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1178" r:id="rId2"/>
    <p:sldId id="1180" r:id="rId3"/>
    <p:sldId id="1179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1" autoAdjust="0"/>
    <p:restoredTop sz="83236" autoAdjust="0"/>
  </p:normalViewPr>
  <p:slideViewPr>
    <p:cSldViewPr>
      <p:cViewPr varScale="1">
        <p:scale>
          <a:sx n="71" d="100"/>
          <a:sy n="71" d="100"/>
        </p:scale>
        <p:origin x="18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21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09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6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goskills.com/f_knapsac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>
              <a:defRPr/>
            </a:pPr>
            <a:r>
              <a:rPr lang="en-US" altLang="ko-KR" dirty="0">
                <a:solidFill>
                  <a:srgbClr val="C00000"/>
                </a:solidFill>
              </a:rPr>
              <a:t>Method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400675"/>
          </a:xfrm>
        </p:spPr>
        <p:txBody>
          <a:bodyPr>
            <a:normAutofit lnSpcReduction="10000"/>
          </a:bodyPr>
          <a:lstStyle/>
          <a:p>
            <a:pPr marL="400050">
              <a:defRPr/>
            </a:pPr>
            <a:r>
              <a:rPr lang="en-US" altLang="ko-KR" dirty="0"/>
              <a:t>Fractional Knapsack Problem</a:t>
            </a:r>
          </a:p>
          <a:p>
            <a:pPr marL="800100" lvl="1">
              <a:defRPr/>
            </a:pPr>
            <a:r>
              <a:rPr lang="en-US" altLang="ko-KR" dirty="0"/>
              <a:t>Item</a:t>
            </a:r>
            <a:r>
              <a:rPr lang="ko-KR" altLang="en-US" dirty="0"/>
              <a:t> </a:t>
            </a:r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be</a:t>
            </a:r>
            <a:r>
              <a:rPr lang="ko-KR" altLang="en-US" dirty="0"/>
              <a:t> </a:t>
            </a:r>
            <a:r>
              <a:rPr lang="en-US" altLang="ko-KR" dirty="0"/>
              <a:t>divided</a:t>
            </a:r>
          </a:p>
          <a:p>
            <a:pPr marL="1200150" lvl="2">
              <a:defRPr/>
            </a:pPr>
            <a:r>
              <a:rPr lang="en-US" altLang="ko-KR" dirty="0"/>
              <a:t>Although one Knapsack has not enough capacity to fill one item completely, the item can be put into the Knapsack by dividing</a:t>
            </a:r>
          </a:p>
          <a:p>
            <a:pPr marL="1200150" lvl="2">
              <a:defRPr/>
            </a:pPr>
            <a:r>
              <a:rPr lang="en-US" altLang="ko-KR" dirty="0"/>
              <a:t>when AP can not support enough resource, it can solve problem by splitting path</a:t>
            </a:r>
          </a:p>
          <a:p>
            <a:pPr marL="800100" lvl="1">
              <a:defRPr/>
            </a:pPr>
            <a:endParaRPr lang="en-US" altLang="ko-KR" dirty="0"/>
          </a:p>
          <a:p>
            <a:pPr marL="800100" lvl="1">
              <a:defRPr/>
            </a:pPr>
            <a:r>
              <a:rPr lang="en-US" altLang="ko-KR" dirty="0"/>
              <a:t>It is an optimization problem</a:t>
            </a:r>
          </a:p>
          <a:p>
            <a:pPr marL="1200150" lvl="2">
              <a:defRPr/>
            </a:pPr>
            <a:r>
              <a:rPr lang="en-US" altLang="ko-KR" dirty="0"/>
              <a:t>It is different from 0 / 1 Knapsack Problem (</a:t>
            </a:r>
            <a:r>
              <a:rPr lang="en-US" altLang="ko-KR" b="1" dirty="0"/>
              <a:t>very hard</a:t>
            </a:r>
            <a:r>
              <a:rPr lang="en-US" altLang="ko-KR" dirty="0"/>
              <a:t>)</a:t>
            </a:r>
          </a:p>
          <a:p>
            <a:pPr marL="1200150" lvl="2">
              <a:defRPr/>
            </a:pPr>
            <a:endParaRPr lang="en-US" altLang="ko-KR" dirty="0"/>
          </a:p>
          <a:p>
            <a:pPr marL="800100" lvl="1">
              <a:defRPr/>
            </a:pPr>
            <a:r>
              <a:rPr lang="en-US" altLang="ko-KR" dirty="0"/>
              <a:t>It can be solved by traditional method</a:t>
            </a:r>
          </a:p>
          <a:p>
            <a:pPr marL="1200150" lvl="2">
              <a:defRPr/>
            </a:pPr>
            <a:r>
              <a:rPr lang="en-US" altLang="ko-KR" dirty="0"/>
              <a:t>There are Dynamic Programming, Greedy, Full search</a:t>
            </a:r>
          </a:p>
          <a:p>
            <a:pPr marL="1200150" lvl="2">
              <a:defRPr/>
            </a:pPr>
            <a:r>
              <a:rPr lang="en-US" altLang="ko-KR" dirty="0"/>
              <a:t>To derive </a:t>
            </a:r>
            <a:r>
              <a:rPr lang="en-US" altLang="ko-KR" b="1" dirty="0"/>
              <a:t>exact</a:t>
            </a:r>
            <a:r>
              <a:rPr lang="en-US" altLang="ko-KR" dirty="0"/>
              <a:t> solution of 0 / 1 Knapsack Problem, </a:t>
            </a:r>
            <a:r>
              <a:rPr lang="en-US" altLang="ko-KR" b="1" dirty="0"/>
              <a:t>Full search </a:t>
            </a:r>
            <a:r>
              <a:rPr lang="en-US" altLang="ko-KR" dirty="0"/>
              <a:t>method must be used</a:t>
            </a:r>
          </a:p>
          <a:p>
            <a:pPr marL="1200150" lvl="2">
              <a:defRPr/>
            </a:pPr>
            <a:endParaRPr lang="en-US" altLang="ko-KR" dirty="0"/>
          </a:p>
          <a:p>
            <a:pPr marL="800100" lvl="1">
              <a:defRPr/>
            </a:pPr>
            <a:r>
              <a:rPr lang="en-US" altLang="ko-KR" dirty="0"/>
              <a:t>Greedy method is most efficiency algorithm (</a:t>
            </a:r>
            <a:r>
              <a:rPr lang="en-US" altLang="ko-KR" b="1" dirty="0"/>
              <a:t>short</a:t>
            </a:r>
            <a:r>
              <a:rPr lang="en-US" altLang="ko-KR" dirty="0"/>
              <a:t> time complexity)</a:t>
            </a:r>
          </a:p>
          <a:p>
            <a:pPr marL="1200150" lvl="2">
              <a:defRPr/>
            </a:pPr>
            <a:endParaRPr lang="en-US" altLang="ko-KR" dirty="0"/>
          </a:p>
          <a:p>
            <a:pPr marL="800100" lvl="1">
              <a:defRPr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800100" lvl="1">
              <a:defRPr/>
            </a:pPr>
            <a:endParaRPr lang="en-US" altLang="ko-KR" dirty="0"/>
          </a:p>
          <a:p>
            <a:pPr marL="800100" lvl="1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43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>
              <a:defRPr/>
            </a:pPr>
            <a:r>
              <a:rPr lang="en-US" altLang="ko-KR" dirty="0">
                <a:solidFill>
                  <a:srgbClr val="C00000"/>
                </a:solidFill>
              </a:rPr>
              <a:t>Method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400675"/>
          </a:xfrm>
        </p:spPr>
        <p:txBody>
          <a:bodyPr>
            <a:normAutofit fontScale="92500" lnSpcReduction="20000"/>
          </a:bodyPr>
          <a:lstStyle/>
          <a:p>
            <a:pPr marL="400050">
              <a:defRPr/>
            </a:pPr>
            <a:r>
              <a:rPr lang="en-US" altLang="ko-KR" dirty="0"/>
              <a:t>Fractional Knapsack Problem</a:t>
            </a:r>
          </a:p>
          <a:p>
            <a:pPr marL="800100" lvl="1">
              <a:defRPr/>
            </a:pPr>
            <a:r>
              <a:rPr lang="en-US" altLang="ko-KR" dirty="0"/>
              <a:t>Basic idea</a:t>
            </a:r>
          </a:p>
          <a:p>
            <a:pPr marL="1200150" lvl="2">
              <a:defRPr/>
            </a:pPr>
            <a:r>
              <a:rPr lang="en-US" altLang="ko-KR" dirty="0"/>
              <a:t>Put the item with the highest value / weight first </a:t>
            </a:r>
          </a:p>
          <a:p>
            <a:pPr marL="800100" lvl="1">
              <a:defRPr/>
            </a:pPr>
            <a:endParaRPr lang="en-US" altLang="ko-KR" dirty="0"/>
          </a:p>
          <a:p>
            <a:pPr marL="800100" lvl="1">
              <a:defRPr/>
            </a:pPr>
            <a:r>
              <a:rPr lang="en-US" altLang="ko-KR" dirty="0"/>
              <a:t>Sort all cases of connection</a:t>
            </a:r>
          </a:p>
          <a:p>
            <a:pPr marL="1200150" lvl="2">
              <a:defRPr/>
            </a:pPr>
            <a:r>
              <a:rPr lang="en-US" altLang="ko-KR" dirty="0"/>
              <a:t>UE </a:t>
            </a:r>
            <a:r>
              <a:rPr lang="en-US" altLang="ko-KR" i="1" dirty="0"/>
              <a:t>1</a:t>
            </a:r>
            <a:r>
              <a:rPr lang="en-US" altLang="ko-KR" dirty="0"/>
              <a:t> – AP </a:t>
            </a:r>
            <a:r>
              <a:rPr lang="en-US" altLang="ko-KR" i="1" dirty="0"/>
              <a:t>1</a:t>
            </a:r>
            <a:r>
              <a:rPr lang="en-US" altLang="ko-KR" dirty="0"/>
              <a:t>, UE </a:t>
            </a:r>
            <a:r>
              <a:rPr lang="en-US" altLang="ko-KR" i="1" dirty="0"/>
              <a:t>1</a:t>
            </a:r>
            <a:r>
              <a:rPr lang="en-US" altLang="ko-KR" dirty="0"/>
              <a:t> – AP </a:t>
            </a:r>
            <a:r>
              <a:rPr lang="en-US" altLang="ko-KR" i="1" dirty="0"/>
              <a:t>2</a:t>
            </a:r>
            <a:r>
              <a:rPr lang="en-US" altLang="ko-KR" dirty="0"/>
              <a:t>, …, UE </a:t>
            </a:r>
            <a:r>
              <a:rPr lang="en-US" altLang="ko-KR" i="1" dirty="0"/>
              <a:t>N</a:t>
            </a:r>
            <a:r>
              <a:rPr lang="en-US" altLang="ko-KR" dirty="0"/>
              <a:t> – UE </a:t>
            </a:r>
            <a:r>
              <a:rPr lang="en-US" altLang="ko-KR" i="1" dirty="0"/>
              <a:t>M</a:t>
            </a:r>
          </a:p>
          <a:p>
            <a:pPr marL="1200150" lvl="2">
              <a:defRPr/>
            </a:pPr>
            <a:r>
              <a:rPr lang="en-US" altLang="ko-KR" dirty="0"/>
              <a:t>Although UE is same in UE – AP connection, each pair has different timeslot (weight) </a:t>
            </a:r>
          </a:p>
          <a:p>
            <a:pPr marL="1200150" lvl="2">
              <a:defRPr/>
            </a:pPr>
            <a:r>
              <a:rPr lang="en-US" altLang="ko-KR" dirty="0"/>
              <a:t>Insert all cases into list</a:t>
            </a:r>
          </a:p>
          <a:p>
            <a:pPr marL="800100" lvl="1">
              <a:defRPr/>
            </a:pPr>
            <a:endParaRPr lang="en-US" altLang="ko-KR" dirty="0"/>
          </a:p>
          <a:p>
            <a:pPr marL="800100" lvl="1">
              <a:defRPr/>
            </a:pPr>
            <a:r>
              <a:rPr lang="en-US" altLang="ko-KR" dirty="0"/>
              <a:t>Connect UE with height value / weight first</a:t>
            </a:r>
          </a:p>
          <a:p>
            <a:pPr marL="1200150" lvl="2">
              <a:defRPr/>
            </a:pPr>
            <a:r>
              <a:rPr lang="en-US" altLang="ko-KR" dirty="0"/>
              <a:t>Delete case at list</a:t>
            </a:r>
          </a:p>
          <a:p>
            <a:pPr marL="1200150" lvl="2">
              <a:defRPr/>
            </a:pPr>
            <a:r>
              <a:rPr lang="en-US" altLang="ko-KR" dirty="0"/>
              <a:t>If UE </a:t>
            </a:r>
            <a:r>
              <a:rPr lang="en-US" altLang="ko-KR" i="1" dirty="0"/>
              <a:t>1</a:t>
            </a:r>
            <a:r>
              <a:rPr lang="en-US" altLang="ko-KR" dirty="0"/>
              <a:t> is connected, all case related to UE </a:t>
            </a:r>
            <a:r>
              <a:rPr lang="en-US" altLang="ko-KR" i="1" dirty="0"/>
              <a:t>1</a:t>
            </a:r>
            <a:r>
              <a:rPr lang="en-US" altLang="ko-KR" dirty="0"/>
              <a:t> must be deleted</a:t>
            </a:r>
          </a:p>
          <a:p>
            <a:pPr marL="1200150" lvl="2">
              <a:defRPr/>
            </a:pPr>
            <a:endParaRPr lang="en-US" altLang="ko-KR" dirty="0"/>
          </a:p>
          <a:p>
            <a:pPr marL="800100" lvl="1">
              <a:defRPr/>
            </a:pPr>
            <a:r>
              <a:rPr lang="en-US" altLang="ko-KR" dirty="0"/>
              <a:t> when UE is connected</a:t>
            </a:r>
          </a:p>
          <a:p>
            <a:pPr marL="1200150" lvl="2">
              <a:defRPr/>
            </a:pPr>
            <a:r>
              <a:rPr lang="en-US" altLang="ko-KR" dirty="0"/>
              <a:t>If time slot of target AP is enough</a:t>
            </a:r>
          </a:p>
          <a:p>
            <a:pPr marL="1657350" lvl="3">
              <a:defRPr/>
            </a:pPr>
            <a:r>
              <a:rPr lang="en-US" altLang="ko-KR" dirty="0"/>
              <a:t>Make this connection</a:t>
            </a:r>
          </a:p>
          <a:p>
            <a:pPr marL="1200150" lvl="2">
              <a:defRPr/>
            </a:pPr>
            <a:r>
              <a:rPr lang="en-US" altLang="ko-KR" dirty="0"/>
              <a:t>If time slot of target AP is not enough</a:t>
            </a:r>
          </a:p>
          <a:p>
            <a:pPr marL="1657350" lvl="3">
              <a:defRPr/>
            </a:pPr>
            <a:r>
              <a:rPr lang="en-US" altLang="ko-KR"/>
              <a:t>Make additional connection with another AP which has enough bandwidth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545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>
              <a:defRPr/>
            </a:pPr>
            <a:r>
              <a:rPr lang="en-US" altLang="ko-KR" dirty="0">
                <a:solidFill>
                  <a:srgbClr val="C00000"/>
                </a:solidFill>
              </a:rPr>
              <a:t>Reference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400675"/>
          </a:xfrm>
        </p:spPr>
        <p:txBody>
          <a:bodyPr>
            <a:normAutofit/>
          </a:bodyPr>
          <a:lstStyle/>
          <a:p>
            <a:pPr marL="400050">
              <a:defRPr/>
            </a:pPr>
            <a:r>
              <a:rPr lang="en-US" altLang="ko-KR" dirty="0">
                <a:hlinkClick r:id="rId3"/>
              </a:rPr>
              <a:t>https://www.algoskills.com/f_knapsack.php</a:t>
            </a:r>
            <a:endParaRPr lang="en-US" altLang="ko-KR" dirty="0"/>
          </a:p>
          <a:p>
            <a:pPr marL="800100" lvl="1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3460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117380</TotalTime>
  <Words>246</Words>
  <Application>Microsoft Office PowerPoint</Application>
  <PresentationFormat>화면 슬라이드 쇼(4:3)</PresentationFormat>
  <Paragraphs>37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굴림</vt:lpstr>
      <vt:lpstr>Arial</vt:lpstr>
      <vt:lpstr>Wingdings</vt:lpstr>
      <vt:lpstr>pres</vt:lpstr>
      <vt:lpstr>Method</vt:lpstr>
      <vt:lpstr>Method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8959</cp:revision>
  <cp:lastPrinted>2018-08-16T16:32:18Z</cp:lastPrinted>
  <dcterms:created xsi:type="dcterms:W3CDTF">2010-07-29T14:05:23Z</dcterms:created>
  <dcterms:modified xsi:type="dcterms:W3CDTF">2019-10-30T23:09:20Z</dcterms:modified>
</cp:coreProperties>
</file>