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handoutMasterIdLst>
    <p:handoutMasterId r:id="rId21"/>
  </p:handoutMasterIdLst>
  <p:sldIdLst>
    <p:sldId id="849" r:id="rId2"/>
    <p:sldId id="1245" r:id="rId3"/>
    <p:sldId id="1248" r:id="rId4"/>
    <p:sldId id="1266" r:id="rId5"/>
    <p:sldId id="1267" r:id="rId6"/>
    <p:sldId id="1268" r:id="rId7"/>
    <p:sldId id="1265" r:id="rId8"/>
    <p:sldId id="1269" r:id="rId9"/>
    <p:sldId id="1270" r:id="rId10"/>
    <p:sldId id="1271" r:id="rId11"/>
    <p:sldId id="1272" r:id="rId12"/>
    <p:sldId id="1273" r:id="rId13"/>
    <p:sldId id="1274" r:id="rId14"/>
    <p:sldId id="1275" r:id="rId15"/>
    <p:sldId id="1244" r:id="rId16"/>
    <p:sldId id="1277" r:id="rId17"/>
    <p:sldId id="1276" r:id="rId18"/>
    <p:sldId id="1264" r:id="rId1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480" autoAdjust="0"/>
  </p:normalViewPr>
  <p:slideViewPr>
    <p:cSldViewPr>
      <p:cViewPr>
        <p:scale>
          <a:sx n="66" d="100"/>
          <a:sy n="66" d="100"/>
        </p:scale>
        <p:origin x="-2026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 드릴 내용은 알고리즘에 관한 내용을 정리했습니다</a:t>
            </a:r>
            <a:r>
              <a:rPr lang="en-US" altLang="ko-KR" dirty="0"/>
              <a:t>.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58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지난 세미나에서 교수님 말 반영해서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~ 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넣었다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 과정을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Fast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하게 찾는 알고리즘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smtClean="0">
                <a:solidFill>
                  <a:schemeClr val="bg2">
                    <a:lumMod val="75000"/>
                  </a:schemeClr>
                </a:solidFill>
                <a:effectLst/>
              </a:rPr>
              <a:t>2020-04-03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=""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How to find 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Which makes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r>
                  <a:rPr lang="ko-KR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Which makes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nary>
                          <m:naryPr>
                            <m:chr m:val="∑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altLang="ko-KR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min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 Consider bandwidth ratio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Initial value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High RSSI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" y="4221088"/>
            <a:ext cx="9144000" cy="4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36512" y="4221088"/>
            <a:ext cx="1575933" cy="36004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=""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Initial value</a:t>
                </a:r>
              </a:p>
              <a:p>
                <a:pPr lvl="1"/>
                <a:r>
                  <a:rPr lang="en-US" altLang="ko-KR" dirty="0" smtClean="0"/>
                  <a:t>High RSSI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Example</a:t>
                </a:r>
              </a:p>
              <a:p>
                <a:pPr lvl="1"/>
                <a:r>
                  <a:rPr lang="en-US" altLang="ko-KR" dirty="0" smtClean="0"/>
                  <a:t>Each bitrate is 2000 kbps</a:t>
                </a:r>
              </a:p>
              <a:p>
                <a:pPr lvl="1"/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Find AP which has over timeslot</a:t>
                </a:r>
              </a:p>
              <a:p>
                <a:pPr lvl="1"/>
                <a:r>
                  <a:rPr lang="en-US" altLang="ko-KR" dirty="0" smtClean="0"/>
                  <a:t>AP 1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/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53377"/>
              </p:ext>
            </p:extLst>
          </p:nvPr>
        </p:nvGraphicFramePr>
        <p:xfrm>
          <a:off x="1860550" y="3039224"/>
          <a:ext cx="5422898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80"/>
                <a:gridCol w="776902"/>
                <a:gridCol w="647418"/>
                <a:gridCol w="776902"/>
                <a:gridCol w="647418"/>
                <a:gridCol w="813897"/>
                <a:gridCol w="943381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2.41</a:t>
                      </a:r>
                      <a:endParaRPr lang="en-US" altLang="ko-KR" sz="1100" b="1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1.04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49501"/>
              </p:ext>
            </p:extLst>
          </p:nvPr>
        </p:nvGraphicFramePr>
        <p:xfrm>
          <a:off x="1043608" y="6093296"/>
          <a:ext cx="3096345" cy="220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115"/>
                <a:gridCol w="1032115"/>
                <a:gridCol w="1032115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0.967102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1.408377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1.054523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=""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Example</a:t>
                </a:r>
              </a:p>
              <a:p>
                <a:pPr lvl="1"/>
                <a:r>
                  <a:rPr lang="en-US" altLang="ko-KR" dirty="0" smtClean="0"/>
                  <a:t>Each bitrate is 2000 kbps</a:t>
                </a:r>
              </a:p>
              <a:p>
                <a:pPr lvl="1"/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/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en-US" altLang="ko-KR" dirty="0"/>
                  <a:t>Adjust </a:t>
                </a:r>
                <a:r>
                  <a:rPr lang="en-US" altLang="ko-KR" dirty="0" smtClean="0"/>
                  <a:t>UE </a:t>
                </a:r>
                <a:r>
                  <a:rPr lang="en-US" altLang="ko-KR" dirty="0"/>
                  <a:t>whose </a:t>
                </a:r>
                <a:r>
                  <a:rPr lang="en-US" altLang="ko-KR" dirty="0" smtClean="0"/>
                  <a:t>value (Bandwidth ratio) </a:t>
                </a:r>
                <a:r>
                  <a:rPr lang="en-US" altLang="ko-KR" dirty="0"/>
                  <a:t>is close to </a:t>
                </a:r>
                <a:r>
                  <a:rPr lang="en-US" altLang="ko-KR" dirty="0" smtClean="0"/>
                  <a:t>1</a:t>
                </a:r>
              </a:p>
              <a:p>
                <a:pPr lvl="1"/>
                <a:r>
                  <a:rPr lang="en-US" altLang="ko-KR" dirty="0"/>
                  <a:t>Otherwise, the timeslot increases when x is </a:t>
                </a:r>
                <a:r>
                  <a:rPr lang="en-US" altLang="ko-KR" dirty="0" smtClean="0"/>
                  <a:t>adjusted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UE 3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74339"/>
              </p:ext>
            </p:extLst>
          </p:nvPr>
        </p:nvGraphicFramePr>
        <p:xfrm>
          <a:off x="1860550" y="2204864"/>
          <a:ext cx="5422898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80"/>
                <a:gridCol w="776902"/>
                <a:gridCol w="647418"/>
                <a:gridCol w="776902"/>
                <a:gridCol w="647418"/>
                <a:gridCol w="813897"/>
                <a:gridCol w="943381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timeslot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2.41</a:t>
                      </a:r>
                      <a:endParaRPr lang="en-US" altLang="ko-KR" sz="1100" b="1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1.04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95237"/>
              </p:ext>
            </p:extLst>
          </p:nvPr>
        </p:nvGraphicFramePr>
        <p:xfrm>
          <a:off x="1043608" y="4293096"/>
          <a:ext cx="3096345" cy="220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115"/>
                <a:gridCol w="1032115"/>
                <a:gridCol w="1032115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0.967102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1.408377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1.054523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55776" y="1988840"/>
            <a:ext cx="2448272" cy="158417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434693" y="3645024"/>
            <a:ext cx="11387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Over AP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=""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6AFB621A-8862-45BE-AC91-73F82752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 adjust UE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Sum of timeslot = 3.71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If adjust UE </a:t>
            </a:r>
            <a:r>
              <a:rPr lang="en-US" altLang="ko-KR" dirty="0" smtClean="0"/>
              <a:t>3 (Recommended)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Sum of timeslot = 3.49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26596"/>
              </p:ext>
            </p:extLst>
          </p:nvPr>
        </p:nvGraphicFramePr>
        <p:xfrm>
          <a:off x="1860550" y="1484784"/>
          <a:ext cx="5422898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80"/>
                <a:gridCol w="776902"/>
                <a:gridCol w="647418"/>
                <a:gridCol w="776902"/>
                <a:gridCol w="647418"/>
                <a:gridCol w="813897"/>
                <a:gridCol w="943381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1.79</a:t>
                      </a:r>
                      <a:endParaRPr lang="en-US" altLang="ko-KR" sz="1100" b="1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1.92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17156"/>
              </p:ext>
            </p:extLst>
          </p:nvPr>
        </p:nvGraphicFramePr>
        <p:xfrm>
          <a:off x="1860550" y="4119344"/>
          <a:ext cx="5422898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80"/>
                <a:gridCol w="776902"/>
                <a:gridCol w="647418"/>
                <a:gridCol w="776902"/>
                <a:gridCol w="647418"/>
                <a:gridCol w="813897"/>
                <a:gridCol w="943381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1.83</a:t>
                      </a:r>
                      <a:endParaRPr lang="en-US" altLang="ko-KR" sz="1100" b="1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1.66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=""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Minimize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(UE 3 is adjusted)</a:t>
                </a:r>
              </a:p>
              <a:p>
                <a:pPr lvl="1"/>
                <a:r>
                  <a:rPr lang="en-US" altLang="ko-KR" dirty="0" smtClean="0"/>
                  <a:t>-0.35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Sum of timeslot = 3.48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-0.5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Sum of timeslot = 3.49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444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67760"/>
              </p:ext>
            </p:extLst>
          </p:nvPr>
        </p:nvGraphicFramePr>
        <p:xfrm>
          <a:off x="1860550" y="4149080"/>
          <a:ext cx="5422898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80"/>
                <a:gridCol w="776902"/>
                <a:gridCol w="647418"/>
                <a:gridCol w="776902"/>
                <a:gridCol w="647418"/>
                <a:gridCol w="813897"/>
                <a:gridCol w="943381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1.83</a:t>
                      </a:r>
                      <a:endParaRPr lang="en-US" altLang="ko-KR" sz="1100" b="1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1.66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93164"/>
              </p:ext>
            </p:extLst>
          </p:nvPr>
        </p:nvGraphicFramePr>
        <p:xfrm>
          <a:off x="1860550" y="1772816"/>
          <a:ext cx="5422898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80"/>
                <a:gridCol w="776902"/>
                <a:gridCol w="647418"/>
                <a:gridCol w="776902"/>
                <a:gridCol w="647418"/>
                <a:gridCol w="813897"/>
                <a:gridCol w="943381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2.00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1.48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Comparison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#1</a:t>
            </a:r>
          </a:p>
          <a:p>
            <a:pPr lvl="1"/>
            <a:r>
              <a:rPr lang="en-US" altLang="ko-KR" dirty="0" smtClean="0"/>
              <a:t>Video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Bandwidth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Single</a:t>
            </a:r>
          </a:p>
          <a:p>
            <a:pPr lvl="2"/>
            <a:r>
              <a:rPr lang="en-US" altLang="ko-KR" dirty="0" smtClean="0"/>
              <a:t>39.66dB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Multi</a:t>
            </a:r>
          </a:p>
          <a:p>
            <a:pPr lvl="2"/>
            <a:r>
              <a:rPr lang="en-US" altLang="ko-KR" dirty="0" smtClean="0"/>
              <a:t>40.12dB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2187"/>
              </p:ext>
            </p:extLst>
          </p:nvPr>
        </p:nvGraphicFramePr>
        <p:xfrm>
          <a:off x="1691680" y="1772816"/>
          <a:ext cx="4176465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5"/>
                <a:gridCol w="1392155"/>
                <a:gridCol w="1392155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Elephants dream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Tears of steel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 buck bunny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00117"/>
              </p:ext>
            </p:extLst>
          </p:nvPr>
        </p:nvGraphicFramePr>
        <p:xfrm>
          <a:off x="1691680" y="2564904"/>
          <a:ext cx="4176464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1405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26812"/>
              </p:ext>
            </p:extLst>
          </p:nvPr>
        </p:nvGraphicFramePr>
        <p:xfrm>
          <a:off x="1691682" y="4005064"/>
          <a:ext cx="4176462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077"/>
                <a:gridCol w="696077"/>
                <a:gridCol w="696077"/>
                <a:gridCol w="696077"/>
                <a:gridCol w="696077"/>
                <a:gridCol w="696077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 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89607"/>
              </p:ext>
            </p:extLst>
          </p:nvPr>
        </p:nvGraphicFramePr>
        <p:xfrm>
          <a:off x="1691680" y="5445224"/>
          <a:ext cx="4176464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116"/>
                <a:gridCol w="522058"/>
                <a:gridCol w="522058"/>
                <a:gridCol w="522058"/>
                <a:gridCol w="522058"/>
                <a:gridCol w="522058"/>
                <a:gridCol w="522058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9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Comparison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Case #2</a:t>
            </a:r>
          </a:p>
          <a:p>
            <a:pPr lvl="1"/>
            <a:r>
              <a:rPr lang="en-US" altLang="ko-KR" dirty="0" smtClean="0"/>
              <a:t>Video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Bandwidth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Single</a:t>
            </a:r>
          </a:p>
          <a:p>
            <a:pPr lvl="2"/>
            <a:r>
              <a:rPr lang="en-US" altLang="ko-KR" dirty="0" smtClean="0"/>
              <a:t>35.61dB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Multi</a:t>
            </a:r>
          </a:p>
          <a:p>
            <a:pPr lvl="2"/>
            <a:r>
              <a:rPr lang="en-US" altLang="ko-KR" dirty="0" smtClean="0"/>
              <a:t>38.94dB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34562"/>
              </p:ext>
            </p:extLst>
          </p:nvPr>
        </p:nvGraphicFramePr>
        <p:xfrm>
          <a:off x="1691680" y="1772816"/>
          <a:ext cx="4176465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5"/>
                <a:gridCol w="1392155"/>
                <a:gridCol w="1392155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Big buck bunny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Tears of steel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 buck bunny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60807"/>
              </p:ext>
            </p:extLst>
          </p:nvPr>
        </p:nvGraphicFramePr>
        <p:xfrm>
          <a:off x="1691680" y="2564904"/>
          <a:ext cx="4176464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1702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1781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1915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1515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1515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1614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37412"/>
              </p:ext>
            </p:extLst>
          </p:nvPr>
        </p:nvGraphicFramePr>
        <p:xfrm>
          <a:off x="1691680" y="4005064"/>
          <a:ext cx="4176462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077"/>
                <a:gridCol w="696077"/>
                <a:gridCol w="696077"/>
                <a:gridCol w="696077"/>
                <a:gridCol w="696077"/>
                <a:gridCol w="696077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 </a:t>
                      </a:r>
                      <a:r>
                        <a:rPr lang="en-US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 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 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56382"/>
              </p:ext>
            </p:extLst>
          </p:nvPr>
        </p:nvGraphicFramePr>
        <p:xfrm>
          <a:off x="1691680" y="5445224"/>
          <a:ext cx="4176464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116"/>
                <a:gridCol w="522058"/>
                <a:gridCol w="522058"/>
                <a:gridCol w="522058"/>
                <a:gridCol w="522058"/>
                <a:gridCol w="522058"/>
                <a:gridCol w="522058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0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Improve algorithm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1423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:lc="http://schemas.openxmlformats.org/drawingml/2006/lockedCanvas" xmlns="" id="{F79C3EE8-DBA2-4C5B-96B9-17E1EFE9113E}"/>
              </a:ext>
            </a:extLst>
          </p:cNvPr>
          <p:cNvGrpSpPr/>
          <p:nvPr/>
        </p:nvGrpSpPr>
        <p:grpSpPr>
          <a:xfrm>
            <a:off x="-55444" y="2237842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순서도: 판단 49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0" name="순서도: 판단 49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순서도: 판단 50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순서도: 판단 50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순서도: 판단 51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200" i="1" kern="10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2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i="1" kern="1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2" name="순서도: 판단 51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5" y="6210388"/>
                  <a:ext cx="4670479" cy="1932234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388828AF-E3C8-480F-A7E6-FD274E42408C}"/>
                </a:ext>
              </a:extLst>
            </p:cNvPr>
            <p:cNvCxnSpPr>
              <a:cxnSpLocks/>
              <a:stCxn id="49" idx="2"/>
              <a:endCxn id="6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56" name="TextBox 61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5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순서도: 판단 60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1" name="순서도: 판단 60">
                  <a:extLst>
                    <a:ext uri="{FF2B5EF4-FFF2-40B4-BE49-F238E27FC236}">
                      <a16:creationId xmlns:a16="http://schemas.microsoft.com/office/drawing/2014/main" xmlns:lc="http://schemas.openxmlformats.org/drawingml/2006/lockedCanvas" xmlns="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9A1BD42F-56B2-4C5B-8E95-6859E8F91069}"/>
                </a:ext>
              </a:extLst>
            </p:cNvPr>
            <p:cNvCxnSpPr>
              <a:cxnSpLocks/>
              <a:stCxn id="52" idx="2"/>
              <a:endCxn id="59" idx="0"/>
            </p:cNvCxnSpPr>
            <p:nvPr/>
          </p:nvCxnSpPr>
          <p:spPr bwMode="auto">
            <a:xfrm flipH="1">
              <a:off x="9653584" y="8142622"/>
              <a:ext cx="1" cy="40997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58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64" name="연결선: 꺾임 43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C1E2A020-D4C9-4A89-A80F-46FEDCE55074}"/>
                </a:ext>
              </a:extLst>
            </p:cNvPr>
            <p:cNvCxnSpPr>
              <a:stCxn id="51" idx="3"/>
              <a:endCxn id="58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Box 63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97BED644-C4E3-4CBF-AE1B-4B7E502E008A}"/>
                </a:ext>
              </a:extLst>
            </p:cNvPr>
            <p:cNvCxnSpPr>
              <a:stCxn id="60" idx="2"/>
              <a:endCxn id="53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48DD20C2-1AFD-432B-81DC-1AD0ED0BBB78}"/>
                </a:ext>
              </a:extLst>
            </p:cNvPr>
            <p:cNvCxnSpPr>
              <a:stCxn id="53" idx="2"/>
              <a:endCxn id="51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연결선: 꺾임 24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4283CF48-40E1-44E3-B295-B22753193D42}"/>
                </a:ext>
              </a:extLst>
            </p:cNvPr>
            <p:cNvCxnSpPr>
              <a:stCxn id="58" idx="0"/>
              <a:endCxn id="53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B84C0988-92A8-4314-A306-4CB5CC6890B2}"/>
                </a:ext>
              </a:extLst>
            </p:cNvPr>
            <p:cNvCxnSpPr>
              <a:endCxn id="61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2A7C5F04-08EA-4B22-BCA8-EBE67CCD0365}"/>
                </a:ext>
              </a:extLst>
            </p:cNvPr>
            <p:cNvCxnSpPr>
              <a:stCxn id="61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6AA84776-FD0F-40F1-8FAE-AED8EF544AD3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 bwMode="auto">
            <a:xfrm>
              <a:off x="6461627" y="7158765"/>
              <a:ext cx="856718" cy="177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연결선: 꺾임 52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DD7B9AF9-AD6C-44E2-B36E-F3A5DA9D7B34}"/>
                </a:ext>
              </a:extLst>
            </p:cNvPr>
            <p:cNvCxnSpPr>
              <a:stCxn id="61" idx="3"/>
              <a:endCxn id="57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연결선: 꺾임 55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9D7489B1-6221-49B8-81D1-262AEC48EB08}"/>
                </a:ext>
              </a:extLst>
            </p:cNvPr>
            <p:cNvCxnSpPr>
              <a:stCxn id="57" idx="0"/>
              <a:endCxn id="6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연결선: 꺾임 57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76A8E4F4-E760-4D8E-815B-456CEA0F0EA6}"/>
                </a:ext>
              </a:extLst>
            </p:cNvPr>
            <p:cNvCxnSpPr>
              <a:cxnSpLocks/>
              <a:stCxn id="52" idx="3"/>
              <a:endCxn id="57" idx="2"/>
            </p:cNvCxnSpPr>
            <p:nvPr/>
          </p:nvCxnSpPr>
          <p:spPr bwMode="auto">
            <a:xfrm flipV="1">
              <a:off x="11988824" y="4374009"/>
              <a:ext cx="715886" cy="280249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66">
              <a:extLst>
                <a:ext uri="{FF2B5EF4-FFF2-40B4-BE49-F238E27FC236}">
                  <a16:creationId xmlns:a16="http://schemas.microsoft.com/office/drawing/2014/main" xmlns:lc="http://schemas.openxmlformats.org/drawingml/2006/lockedCanvas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xmlns:lc="http://schemas.openxmlformats.org/drawingml/2006/lockedCanvas" xmlns="" id="{8E064B27-8F59-4CA7-8955-257B68A654E7}"/>
              </a:ext>
            </a:extLst>
          </p:cNvPr>
          <p:cNvSpPr/>
          <p:nvPr/>
        </p:nvSpPr>
        <p:spPr>
          <a:xfrm>
            <a:off x="229643" y="1236152"/>
            <a:ext cx="4824536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:lc="http://schemas.openxmlformats.org/drawingml/2006/lockedCanvas" xmlns="" id="{2DBAAAFD-F88F-4699-8B77-D41B092B04B5}"/>
                  </a:ext>
                </a:extLst>
              </p:cNvPr>
              <p:cNvSpPr/>
              <p:nvPr/>
            </p:nvSpPr>
            <p:spPr>
              <a:xfrm>
                <a:off x="-2802590" y="1360210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:lc="http://schemas.openxmlformats.org/drawingml/2006/lockedCanvas" xmlns="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2590" y="1360210"/>
                <a:ext cx="2371675" cy="302134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:lc="http://schemas.openxmlformats.org/drawingml/2006/lockedCanvas" xmlns="" id="{40FA7FDB-B283-463F-B07F-79750B1BD4D2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 bwMode="auto">
          <a:xfrm flipV="1">
            <a:off x="-430915" y="1511276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:lc="http://schemas.openxmlformats.org/drawingml/2006/lockedCanvas" xmlns="" id="{715D18FB-74BD-4ACC-A75F-5717266FBE6D}"/>
                  </a:ext>
                </a:extLst>
              </p:cNvPr>
              <p:cNvSpPr/>
              <p:nvPr/>
            </p:nvSpPr>
            <p:spPr>
              <a:xfrm>
                <a:off x="5662274" y="1360786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:lc="http://schemas.openxmlformats.org/drawingml/2006/lockedCanvas" xmlns="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74" y="1360786"/>
                <a:ext cx="2563202" cy="300980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:lc="http://schemas.openxmlformats.org/drawingml/2006/lockedCanvas" xmlns="" id="{E2372C78-713A-44DE-A19B-AFD150990616}"/>
              </a:ext>
            </a:extLst>
          </p:cNvPr>
          <p:cNvCxnSpPr>
            <a:stCxn id="41" idx="3"/>
            <a:endCxn id="44" idx="1"/>
          </p:cNvCxnSpPr>
          <p:nvPr/>
        </p:nvCxnSpPr>
        <p:spPr bwMode="auto">
          <a:xfrm>
            <a:off x="5054179" y="1511276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:lc="http://schemas.openxmlformats.org/drawingml/2006/lockedCanvas" xmlns="" id="{937B4FED-B754-47B0-BA75-4DE218EDA8DA}"/>
              </a:ext>
            </a:extLst>
          </p:cNvPr>
          <p:cNvCxnSpPr>
            <a:stCxn id="41" idx="2"/>
            <a:endCxn id="49" idx="0"/>
          </p:cNvCxnSpPr>
          <p:nvPr/>
        </p:nvCxnSpPr>
        <p:spPr bwMode="auto">
          <a:xfrm>
            <a:off x="2641911" y="1786399"/>
            <a:ext cx="6" cy="4514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59">
            <a:extLst>
              <a:ext uri="{FF2B5EF4-FFF2-40B4-BE49-F238E27FC236}">
                <a16:creationId xmlns:a16="http://schemas.microsoft.com/office/drawing/2014/main" xmlns:lc="http://schemas.openxmlformats.org/drawingml/2006/lockedCanvas" xmlns="" id="{ADFCBE91-4B63-421F-B11A-63B5C567A052}"/>
              </a:ext>
            </a:extLst>
          </p:cNvPr>
          <p:cNvSpPr txBox="1"/>
          <p:nvPr/>
        </p:nvSpPr>
        <p:spPr bwMode="auto">
          <a:xfrm>
            <a:off x="2641911" y="1844824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48" name="TextBox 60">
            <a:extLst>
              <a:ext uri="{FF2B5EF4-FFF2-40B4-BE49-F238E27FC236}">
                <a16:creationId xmlns:a16="http://schemas.microsoft.com/office/drawing/2014/main" xmlns:lc="http://schemas.openxmlformats.org/drawingml/2006/lockedCanvas" xmlns="" id="{37B137C7-AC78-4B17-A83E-66023C385638}"/>
              </a:ext>
            </a:extLst>
          </p:cNvPr>
          <p:cNvSpPr txBox="1"/>
          <p:nvPr/>
        </p:nvSpPr>
        <p:spPr bwMode="auto">
          <a:xfrm>
            <a:off x="5183893" y="152384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63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Flow </a:t>
                </a:r>
                <a:r>
                  <a:rPr lang="en-US" altLang="ko-KR" dirty="0" smtClean="0"/>
                  <a:t>Chart (Modified)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Adjustment</a:t>
                </a:r>
              </a:p>
              <a:p>
                <a:r>
                  <a:rPr lang="en-US" altLang="ko-KR" dirty="0" smtClean="0"/>
                  <a:t>Simple Comparison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5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5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1556792"/>
            <a:ext cx="936104" cy="2880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7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87824" y="3573016"/>
            <a:ext cx="216024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9912" y="3717032"/>
            <a:ext cx="216024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1828" y="5085184"/>
            <a:ext cx="216024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5083170"/>
            <a:ext cx="216024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660232" y="5239864"/>
            <a:ext cx="648072" cy="2053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3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Scenario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=""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6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75656" y="2780928"/>
            <a:ext cx="4536504" cy="13681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4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=""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Goal</a:t>
                </a:r>
              </a:p>
              <a:p>
                <a:pPr lvl="1"/>
                <a:r>
                  <a:rPr lang="en-US" altLang="ko-KR" dirty="0"/>
                  <a:t>To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to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maximize</a:t>
                </a:r>
                <a:r>
                  <a:rPr lang="en-US" altLang="ko-KR" dirty="0"/>
                  <a:t> PSNR</a:t>
                </a:r>
              </a:p>
              <a:p>
                <a:pPr lvl="1"/>
                <a:r>
                  <a:rPr lang="en-US" altLang="ko-KR" dirty="0"/>
                  <a:t>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is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directly</a:t>
                </a:r>
                <a:r>
                  <a:rPr lang="en-US" altLang="ko-KR" dirty="0"/>
                  <a:t> related to PSNR</a:t>
                </a:r>
              </a:p>
              <a:p>
                <a:pPr lvl="2"/>
                <a:r>
                  <a:rPr lang="en-US" altLang="ko-KR" dirty="0"/>
                  <a:t>PSNR is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PSNR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is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not directly</a:t>
                </a:r>
                <a:r>
                  <a:rPr lang="en-US" altLang="ko-KR" dirty="0"/>
                  <a:t> related to PSNR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(If lambda value is fixed)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Timeslot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state</a:t>
                </a:r>
              </a:p>
              <a:p>
                <a:pPr lvl="1"/>
                <a:r>
                  <a:rPr lang="en-US" altLang="ko-KR" dirty="0"/>
                  <a:t>Three cases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r>
                  <a:rPr lang="ko-KR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941" b="-13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2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=""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How to find 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Which makes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r>
                  <a:rPr lang="ko-KR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Which makes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nary>
                          <m:naryPr>
                            <m:chr m:val="∑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altLang="ko-KR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min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 Consider bandwidth ratio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9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6769</TotalTime>
  <Words>1363</Words>
  <Application>Microsoft Office PowerPoint</Application>
  <PresentationFormat>화면 슬라이드 쇼(4:3)</PresentationFormat>
  <Paragraphs>462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pres</vt:lpstr>
      <vt:lpstr>Research   Jae Jun Ha  Media Computing and Networking Laboratory POSTCH  2020-04-03</vt:lpstr>
      <vt:lpstr>Contents</vt:lpstr>
      <vt:lpstr>Flow Chart</vt:lpstr>
      <vt:lpstr>Flow Chart</vt:lpstr>
      <vt:lpstr>Flow Chart</vt:lpstr>
      <vt:lpstr>Flow Chart</vt:lpstr>
      <vt:lpstr>Flow Chart</vt:lpstr>
      <vt:lpstr>x_ij Adjustment</vt:lpstr>
      <vt:lpstr>x_ij Adjustment</vt:lpstr>
      <vt:lpstr>x_ij Adjustment</vt:lpstr>
      <vt:lpstr>x_ij Adjustment</vt:lpstr>
      <vt:lpstr>x_ij Adjustment</vt:lpstr>
      <vt:lpstr>x_ij Adjustment</vt:lpstr>
      <vt:lpstr>x_ij Adjustment</vt:lpstr>
      <vt:lpstr>Simple Comparison</vt:lpstr>
      <vt:lpstr>Simple Comparison</vt:lpstr>
      <vt:lpstr>Future Work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jaejun ha</cp:lastModifiedBy>
  <cp:revision>514</cp:revision>
  <dcterms:created xsi:type="dcterms:W3CDTF">2020-01-02T02:20:46Z</dcterms:created>
  <dcterms:modified xsi:type="dcterms:W3CDTF">2020-04-02T21:39:14Z</dcterms:modified>
</cp:coreProperties>
</file>