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handoutMasterIdLst>
    <p:handoutMasterId r:id="rId15"/>
  </p:handoutMasterIdLst>
  <p:sldIdLst>
    <p:sldId id="721" r:id="rId2"/>
    <p:sldId id="729" r:id="rId3"/>
    <p:sldId id="768" r:id="rId4"/>
    <p:sldId id="769" r:id="rId5"/>
    <p:sldId id="770" r:id="rId6"/>
    <p:sldId id="771" r:id="rId7"/>
    <p:sldId id="765" r:id="rId8"/>
    <p:sldId id="766" r:id="rId9"/>
    <p:sldId id="767" r:id="rId10"/>
    <p:sldId id="772" r:id="rId11"/>
    <p:sldId id="773" r:id="rId12"/>
    <p:sldId id="754" r:id="rId1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85" d="100"/>
          <a:sy n="85" d="100"/>
        </p:scale>
        <p:origin x="-144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713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13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공통점 짧게 하기</a:t>
            </a:r>
            <a:endParaRPr lang="en-US" altLang="ko-KR" dirty="0" smtClean="0"/>
          </a:p>
          <a:p>
            <a:r>
              <a:rPr lang="en-US" altLang="ko-KR" dirty="0" smtClean="0"/>
              <a:t>Formulation</a:t>
            </a:r>
            <a:r>
              <a:rPr lang="ko-KR" altLang="en-US" dirty="0" smtClean="0"/>
              <a:t> 짧게 보여주기</a:t>
            </a:r>
            <a:r>
              <a:rPr lang="en-US" altLang="ko-KR" dirty="0" smtClean="0"/>
              <a:t>(AP</a:t>
            </a:r>
            <a:r>
              <a:rPr lang="en-US" altLang="ko-KR" baseline="0" dirty="0" smtClean="0"/>
              <a:t> load </a:t>
            </a:r>
            <a:r>
              <a:rPr lang="ko-KR" altLang="en-US" baseline="0" dirty="0" smtClean="0"/>
              <a:t>설명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71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71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71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71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2019-02-23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Compare Branch and Bound with Full Search</a:t>
            </a:r>
          </a:p>
          <a:p>
            <a:pPr lvl="1"/>
            <a:r>
              <a:rPr lang="en-US" altLang="ko-KR" dirty="0" smtClean="0"/>
              <a:t>7UEs and 3APs</a:t>
            </a:r>
          </a:p>
          <a:p>
            <a:pPr lvl="2"/>
            <a:r>
              <a:rPr lang="en-US" altLang="ko-KR" dirty="0" smtClean="0"/>
              <a:t>Full Search: 0.2081 </a:t>
            </a:r>
            <a:r>
              <a:rPr lang="en-US" altLang="ko-KR" dirty="0"/>
              <a:t>sec (53 times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Branch and Bound: 0.0039 </a:t>
            </a:r>
            <a:r>
              <a:rPr lang="en-US" altLang="ko-KR" dirty="0" smtClean="0"/>
              <a:t>sec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64140"/>
              </p:ext>
            </p:extLst>
          </p:nvPr>
        </p:nvGraphicFramePr>
        <p:xfrm>
          <a:off x="467544" y="2726928"/>
          <a:ext cx="806488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Full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Search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11.70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18.81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17.79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24.78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18.89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0.0342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0.0270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0.0871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0.0428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0.5582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0.3586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0.1167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0.6196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0.2233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0.0873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Branch</a:t>
                      </a:r>
                      <a:r>
                        <a:rPr lang="en-US" altLang="ko-KR" sz="1000" baseline="0" dirty="0" smtClean="0"/>
                        <a:t> and Bound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11.70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18.81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17.79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24.78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18.89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0.0092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0.0147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0.0071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73094"/>
              </p:ext>
            </p:extLst>
          </p:nvPr>
        </p:nvGraphicFramePr>
        <p:xfrm>
          <a:off x="467544" y="4743152"/>
          <a:ext cx="806488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Full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Search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13.60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18.71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19.63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12.40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26.00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13.60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0.1057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0.2191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0.0686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0.1144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0.0351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0.0826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0.0217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1.1052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0.2345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0.0200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Branch</a:t>
                      </a:r>
                      <a:r>
                        <a:rPr lang="en-US" altLang="ko-KR" sz="1000" baseline="0" dirty="0" smtClean="0"/>
                        <a:t> and Bound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13.60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18.71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19.63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12.40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26.00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13.60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0.0071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0.0021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7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Compare MKP Solutions</a:t>
            </a:r>
          </a:p>
          <a:p>
            <a:pPr lvl="1"/>
            <a:r>
              <a:rPr lang="en-US" altLang="ko-KR" dirty="0" smtClean="0"/>
              <a:t>12UEs </a:t>
            </a:r>
            <a:r>
              <a:rPr lang="en-US" altLang="ko-KR" dirty="0" smtClean="0"/>
              <a:t>and </a:t>
            </a:r>
            <a:r>
              <a:rPr lang="en-US" altLang="ko-KR" dirty="0" smtClean="0"/>
              <a:t>5APs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Greedy: 26.62, 0.00141 </a:t>
            </a:r>
            <a:r>
              <a:rPr lang="en-US" altLang="ko-KR" dirty="0" smtClean="0"/>
              <a:t>sec</a:t>
            </a:r>
          </a:p>
          <a:p>
            <a:pPr lvl="2"/>
            <a:r>
              <a:rPr lang="en-US" altLang="ko-KR" dirty="0" smtClean="0"/>
              <a:t>MTHM: 25.27, 0.00531 </a:t>
            </a:r>
            <a:r>
              <a:rPr lang="en-US" altLang="ko-KR" dirty="0" smtClean="0"/>
              <a:t>sec </a:t>
            </a:r>
            <a:r>
              <a:rPr lang="en-US" altLang="ko-KR" dirty="0" smtClean="0"/>
              <a:t>(3.8 </a:t>
            </a:r>
            <a:r>
              <a:rPr lang="en-US" altLang="ko-KR" dirty="0" smtClean="0"/>
              <a:t>times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Branch and Bound: 20.59, 0.68131sec (483 times)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10281"/>
              </p:ext>
            </p:extLst>
          </p:nvPr>
        </p:nvGraphicFramePr>
        <p:xfrm>
          <a:off x="467544" y="3137376"/>
          <a:ext cx="806488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  <a:gridCol w="67207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Greedy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41.73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29.11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24.32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22.39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23.77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28.92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36.58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29.33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0.00173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0.00171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0.00157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0.00113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0.00171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0.00108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0.00107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0.00133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0.00143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MTHM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35.93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27.72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24.32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22.39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23.77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28.92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36.58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0.00470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0.00683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0.00638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0.00457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0.00609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0.00443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0.00766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Branch and Bound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23.71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17.68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16.70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17.68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35.71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0.58185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0.42379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0.26578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0.03243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0.00098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0.07479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4.27024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0.83596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0.26223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0.06502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Algorithm</a:t>
            </a:r>
          </a:p>
          <a:p>
            <a:pPr lvl="1"/>
            <a:r>
              <a:rPr lang="en-US" altLang="ko-KR" kern="0" dirty="0" smtClean="0"/>
              <a:t>Modify algorithm</a:t>
            </a:r>
            <a:endParaRPr lang="en-US" altLang="ko-KR" kern="0" dirty="0" smtClean="0"/>
          </a:p>
          <a:p>
            <a:r>
              <a:rPr lang="en-US" altLang="ko-KR" kern="0" dirty="0" smtClean="0"/>
              <a:t>Bandwidth </a:t>
            </a:r>
            <a:r>
              <a:rPr lang="en-US" altLang="ko-KR" kern="0" dirty="0" smtClean="0"/>
              <a:t>Estimation</a:t>
            </a:r>
          </a:p>
          <a:p>
            <a:pPr lvl="1"/>
            <a:r>
              <a:rPr lang="en-US" altLang="ko-KR" kern="0" dirty="0" smtClean="0"/>
              <a:t>Use </a:t>
            </a:r>
            <a:r>
              <a:rPr lang="en-US" altLang="ko-KR" kern="0" dirty="0" smtClean="0"/>
              <a:t>PLR and RTT</a:t>
            </a:r>
          </a:p>
        </p:txBody>
      </p:sp>
    </p:spTree>
    <p:extLst>
      <p:ext uri="{BB962C8B-B14F-4D97-AF65-F5344CB8AC3E}">
        <p14:creationId xmlns:p14="http://schemas.microsoft.com/office/powerpoint/2010/main" val="1892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Previous Seminar</a:t>
            </a:r>
          </a:p>
          <a:p>
            <a:r>
              <a:rPr lang="en-US" altLang="ko-KR" dirty="0" smtClean="0"/>
              <a:t>Multiple Knapsack Problem</a:t>
            </a:r>
          </a:p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6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</a:t>
            </a:r>
            <a:r>
              <a:rPr lang="en-US" altLang="ko-KR" dirty="0" smtClean="0"/>
              <a:t>Seminar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Formulation</a:t>
                </a:r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pPr marL="0" indent="0">
                  <a:buNone/>
                </a:pPr>
                <a:endParaRPr lang="en-US" altLang="ko-KR" kern="0" dirty="0"/>
              </a:p>
              <a:p>
                <a:pPr marL="0" indent="0">
                  <a:buNone/>
                </a:pPr>
                <a:endParaRPr lang="en-US" altLang="ko-KR" kern="0" dirty="0" smtClean="0"/>
              </a:p>
              <a:p>
                <a:r>
                  <a:rPr lang="en-US" altLang="ko-KR" kern="0" dirty="0" smtClean="0"/>
                  <a:t>If </a:t>
                </a:r>
                <a:r>
                  <a:rPr lang="en-US" altLang="ko-KR" kern="0" dirty="0"/>
                  <a:t>there </a:t>
                </a:r>
                <a:r>
                  <a:rPr lang="en-US" altLang="ko-KR" kern="0" dirty="0" smtClean="0"/>
                  <a:t>are </a:t>
                </a:r>
                <a:r>
                  <a:rPr lang="en-US" altLang="ko-KR" b="1" u="sng" kern="0" dirty="0" smtClean="0"/>
                  <a:t>APs</a:t>
                </a:r>
                <a:r>
                  <a:rPr lang="en-US" altLang="ko-KR" kern="0" dirty="0" smtClean="0"/>
                  <a:t> </a:t>
                </a:r>
                <a:r>
                  <a:rPr lang="en-US" altLang="ko-KR" kern="0" dirty="0"/>
                  <a:t>which can </a:t>
                </a:r>
                <a:r>
                  <a:rPr lang="en-US" altLang="ko-KR" u="sng" kern="0" dirty="0"/>
                  <a:t>fulfill UE's </a:t>
                </a:r>
                <a:r>
                  <a:rPr lang="en-US" altLang="ko-KR" u="sng" kern="0" dirty="0" smtClean="0"/>
                  <a:t>request</a:t>
                </a:r>
                <a:r>
                  <a:rPr lang="en-US" altLang="ko-KR" kern="0" dirty="0" smtClean="0"/>
                  <a:t> [</a:t>
                </a:r>
                <a14:m>
                  <m:oMath xmlns:m="http://schemas.openxmlformats.org/officeDocument/2006/math">
                    <m:r>
                      <a:rPr lang="en-US" altLang="ko-KR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𝑃𝐿𝑅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/>
                <a:r>
                  <a:rPr lang="en-US" altLang="ko-KR" kern="0" dirty="0" smtClean="0"/>
                  <a:t>Select possible AP [constraint 3] and</a:t>
                </a:r>
              </a:p>
              <a:p>
                <a:pPr lvl="1"/>
                <a:r>
                  <a:rPr lang="en-US" altLang="ko-KR" kern="0" dirty="0" smtClean="0"/>
                  <a:t>Select bitrate [constraint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kern="0" dirty="0" smtClean="0"/>
                  <a:t>]</a:t>
                </a:r>
                <a:endParaRPr lang="en-US" altLang="ko-KR" dirty="0" smtClean="0"/>
              </a:p>
              <a:p>
                <a:r>
                  <a:rPr lang="en-US" altLang="ko-KR" kern="0" dirty="0" smtClean="0"/>
                  <a:t>Others [</a:t>
                </a:r>
                <a14:m>
                  <m:oMath xmlns:m="http://schemas.openxmlformats.org/officeDocument/2006/math">
                    <m:r>
                      <a:rPr lang="en-US" altLang="ko-KR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𝑃𝐿𝑅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/>
                <a:r>
                  <a:rPr lang="en-US" altLang="ko-KR" dirty="0" smtClean="0"/>
                  <a:t>Check each APs(m)</a:t>
                </a:r>
              </a:p>
              <a:p>
                <a:pPr lvl="2"/>
                <a:r>
                  <a:rPr lang="en-US" altLang="ko-KR" dirty="0" smtClean="0"/>
                  <a:t>Sort UE by requested bitrate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)</a:t>
                </a:r>
              </a:p>
              <a:p>
                <a:pPr lvl="2"/>
                <a:r>
                  <a:rPr lang="en-US" altLang="ko-KR" dirty="0" smtClean="0"/>
                  <a:t>Choose K UEs which have high requested bitrate</a:t>
                </a:r>
              </a:p>
              <a:p>
                <a:pPr lvl="3"/>
                <a:r>
                  <a:rPr lang="en-US" altLang="ko-KR" dirty="0" smtClean="0"/>
                  <a:t>Decrease </a:t>
                </a:r>
                <a:r>
                  <a:rPr lang="en-US" altLang="ko-KR" dirty="0"/>
                  <a:t>K UE’s bitrate one step until total </a:t>
                </a:r>
                <a:r>
                  <a:rPr lang="en-US" altLang="ko-KR" dirty="0" err="1"/>
                  <a:t>QoE</a:t>
                </a:r>
                <a:r>
                  <a:rPr lang="en-US" altLang="ko-KR" dirty="0"/>
                  <a:t> is maximized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/>
                          </a:rPr>
                          <m:t>𝐾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</a:t>
                </a:r>
                <a:r>
                  <a:rPr lang="en-US" altLang="ko-KR" dirty="0" smtClean="0"/>
                  <a:t>the number of bitrate level )</a:t>
                </a:r>
              </a:p>
              <a:p>
                <a:pPr lvl="4"/>
                <a:r>
                  <a:rPr lang="en-US" altLang="ko-KR" dirty="0" smtClean="0"/>
                  <a:t>Estimate available bitrate [using constraint 3] and </a:t>
                </a:r>
              </a:p>
              <a:p>
                <a:pPr marL="1828800" lvl="4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Select bitrate [using 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 </a:t>
                </a:r>
                <a:endParaRPr lang="en-US" altLang="ko-KR" dirty="0"/>
              </a:p>
              <a:p>
                <a:pPr lvl="3"/>
                <a:r>
                  <a:rPr lang="en-US" altLang="ko-KR" dirty="0" smtClean="0"/>
                  <a:t>Change other APs (K UE)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4"/>
                <a:r>
                  <a:rPr lang="en-US" altLang="ko-KR" dirty="0"/>
                  <a:t>Estimate </a:t>
                </a:r>
                <a:r>
                  <a:rPr lang="en-US" altLang="ko-KR" dirty="0" smtClean="0"/>
                  <a:t>possible AP [using </a:t>
                </a:r>
                <a:r>
                  <a:rPr lang="en-US" altLang="ko-KR" dirty="0"/>
                  <a:t>constraint 3] </a:t>
                </a:r>
                <a:r>
                  <a:rPr lang="en-US" altLang="ko-KR" dirty="0" smtClean="0"/>
                  <a:t>and</a:t>
                </a:r>
              </a:p>
              <a:p>
                <a:pPr marL="1828800" lvl="4" indent="0">
                  <a:buNone/>
                </a:pPr>
                <a:r>
                  <a:rPr lang="en-US" altLang="ko-KR" dirty="0" smtClean="0"/>
                  <a:t>       </a:t>
                </a:r>
                <a:r>
                  <a:rPr lang="en-US" altLang="ko-KR" dirty="0"/>
                  <a:t>Select bitrate [using 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/>
                  <a:t>]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Choose best case which maximizes total </a:t>
                </a:r>
                <a:r>
                  <a:rPr lang="en-US" altLang="ko-KR" dirty="0" err="1" smtClean="0"/>
                  <a:t>QoE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Consider </a:t>
                </a:r>
                <a:r>
                  <a:rPr lang="en-US" altLang="ko-KR" dirty="0" smtClean="0"/>
                  <a:t>two </a:t>
                </a:r>
                <a:r>
                  <a:rPr lang="en-US" altLang="ko-KR" dirty="0"/>
                  <a:t>cases</a:t>
                </a:r>
                <a:r>
                  <a:rPr lang="en-US" altLang="ko-KR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kern="0" smtClean="0">
                        <a:latin typeface="Cambria Math"/>
                      </a:rPr>
                      <m:t>𝑚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 ker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kern="0" smtClean="0">
                            <a:latin typeface="Cambria Math"/>
                          </a:rPr>
                          <m:t>𝐿</m:t>
                        </m:r>
                        <m:r>
                          <a:rPr lang="en-US" altLang="ko-KR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kern="0" smtClean="0">
                            <a:latin typeface="Cambria Math"/>
                          </a:rPr>
                          <m:t>𝑚</m:t>
                        </m:r>
                        <m:r>
                          <a:rPr lang="en-US" altLang="ko-KR" b="0" i="1" kern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kern="0" dirty="0"/>
              </a:p>
              <a:p>
                <a:pPr lvl="3"/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blipFill rotWithShape="1">
                <a:blip r:embed="rId4"/>
                <a:stretch>
                  <a:fillRect l="-74" t="-93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50070"/>
                  </p:ext>
                </p:extLst>
              </p:nvPr>
            </p:nvGraphicFramePr>
            <p:xfrm>
              <a:off x="1547664" y="1340768"/>
              <a:ext cx="5868035" cy="208642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xmlns="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xmlns="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xmlns="" val="6763814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05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01225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𝑵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05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∙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𝒎𝒊𝒏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{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867230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05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711027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771443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sz="1050" i="1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sz="1050" i="1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𝑃𝐿𝑅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537791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146452"/>
                  </p:ext>
                </p:extLst>
              </p:nvPr>
            </p:nvGraphicFramePr>
            <p:xfrm>
              <a:off x="1547664" y="1340768"/>
              <a:ext cx="5868035" cy="196970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6381479"/>
                        </a:ext>
                      </a:extLst>
                    </a:gridCol>
                  </a:tblGrid>
                  <a:tr h="27114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2273" r="-7504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12251031"/>
                      </a:ext>
                    </a:extLst>
                  </a:tr>
                  <a:tr h="68440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39823" r="-7504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6723066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329167" r="-7504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1027492"/>
                      </a:ext>
                    </a:extLst>
                  </a:tr>
                  <a:tr h="27368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457778" r="-7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71443784"/>
                      </a:ext>
                    </a:extLst>
                  </a:tr>
                  <a:tr h="444119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343836" r="-7504" b="-84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37791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475656" y="1340768"/>
            <a:ext cx="5974368" cy="201622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940" y="4525824"/>
            <a:ext cx="1948591" cy="32417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730052" y="4488594"/>
            <a:ext cx="936104" cy="39727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20010" y="4125714"/>
            <a:ext cx="35618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K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397" y="5362328"/>
            <a:ext cx="1948591" cy="32417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991509" y="5325098"/>
            <a:ext cx="936104" cy="39727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900271" y="5286397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133" y="6101609"/>
            <a:ext cx="1948591" cy="324179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7116245" y="6064379"/>
            <a:ext cx="936104" cy="39727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1179" y="5795391"/>
            <a:ext cx="130818" cy="3352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857" y="6468879"/>
            <a:ext cx="130818" cy="3352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770" y="6468019"/>
            <a:ext cx="130818" cy="335279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 bwMode="auto">
          <a:xfrm flipH="1">
            <a:off x="6938151" y="6424842"/>
            <a:ext cx="286106" cy="276994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>
            <a:stCxn id="18" idx="2"/>
          </p:cNvCxnSpPr>
          <p:nvPr/>
        </p:nvCxnSpPr>
        <p:spPr bwMode="auto">
          <a:xfrm>
            <a:off x="7584297" y="6461649"/>
            <a:ext cx="571473" cy="180679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flipV="1">
            <a:off x="7950787" y="5992655"/>
            <a:ext cx="270392" cy="80321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3659792"/>
            <a:ext cx="130818" cy="33527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601" y="4125714"/>
            <a:ext cx="130818" cy="33527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000" y="3669673"/>
            <a:ext cx="130818" cy="335279"/>
          </a:xfrm>
          <a:prstGeom prst="rect">
            <a:avLst/>
          </a:prstGeom>
        </p:spPr>
      </p:pic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25" y="3983600"/>
            <a:ext cx="327319" cy="3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0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Setting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Utility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kern="0">
                        <a:latin typeface="Cambria Math"/>
                      </a:rPr>
                      <m:t>𝑙𝑛</m:t>
                    </m:r>
                    <m:r>
                      <a:rPr lang="en-US" altLang="ko-KR" i="1" ker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ko-KR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 kern="0">
                            <a:latin typeface="Cambria Math"/>
                          </a:rPr>
                          <m:t>𝑟𝑒𝑞</m:t>
                        </m:r>
                      </m:sub>
                    </m:sSub>
                    <m:r>
                      <a:rPr lang="en-US" altLang="ko-KR" i="1" ker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 kern="0">
                            <a:latin typeface="Cambria Math"/>
                          </a:rPr>
                          <m:t>𝑠𝑢𝑝</m:t>
                        </m:r>
                      </m:sub>
                    </m:sSub>
                    <m:r>
                      <a:rPr lang="en-US" altLang="ko-KR" i="1" kern="0">
                        <a:latin typeface="Cambria Math"/>
                      </a:rPr>
                      <m:t>)</m:t>
                    </m:r>
                  </m:oMath>
                </a14:m>
                <a:endParaRPr lang="en-US" altLang="ko-KR" kern="0" dirty="0"/>
              </a:p>
              <a:p>
                <a:pPr lvl="1"/>
                <a:r>
                  <a:rPr lang="en-US" altLang="ko-KR" kern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 kern="0">
                            <a:latin typeface="Cambria Math"/>
                          </a:rPr>
                          <m:t>𝑟𝑒𝑞</m:t>
                        </m:r>
                      </m:sub>
                    </m:sSub>
                    <m:r>
                      <a:rPr lang="en-US" altLang="ko-KR" i="1" kern="0">
                        <a:latin typeface="Cambria Math"/>
                      </a:rPr>
                      <m:t>==</m:t>
                    </m:r>
                    <m:sSub>
                      <m:sSubPr>
                        <m:ctrlPr>
                          <a:rPr lang="en-US" altLang="ko-KR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 kern="0">
                            <a:latin typeface="Cambria Math"/>
                          </a:rPr>
                          <m:t>𝑠𝑢𝑝</m:t>
                        </m:r>
                      </m:sub>
                    </m:sSub>
                  </m:oMath>
                </a14:m>
                <a:r>
                  <a:rPr lang="en-US" altLang="ko-KR" kern="0" dirty="0"/>
                  <a:t>:</a:t>
                </a:r>
              </a:p>
              <a:p>
                <a:pPr lvl="2"/>
                <a:r>
                  <a:rPr lang="en-US" altLang="ko-KR" kern="0" dirty="0"/>
                  <a:t>Utility function is </a:t>
                </a:r>
                <a:r>
                  <a:rPr lang="en-US" altLang="ko-KR" kern="0" dirty="0" smtClean="0"/>
                  <a:t>1</a:t>
                </a:r>
              </a:p>
              <a:p>
                <a:r>
                  <a:rPr lang="en-US" altLang="ko-KR" kern="0" dirty="0" smtClean="0"/>
                  <a:t>RSSI</a:t>
                </a:r>
              </a:p>
              <a:p>
                <a:pPr lvl="1"/>
                <a:r>
                  <a:rPr lang="en-US" altLang="ko-KR" kern="0" dirty="0"/>
                  <a:t>Range(-30dB ~ -99dB)</a:t>
                </a:r>
                <a:endParaRPr lang="en-US" altLang="ko-KR" kern="0" dirty="0" smtClean="0"/>
              </a:p>
              <a:p>
                <a:r>
                  <a:rPr lang="en-US" altLang="ko-KR" kern="0" dirty="0" smtClean="0"/>
                  <a:t>Bandwidth</a:t>
                </a:r>
              </a:p>
              <a:p>
                <a:pPr lvl="1"/>
                <a:r>
                  <a:rPr lang="en-US" altLang="ko-KR" kern="0" dirty="0"/>
                  <a:t>Exponential model according to </a:t>
                </a:r>
                <a:r>
                  <a:rPr lang="en-US" altLang="ko-KR" kern="0" dirty="0" smtClean="0"/>
                  <a:t>RSSI</a:t>
                </a:r>
              </a:p>
              <a:p>
                <a:r>
                  <a:rPr lang="en-US" altLang="ko-KR" kern="0" dirty="0" smtClean="0"/>
                  <a:t>AP time slot</a:t>
                </a:r>
              </a:p>
              <a:p>
                <a:pPr lvl="1"/>
                <a:r>
                  <a:rPr lang="en-US" altLang="ko-KR" kern="0" dirty="0" smtClean="0"/>
                  <a:t>1.0</a:t>
                </a:r>
              </a:p>
              <a:p>
                <a:r>
                  <a:rPr lang="en-US" altLang="ko-KR" kern="0" dirty="0" smtClean="0"/>
                  <a:t>MPD bitrates</a:t>
                </a:r>
              </a:p>
              <a:p>
                <a:pPr lvl="1"/>
                <a:r>
                  <a:rPr lang="en-US" altLang="ko-KR" kern="0" dirty="0"/>
                  <a:t>900kbps, 1200kbps, 1500kbps, </a:t>
                </a:r>
                <a:r>
                  <a:rPr lang="en-US" altLang="ko-KR" kern="0" dirty="0" smtClean="0"/>
                  <a:t>2000kbps</a:t>
                </a:r>
              </a:p>
              <a:p>
                <a:r>
                  <a:rPr lang="en-US" altLang="ko-KR" kern="0" dirty="0" smtClean="0"/>
                  <a:t>Segment duration</a:t>
                </a:r>
              </a:p>
              <a:p>
                <a:pPr lvl="1"/>
                <a:r>
                  <a:rPr lang="en-US" altLang="ko-KR" kern="0" dirty="0" smtClean="0"/>
                  <a:t>1 sec</a:t>
                </a:r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pPr lvl="3"/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blipFill rotWithShape="1">
                <a:blip r:embed="rId3"/>
                <a:stretch>
                  <a:fillRect l="-444" t="-179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9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Result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7UEs and 3APs</a:t>
            </a:r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71" y="1412776"/>
            <a:ext cx="2940425" cy="253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52" y="3955826"/>
            <a:ext cx="2942492" cy="2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44" y="3955826"/>
            <a:ext cx="2952330" cy="2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1412776"/>
            <a:ext cx="2955521" cy="254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71" y="3945572"/>
            <a:ext cx="2964233" cy="255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21" y="1412776"/>
            <a:ext cx="2973453" cy="256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Result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7UEs and 3APs</a:t>
                </a:r>
              </a:p>
              <a:p>
                <a:pPr lvl="1"/>
                <a:r>
                  <a:rPr lang="en-US" altLang="ko-KR" kern="0" dirty="0" smtClean="0"/>
                  <a:t>Time complexity</a:t>
                </a:r>
              </a:p>
              <a:p>
                <a:pPr lvl="2"/>
                <a:r>
                  <a:rPr lang="en-US" altLang="ko-KR" kern="0" dirty="0" smtClean="0"/>
                  <a:t>Greedy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𝑁𝑀</m:t>
                        </m:r>
                      </m:e>
                    </m:d>
                  </m:oMath>
                </a14:m>
                <a:endParaRPr lang="en-US" altLang="ko-KR" kern="0" dirty="0" smtClean="0"/>
              </a:p>
              <a:p>
                <a:pPr lvl="3"/>
                <a:r>
                  <a:rPr lang="en-US" altLang="ko-KR" kern="0" dirty="0" smtClean="0"/>
                  <a:t>Not working when the number of UEs &gt; 20</a:t>
                </a:r>
                <a:endParaRPr lang="en-US" altLang="ko-KR" kern="0" dirty="0"/>
              </a:p>
              <a:p>
                <a:pPr lvl="2"/>
                <a:endParaRPr lang="en-US" altLang="ko-KR" kern="0" dirty="0" smtClean="0"/>
              </a:p>
              <a:p>
                <a:pPr lvl="2"/>
                <a:r>
                  <a:rPr lang="en-US" altLang="ko-KR" kern="0" dirty="0" smtClean="0"/>
                  <a:t>Full Search</a:t>
                </a:r>
                <a:endParaRPr lang="en-US" altLang="ko-KR" kern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𝐿𝑀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kern="0" dirty="0"/>
              </a:p>
              <a:p>
                <a:pPr lvl="3"/>
                <a:r>
                  <a:rPr lang="en-US" altLang="ko-KR" kern="0" dirty="0"/>
                  <a:t>Not working when the number of UEs &gt; </a:t>
                </a:r>
                <a:r>
                  <a:rPr lang="en-US" altLang="ko-KR" kern="0" dirty="0" smtClean="0"/>
                  <a:t>8</a:t>
                </a:r>
                <a:endParaRPr lang="en-US" altLang="ko-KR" kern="0" dirty="0"/>
              </a:p>
              <a:p>
                <a:pPr lvl="3"/>
                <a:endParaRPr lang="en-US" altLang="ko-KR" kern="0" dirty="0"/>
              </a:p>
              <a:p>
                <a:pPr lvl="2"/>
                <a:endParaRPr lang="en-US" altLang="ko-KR" kern="0" dirty="0"/>
              </a:p>
              <a:p>
                <a:pPr lvl="3"/>
                <a:endParaRPr lang="en-US" altLang="ko-KR" kern="0" dirty="0" smtClean="0"/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pPr lvl="3"/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blipFill rotWithShape="1">
                <a:blip r:embed="rId3"/>
                <a:stretch>
                  <a:fillRect l="-593" t="-102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0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Compare with 0/1 Multiple Knapsack Problem</a:t>
            </a:r>
          </a:p>
          <a:p>
            <a:pPr lvl="1"/>
            <a:r>
              <a:rPr lang="en-US" altLang="ko-KR" dirty="0" smtClean="0"/>
              <a:t>Common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Item </a:t>
            </a:r>
            <a:r>
              <a:rPr lang="en-US" altLang="ko-KR" smtClean="0"/>
              <a:t>= </a:t>
            </a:r>
            <a:r>
              <a:rPr lang="en-US" altLang="ko-KR" smtClean="0"/>
              <a:t>UE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Knapsack = AP</a:t>
            </a:r>
          </a:p>
          <a:p>
            <a:pPr lvl="2"/>
            <a:r>
              <a:rPr lang="en-US" altLang="ko-KR" dirty="0" smtClean="0"/>
              <a:t>Time slot = Weight</a:t>
            </a:r>
          </a:p>
          <a:p>
            <a:pPr lvl="2"/>
            <a:r>
              <a:rPr lang="en-US" altLang="ko-KR" dirty="0" smtClean="0"/>
              <a:t>Price = Utility function(Quality)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039061" y="1964713"/>
            <a:ext cx="8933539" cy="2256375"/>
            <a:chOff x="971600" y="1494484"/>
            <a:chExt cx="8933539" cy="2256375"/>
          </a:xfrm>
        </p:grpSpPr>
        <p:pic>
          <p:nvPicPr>
            <p:cNvPr id="18" name="Picture 2" descr="Knapsack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668327"/>
              <a:ext cx="2237296" cy="1938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226651" y="3504638"/>
              <a:ext cx="66784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/>
                <a:t>&lt;</a:t>
              </a:r>
              <a:r>
                <a:rPr lang="ko-KR" altLang="en-US" sz="1000" dirty="0" smtClean="0"/>
                <a:t>https</a:t>
              </a:r>
              <a:r>
                <a:rPr lang="ko-KR" altLang="en-US" sz="1000" dirty="0"/>
                <a:t>://</a:t>
              </a:r>
              <a:r>
                <a:rPr lang="ko-KR" altLang="en-US" sz="1000" dirty="0" smtClean="0"/>
                <a:t>ko.wikipedia.org/wiki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배낭_문제</a:t>
              </a:r>
              <a:r>
                <a:rPr lang="en-US" altLang="ko-KR" sz="1000" dirty="0" smtClean="0"/>
                <a:t>&gt;</a:t>
              </a:r>
              <a:endParaRPr lang="ko-KR" altLang="en-US" sz="10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496066" y="1494484"/>
              <a:ext cx="5425105" cy="2111811"/>
              <a:chOff x="3707904" y="1017317"/>
              <a:chExt cx="5425105" cy="2111811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3409" y="1972819"/>
                <a:ext cx="609600" cy="419100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6683" y="1195623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368" y="1923302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3953" y="1916578"/>
                <a:ext cx="888637" cy="937234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2080" y="1017317"/>
                <a:ext cx="809625" cy="542925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3075" y="1113609"/>
                <a:ext cx="742950" cy="552450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0357" y="2074322"/>
                <a:ext cx="514350" cy="361950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45791" y="2690978"/>
                <a:ext cx="771525" cy="438150"/>
              </a:xfrm>
              <a:prstGeom prst="rect">
                <a:avLst/>
              </a:prstGeom>
            </p:spPr>
          </p:pic>
          <p:sp>
            <p:nvSpPr>
              <p:cNvPr id="29" name="오른쪽 화살표 28"/>
              <p:cNvSpPr/>
              <p:nvPr/>
            </p:nvSpPr>
            <p:spPr>
              <a:xfrm>
                <a:off x="3707904" y="1972819"/>
                <a:ext cx="576064" cy="412376"/>
              </a:xfrm>
              <a:prstGeom prst="rightArrow">
                <a:avLst/>
              </a:prstGeom>
              <a:solidFill>
                <a:srgbClr val="FF0000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74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Compare with 0/1 Multiple Knapsack Problem</a:t>
            </a:r>
          </a:p>
          <a:p>
            <a:pPr lvl="1"/>
            <a:r>
              <a:rPr lang="en-US" altLang="ko-KR" dirty="0" smtClean="0"/>
              <a:t>Difference (because of bandwidth)</a:t>
            </a:r>
          </a:p>
          <a:p>
            <a:pPr lvl="2"/>
            <a:r>
              <a:rPr lang="en-US" altLang="ko-KR" dirty="0" smtClean="0"/>
              <a:t>Not </a:t>
            </a:r>
            <a:r>
              <a:rPr lang="en-US" altLang="ko-KR" dirty="0"/>
              <a:t>unique weight </a:t>
            </a:r>
            <a:r>
              <a:rPr lang="en-US" altLang="ko-KR" dirty="0" smtClean="0"/>
              <a:t>(time slot)</a:t>
            </a:r>
          </a:p>
          <a:p>
            <a:pPr lvl="3"/>
            <a:r>
              <a:rPr lang="en-US" altLang="ko-KR" dirty="0" smtClean="0"/>
              <a:t>MKP: each item has unique weight value</a:t>
            </a:r>
          </a:p>
          <a:p>
            <a:pPr lvl="3"/>
            <a:r>
              <a:rPr lang="en-US" altLang="ko-KR" dirty="0" smtClean="0"/>
              <a:t>This: time slot value depends on AP</a:t>
            </a:r>
          </a:p>
          <a:p>
            <a:pPr marL="1371600" lvl="3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Not unique </a:t>
            </a:r>
            <a:r>
              <a:rPr lang="en-US" altLang="ko-KR" dirty="0" smtClean="0"/>
              <a:t>price (quality)</a:t>
            </a:r>
            <a:endParaRPr lang="en-US" altLang="ko-KR" dirty="0"/>
          </a:p>
          <a:p>
            <a:pPr lvl="3"/>
            <a:r>
              <a:rPr lang="en-US" altLang="ko-KR" dirty="0"/>
              <a:t>MKP: each item has unique </a:t>
            </a:r>
            <a:r>
              <a:rPr lang="en-US" altLang="ko-KR" dirty="0" smtClean="0"/>
              <a:t>price</a:t>
            </a:r>
            <a:endParaRPr lang="en-US" altLang="ko-KR" dirty="0"/>
          </a:p>
          <a:p>
            <a:pPr lvl="3"/>
            <a:r>
              <a:rPr lang="en-US" altLang="ko-KR" dirty="0"/>
              <a:t>This: </a:t>
            </a:r>
            <a:r>
              <a:rPr lang="en-US" altLang="ko-KR" dirty="0" smtClean="0"/>
              <a:t>quality depends </a:t>
            </a:r>
            <a:r>
              <a:rPr lang="en-US" altLang="ko-KR" dirty="0"/>
              <a:t>on </a:t>
            </a:r>
            <a:r>
              <a:rPr lang="en-US" altLang="ko-KR" dirty="0" smtClean="0"/>
              <a:t>AP or network condition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It is difficult to use MKP solution without modification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2137709"/>
            <a:ext cx="238884" cy="61224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68" y="3301173"/>
            <a:ext cx="238884" cy="61224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29" y="2193639"/>
            <a:ext cx="238884" cy="612246"/>
          </a:xfrm>
          <a:prstGeom prst="rect">
            <a:avLst/>
          </a:prstGeom>
        </p:spPr>
      </p:pic>
      <p:pic>
        <p:nvPicPr>
          <p:cNvPr id="33" name="Picture 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54" y="2852936"/>
            <a:ext cx="597711" cy="6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화살표 연결선 33"/>
          <p:cNvCxnSpPr/>
          <p:nvPr/>
        </p:nvCxnSpPr>
        <p:spPr bwMode="auto">
          <a:xfrm flipV="1">
            <a:off x="7371765" y="2636912"/>
            <a:ext cx="584611" cy="44036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7371765" y="3429000"/>
            <a:ext cx="737010" cy="251674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flipH="1" flipV="1">
            <a:off x="6469256" y="2906890"/>
            <a:ext cx="304798" cy="284748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 bwMode="auto">
          <a:xfrm>
            <a:off x="7589697" y="2906890"/>
            <a:ext cx="797013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B050"/>
                </a:solidFill>
              </a:rPr>
              <a:t>1200kbps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231371" y="3651809"/>
            <a:ext cx="696024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B050"/>
                </a:solidFill>
              </a:rPr>
              <a:t>900kbps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930313" y="3089412"/>
            <a:ext cx="771365" cy="253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B050"/>
                </a:solidFill>
              </a:rPr>
              <a:t>2000kbps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Solution</a:t>
                </a:r>
              </a:p>
              <a:p>
                <a:pPr lvl="1"/>
                <a:r>
                  <a:rPr lang="en-US" altLang="ko-KR" dirty="0" smtClean="0"/>
                  <a:t>Greedy method</a:t>
                </a:r>
              </a:p>
              <a:p>
                <a:pPr lvl="2"/>
                <a:r>
                  <a:rPr lang="en-US" altLang="ko-KR" dirty="0" smtClean="0"/>
                  <a:t>Each client selects AP which provide the best signal</a:t>
                </a:r>
              </a:p>
              <a:p>
                <a:pPr lvl="2"/>
                <a:r>
                  <a:rPr lang="en-US" altLang="ko-KR" dirty="0" smtClean="0"/>
                  <a:t>Real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𝑁𝑀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 smtClean="0"/>
                  <a:t>Branch and Bound method</a:t>
                </a:r>
              </a:p>
              <a:p>
                <a:pPr lvl="2"/>
                <a:r>
                  <a:rPr lang="en-US" altLang="ko-KR" dirty="0" smtClean="0"/>
                  <a:t>Exact algorithm</a:t>
                </a:r>
              </a:p>
              <a:p>
                <a:pPr lvl="2"/>
                <a:r>
                  <a:rPr lang="en-US" altLang="ko-KR" dirty="0" smtClean="0"/>
                  <a:t>Faster than Full search algorithm</a:t>
                </a:r>
              </a:p>
              <a:p>
                <a:pPr lvl="3"/>
                <a:r>
                  <a:rPr lang="en-US" altLang="ko-KR" dirty="0" smtClean="0"/>
                  <a:t>Using pruning method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𝐿𝑀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/>
                  <a:t>Not working when the number of UEs &gt; </a:t>
                </a:r>
                <a:r>
                  <a:rPr lang="en-US" altLang="ko-KR" dirty="0" smtClean="0"/>
                  <a:t>12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 smtClean="0"/>
                  <a:t>MTHM (by </a:t>
                </a:r>
                <a:r>
                  <a:rPr lang="en-US" altLang="ko-KR" dirty="0"/>
                  <a:t>Martello and </a:t>
                </a:r>
                <a:r>
                  <a:rPr lang="en-US" altLang="ko-KR" dirty="0" err="1" smtClean="0"/>
                  <a:t>Toth</a:t>
                </a:r>
                <a:r>
                  <a:rPr lang="en-US" altLang="ko-KR" dirty="0" smtClean="0"/>
                  <a:t>) method</a:t>
                </a:r>
                <a:endParaRPr lang="en-US" altLang="ko-KR" dirty="0"/>
              </a:p>
              <a:p>
                <a:pPr lvl="2"/>
                <a:r>
                  <a:rPr lang="en-US" altLang="ko-KR" dirty="0" smtClean="0"/>
                  <a:t>More optimal than Greedy method</a:t>
                </a:r>
              </a:p>
              <a:p>
                <a:pPr lvl="2"/>
                <a:r>
                  <a:rPr lang="en-US" altLang="ko-KR" dirty="0" smtClean="0"/>
                  <a:t>First greedy, second re arrange</a:t>
                </a:r>
              </a:p>
              <a:p>
                <a:pPr lvl="2"/>
                <a:r>
                  <a:rPr lang="en-US" altLang="ko-KR" dirty="0" smtClean="0"/>
                  <a:t>Real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𝑁𝑀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 t="-1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4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89746</TotalTime>
  <Words>1105</Words>
  <Application>Microsoft Office PowerPoint</Application>
  <PresentationFormat>화면 슬라이드 쇼(4:3)</PresentationFormat>
  <Paragraphs>407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pres</vt:lpstr>
      <vt:lpstr>Research   Jae Jun Ha  Media Computing and Networking Laboratory POSTECH  2019-02-23</vt:lpstr>
      <vt:lpstr>Contents</vt:lpstr>
      <vt:lpstr>Previous Seminar</vt:lpstr>
      <vt:lpstr>Simulation Setting</vt:lpstr>
      <vt:lpstr>Simulation Result</vt:lpstr>
      <vt:lpstr>Simulation Result</vt:lpstr>
      <vt:lpstr>Multiple Knapsack Problem</vt:lpstr>
      <vt:lpstr>Multiple Knapsack Problem</vt:lpstr>
      <vt:lpstr>Multiple Knapsack Problem</vt:lpstr>
      <vt:lpstr>Multiple Knapsack Problem</vt:lpstr>
      <vt:lpstr>Multiple Knapsack Problem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6006</cp:revision>
  <cp:lastPrinted>2018-08-16T16:32:18Z</cp:lastPrinted>
  <dcterms:created xsi:type="dcterms:W3CDTF">2010-07-29T14:05:23Z</dcterms:created>
  <dcterms:modified xsi:type="dcterms:W3CDTF">2019-02-23T00:40:42Z</dcterms:modified>
</cp:coreProperties>
</file>