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9"/>
  </p:notesMasterIdLst>
  <p:handoutMasterIdLst>
    <p:handoutMasterId r:id="rId10"/>
  </p:handoutMasterIdLst>
  <p:sldIdLst>
    <p:sldId id="849" r:id="rId2"/>
    <p:sldId id="1194" r:id="rId3"/>
    <p:sldId id="1195" r:id="rId4"/>
    <p:sldId id="1196" r:id="rId5"/>
    <p:sldId id="1197" r:id="rId6"/>
    <p:sldId id="1198" r:id="rId7"/>
    <p:sldId id="933" r:id="rId8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3426" autoAdjust="0"/>
  </p:normalViewPr>
  <p:slideViewPr>
    <p:cSldViewPr>
      <p:cViewPr varScale="1">
        <p:scale>
          <a:sx n="80" d="100"/>
          <a:sy n="80" d="100"/>
        </p:scale>
        <p:origin x="148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발표 시작하겠습니다</a:t>
            </a:r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10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10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10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4417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제 문제의 경우 </a:t>
            </a:r>
            <a:r>
              <a:rPr lang="en-US" altLang="ko-KR" dirty="0"/>
              <a:t>multipath</a:t>
            </a:r>
            <a:r>
              <a:rPr lang="ko-KR" altLang="en-US" dirty="0"/>
              <a:t>를 고려하기 때문에 방정식에 비해 미지수가 너무 많습니다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</a:t>
            </a:r>
            <a:r>
              <a:rPr lang="en-US" altLang="ko-KR" dirty="0"/>
              <a:t> </a:t>
            </a:r>
            <a:r>
              <a:rPr lang="ko-KR" altLang="en-US" dirty="0"/>
              <a:t>때문에 </a:t>
            </a:r>
            <a:r>
              <a:rPr lang="en-US" altLang="ko-KR" dirty="0"/>
              <a:t>lambda</a:t>
            </a:r>
            <a:r>
              <a:rPr lang="ko-KR" altLang="en-US" dirty="0"/>
              <a:t>값과 </a:t>
            </a:r>
            <a:r>
              <a:rPr lang="en-US" altLang="ko-KR" dirty="0"/>
              <a:t>chunk ratio</a:t>
            </a:r>
            <a:r>
              <a:rPr lang="ko-KR" altLang="en-US" dirty="0"/>
              <a:t>를 나타내는 </a:t>
            </a:r>
            <a:r>
              <a:rPr lang="en-US" altLang="ko-KR" dirty="0"/>
              <a:t>x</a:t>
            </a:r>
            <a:r>
              <a:rPr lang="ko-KR" altLang="en-US" dirty="0"/>
              <a:t>값을 각각 </a:t>
            </a:r>
            <a:r>
              <a:rPr lang="en-US" altLang="ko-KR" dirty="0"/>
              <a:t>iteration </a:t>
            </a:r>
            <a:r>
              <a:rPr lang="ko-KR" altLang="en-US" dirty="0"/>
              <a:t>후 </a:t>
            </a:r>
            <a:r>
              <a:rPr lang="en-US" altLang="ko-KR" dirty="0"/>
              <a:t>bitrate</a:t>
            </a:r>
            <a:r>
              <a:rPr lang="ko-KR" altLang="en-US" dirty="0"/>
              <a:t>와 </a:t>
            </a:r>
            <a:r>
              <a:rPr lang="en-US" altLang="ko-KR" dirty="0"/>
              <a:t>chunk ratio</a:t>
            </a:r>
            <a:r>
              <a:rPr lang="ko-KR" altLang="en-US" dirty="0"/>
              <a:t>를 결정하는 방식으로 진행하려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6196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387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kainoh.blogspot.com/2017/10/lagrange.multiplier.metho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kainoh.blogspot.com/2017/10/lagrange.multiplier.method.html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dydrogud22/22024908779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2019-12-27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Lagrange Multiplier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Meaning of Lagrange Multiplier</a:t>
            </a:r>
          </a:p>
          <a:p>
            <a:pPr lvl="1"/>
            <a:r>
              <a:rPr lang="en-US" altLang="ko-KR" dirty="0"/>
              <a:t>Idea</a:t>
            </a:r>
          </a:p>
          <a:p>
            <a:pPr lvl="2"/>
            <a:r>
              <a:rPr lang="en-US" altLang="ko-KR" dirty="0"/>
              <a:t>Make </a:t>
            </a:r>
            <a:r>
              <a:rPr lang="en-US" altLang="ko-KR" b="1" dirty="0">
                <a:solidFill>
                  <a:srgbClr val="FF0000"/>
                </a:solidFill>
              </a:rPr>
              <a:t>one function </a:t>
            </a:r>
            <a:r>
              <a:rPr lang="en-US" altLang="ko-KR" dirty="0"/>
              <a:t>combing </a:t>
            </a:r>
            <a:r>
              <a:rPr lang="en-US" altLang="ko-KR" b="1" dirty="0">
                <a:solidFill>
                  <a:srgbClr val="FF0000"/>
                </a:solidFill>
              </a:rPr>
              <a:t>cost function</a:t>
            </a:r>
            <a:r>
              <a:rPr lang="en-US" altLang="ko-KR" dirty="0"/>
              <a:t> and </a:t>
            </a:r>
            <a:r>
              <a:rPr lang="en-US" altLang="ko-KR" b="1" dirty="0">
                <a:solidFill>
                  <a:srgbClr val="FF0000"/>
                </a:solidFill>
              </a:rPr>
              <a:t>constraint</a:t>
            </a:r>
            <a:r>
              <a:rPr lang="en-US" altLang="ko-KR" dirty="0"/>
              <a:t> to derive variables which make maximizing cost function</a:t>
            </a:r>
          </a:p>
          <a:p>
            <a:pPr lvl="1"/>
            <a:r>
              <a:rPr lang="en-US" altLang="ko-KR" dirty="0"/>
              <a:t>Geometric meaning</a:t>
            </a:r>
          </a:p>
          <a:p>
            <a:pPr lvl="2"/>
            <a:r>
              <a:rPr lang="en-US" altLang="ko-KR" dirty="0"/>
              <a:t>Min or max value may exist at the junction of </a:t>
            </a:r>
            <a:r>
              <a:rPr lang="en-US" altLang="ko-KR" i="1" dirty="0"/>
              <a:t>f(x)</a:t>
            </a:r>
            <a:r>
              <a:rPr lang="en-US" altLang="ko-KR" dirty="0"/>
              <a:t> and </a:t>
            </a:r>
            <a:r>
              <a:rPr lang="en-US" altLang="ko-KR" i="1" dirty="0"/>
              <a:t>g(x)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4" y="3573016"/>
            <a:ext cx="2808312" cy="221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86000" y="5884269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 dirty="0"/>
              <a:t>&lt; </a:t>
            </a:r>
            <a:r>
              <a:rPr lang="en-US" altLang="ko-KR" sz="1000" dirty="0">
                <a:hlinkClick r:id="rId4"/>
              </a:rPr>
              <a:t>http://arkainoh.blogspot.com/2017/10/lagrange.multiplier.method.html</a:t>
            </a:r>
            <a:r>
              <a:rPr lang="en-US" altLang="ko-KR" sz="1000" dirty="0"/>
              <a:t> &gt;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6721938" y="3598384"/>
            <a:ext cx="175080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ysClr val="windowText" lastClr="000000"/>
                </a:solidFill>
              </a:rPr>
              <a:t>f(x)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cost function</a:t>
            </a:r>
          </a:p>
          <a:p>
            <a:r>
              <a:rPr lang="en-US" altLang="ko-KR" sz="1600" i="1" dirty="0">
                <a:solidFill>
                  <a:sysClr val="windowText" lastClr="000000"/>
                </a:solidFill>
              </a:rPr>
              <a:t>g(x)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constraint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6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Lagrange Multiplier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Meaning of Lagrange Multiplier</a:t>
                </a:r>
              </a:p>
              <a:p>
                <a:pPr lvl="1"/>
                <a:r>
                  <a:rPr lang="en-US" altLang="ko-KR" dirty="0"/>
                  <a:t>Geometric meaning</a:t>
                </a:r>
              </a:p>
              <a:p>
                <a:pPr lvl="2"/>
                <a:r>
                  <a:rPr lang="en-US" altLang="ko-KR" dirty="0"/>
                  <a:t>The Lagrange multiplier uses the concept of gradient to describe this relationship</a:t>
                </a:r>
              </a:p>
              <a:p>
                <a:pPr lvl="2"/>
                <a:r>
                  <a:rPr lang="en-US" altLang="ko-KR" dirty="0"/>
                  <a:t>At the point where </a:t>
                </a:r>
                <a:r>
                  <a:rPr lang="en-US" altLang="ko-KR" i="1" dirty="0"/>
                  <a:t>f(x)</a:t>
                </a:r>
                <a:r>
                  <a:rPr lang="en-US" altLang="ko-KR" dirty="0"/>
                  <a:t> and </a:t>
                </a:r>
                <a:r>
                  <a:rPr lang="en-US" altLang="ko-KR" i="1" dirty="0"/>
                  <a:t>g(x)</a:t>
                </a:r>
                <a:r>
                  <a:rPr lang="en-US" altLang="ko-KR" dirty="0"/>
                  <a:t> meet, the gradients of the two functions are constant multiples of each other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𝜆𝛻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𝑔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4" y="3573016"/>
            <a:ext cx="2808312" cy="221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86000" y="5884269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 dirty="0"/>
              <a:t>&lt; </a:t>
            </a:r>
            <a:r>
              <a:rPr lang="en-US" altLang="ko-KR" sz="1000" dirty="0">
                <a:hlinkClick r:id="rId5"/>
              </a:rPr>
              <a:t>http://arkainoh.blogspot.com/2017/10/lagrange.multiplier.method.html</a:t>
            </a:r>
            <a:r>
              <a:rPr lang="en-US" altLang="ko-KR" sz="1000" dirty="0"/>
              <a:t> &gt;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6721938" y="3598384"/>
            <a:ext cx="175080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i="1" dirty="0">
                <a:solidFill>
                  <a:sysClr val="windowText" lastClr="000000"/>
                </a:solidFill>
              </a:rPr>
              <a:t>f(x)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cost function</a:t>
            </a:r>
          </a:p>
          <a:p>
            <a:r>
              <a:rPr lang="en-US" altLang="ko-KR" sz="1600" i="1" dirty="0">
                <a:solidFill>
                  <a:sysClr val="windowText" lastClr="000000"/>
                </a:solidFill>
              </a:rPr>
              <a:t>g(x)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constraint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28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Lagrange Multiplier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:3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−4=0</m:t>
                    </m:r>
                  </m:oMath>
                </a14:m>
                <a:endParaRPr lang="en-US" altLang="ko-KR" b="0" dirty="0"/>
              </a:p>
              <a:p>
                <a:pPr lvl="2"/>
                <a:endParaRPr lang="en-US" altLang="ko-KR" i="1" dirty="0">
                  <a:latin typeface="Cambria Math"/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ko-K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=&lt;2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,2</m:t>
                    </m:r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&gt;,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ko-KR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=&lt;3,−1&gt;</m:t>
                    </m:r>
                  </m:oMath>
                </a14:m>
                <a:endParaRPr lang="en-US" altLang="ko-KR" b="0" dirty="0"/>
              </a:p>
              <a:p>
                <a:pPr lvl="2"/>
                <a:endParaRPr lang="en-US" altLang="ko-KR" dirty="0">
                  <a:ea typeface="Cambria Math"/>
                </a:endParaRPr>
              </a:p>
              <a:p>
                <a:pPr lvl="2"/>
                <a:r>
                  <a:rPr lang="en-US" altLang="ko-KR" dirty="0">
                    <a:ea typeface="Cambria Math"/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ko-K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𝜆𝛻</m:t>
                    </m:r>
                    <m:r>
                      <a:rPr lang="en-US" altLang="ko-KR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&lt;2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,2</m:t>
                    </m:r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&gt;=</m:t>
                    </m:r>
                    <m:r>
                      <a:rPr lang="en-US" altLang="ko-KR" i="1">
                        <a:latin typeface="Cambria Math"/>
                      </a:rPr>
                      <m:t>𝜆</m:t>
                    </m:r>
                    <m:r>
                      <a:rPr lang="en-US" altLang="ko-KR" b="0" i="1" smtClean="0">
                        <a:latin typeface="Cambria Math"/>
                      </a:rPr>
                      <m:t>&lt;3,−1&gt;</m:t>
                    </m:r>
                  </m:oMath>
                </a14:m>
                <a:endParaRPr lang="en-US" altLang="ko-KR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2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=3</m:t>
                    </m:r>
                    <m:r>
                      <a:rPr lang="en-US" altLang="ko-KR" i="1">
                        <a:latin typeface="Cambria Math"/>
                      </a:rPr>
                      <m:t>𝜆</m:t>
                    </m:r>
                    <m:r>
                      <a:rPr lang="en-US" altLang="ko-KR" b="0" i="1" smtClean="0">
                        <a:latin typeface="Cambria Math"/>
                      </a:rPr>
                      <m:t>, 2</m:t>
                    </m:r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r>
                      <a:rPr lang="en-US" altLang="ko-KR" i="1">
                        <a:latin typeface="Cambria Math"/>
                      </a:rPr>
                      <m:t>𝜆</m:t>
                    </m:r>
                  </m:oMath>
                </a14:m>
                <a:r>
                  <a:rPr lang="en-US" altLang="ko-KR" dirty="0"/>
                  <a:t>        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①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ko-KR" dirty="0"/>
                  <a:t>Insert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① </a:t>
                </a:r>
                <a:r>
                  <a:rPr lang="en-US" altLang="ko-KR" dirty="0"/>
                  <a:t>into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10</m:t>
                    </m:r>
                    <m:r>
                      <a:rPr lang="en-US" altLang="ko-KR" i="1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=−4</m:t>
                    </m:r>
                  </m:oMath>
                </a14:m>
                <a:endParaRPr lang="en-US" altLang="ko-KR" b="0" dirty="0"/>
              </a:p>
              <a:p>
                <a:pPr lvl="2"/>
                <a:r>
                  <a:rPr lang="en-US" altLang="ko-KR" dirty="0"/>
                  <a:t>point is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E4CC3B12-77E0-42F4-AA18-F692D57330D3}"/>
              </a:ext>
            </a:extLst>
          </p:cNvPr>
          <p:cNvSpPr/>
          <p:nvPr/>
        </p:nvSpPr>
        <p:spPr>
          <a:xfrm>
            <a:off x="8460432" y="263691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 dirty="0"/>
              <a:t>&lt; </a:t>
            </a:r>
            <a:r>
              <a:rPr lang="en-US" altLang="ko-KR" sz="1000" dirty="0">
                <a:hlinkClick r:id="rId4"/>
              </a:rPr>
              <a:t>https://m.blog.naver.com/dydrogud22/220249087798</a:t>
            </a:r>
            <a:r>
              <a:rPr lang="en-US" altLang="ko-KR" sz="1000" dirty="0"/>
              <a:t> &gt;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488-2E14-4D39-A63B-0E7D8EC9BB5B}"/>
              </a:ext>
            </a:extLst>
          </p:cNvPr>
          <p:cNvSpPr txBox="1"/>
          <p:nvPr/>
        </p:nvSpPr>
        <p:spPr bwMode="auto">
          <a:xfrm>
            <a:off x="3563888" y="3356992"/>
            <a:ext cx="4411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…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63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7" name="내용 개체 틀 2">
                <a:extLst>
                  <a:ext uri="{FF2B5EF4-FFF2-40B4-BE49-F238E27FC236}">
                    <a16:creationId xmlns:a16="http://schemas.microsoft.com/office/drawing/2014/main" id="{2600DCD1-323E-44E8-A446-9B1C920BF1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8864" y="1052736"/>
                <a:ext cx="8229600" cy="51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dirty="0"/>
                  <a:t>Application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</m:den>
                    </m:f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</m:den>
                    </m:f>
                    <m:r>
                      <a:rPr lang="en-US" altLang="ko-KR" i="1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𝑒𝑠𝑡</m:t>
                            </m:r>
                          </m:sup>
                        </m:sSubSup>
                      </m:den>
                    </m:f>
                    <m:r>
                      <a:rPr lang="en-US" altLang="ko-KR" i="1">
                        <a:latin typeface="Cambria Math"/>
                      </a:rPr>
                      <m:t>=0,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</m:oMath>
                </a14:m>
                <a:endParaRPr lang="en-US" altLang="ko-KR" b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𝑒𝑠𝑡</m:t>
                            </m:r>
                          </m:sup>
                        </m:sSubSup>
                      </m:den>
                    </m:f>
                    <m:r>
                      <a:rPr lang="en-US" altLang="ko-KR" i="1">
                        <a:latin typeface="Cambria Math"/>
                      </a:rPr>
                      <m:t>=0,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</m:oMath>
                </a14:m>
                <a:endParaRPr lang="en-US" altLang="ko-KR" b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using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  <m:t>𝑀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𝑙𝑜𝑔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𝑀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𝑙𝑜𝑔</m:t>
                                    </m:r>
                                  </m:fName>
                                  <m:e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𝑠𝑒𝑟𝑣𝑖𝑐𝑒</m:t>
                                        </m:r>
                                      </m:sup>
                                    </m:sSubSup>
                                  </m:e>
                                </m:fun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   </a:t>
                </a:r>
              </a:p>
              <a:p>
                <a:pPr lvl="1"/>
                <a:endParaRPr lang="en-US" altLang="ko-KR" i="1" dirty="0">
                  <a:latin typeface="Cambria Math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𝑁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𝑠𝑒𝑟𝑣𝑖𝑐𝑒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𝑠𝑒𝑔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𝑏𝑤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𝑒𝑠𝑡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anose="02040503050406030204" pitchFamily="18" charset="0"/>
                              </a:rPr>
                              <m:t>𝑢𝑛𝑖𝑡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ko-KR" altLang="en-US" dirty="0"/>
              </a:p>
              <a:p>
                <a:pPr lvl="1"/>
                <a:endParaRPr lang="en-US" altLang="ko-KR" kern="0" dirty="0"/>
              </a:p>
              <a:p>
                <a:pPr lvl="1"/>
                <a:endParaRPr lang="ko-KR" altLang="en-US" kern="0" dirty="0"/>
              </a:p>
            </p:txBody>
          </p:sp>
        </mc:Choice>
        <mc:Fallback>
          <p:sp>
            <p:nvSpPr>
              <p:cNvPr id="67" name="내용 개체 틀 2">
                <a:extLst>
                  <a:ext uri="{FF2B5EF4-FFF2-40B4-BE49-F238E27FC236}">
                    <a16:creationId xmlns:a16="http://schemas.microsoft.com/office/drawing/2014/main" id="{2600DCD1-323E-44E8-A446-9B1C920BF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864" y="1052736"/>
                <a:ext cx="8229600" cy="5184775"/>
              </a:xfrm>
              <a:prstGeom prst="rect">
                <a:avLst/>
              </a:prstGeom>
              <a:blipFill>
                <a:blip r:embed="rId3"/>
                <a:stretch>
                  <a:fillRect l="-519" t="-1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62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내용 개체 틀 2">
            <a:extLst>
              <a:ext uri="{FF2B5EF4-FFF2-40B4-BE49-F238E27FC236}">
                <a16:creationId xmlns:a16="http://schemas.microsoft.com/office/drawing/2014/main" id="{2600DCD1-323E-44E8-A446-9B1C920BF1DE}"/>
              </a:ext>
            </a:extLst>
          </p:cNvPr>
          <p:cNvSpPr txBox="1">
            <a:spLocks/>
          </p:cNvSpPr>
          <p:nvPr/>
        </p:nvSpPr>
        <p:spPr bwMode="auto">
          <a:xfrm>
            <a:off x="518864" y="1052736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 err="1"/>
              <a:t>Hwanwook</a:t>
            </a:r>
            <a:r>
              <a:rPr lang="en-US" altLang="ko-KR" dirty="0"/>
              <a:t> Lee’s algorithm</a:t>
            </a:r>
          </a:p>
          <a:p>
            <a:pPr lvl="1"/>
            <a:r>
              <a:rPr lang="en-US" altLang="ko-KR" dirty="0"/>
              <a:t>Make matrix from Lagrange Multiplier method</a:t>
            </a:r>
          </a:p>
          <a:p>
            <a:pPr lvl="1"/>
            <a:r>
              <a:rPr lang="en-US" altLang="ko-KR" dirty="0"/>
              <a:t>Using Levenberg-</a:t>
            </a:r>
            <a:r>
              <a:rPr lang="en-US" altLang="ko-KR" dirty="0" err="1"/>
              <a:t>marquardt</a:t>
            </a:r>
            <a:r>
              <a:rPr lang="en-US" altLang="ko-KR" dirty="0"/>
              <a:t> algorithm and derive </a:t>
            </a:r>
            <a:r>
              <a:rPr lang="en-US" altLang="ko-KR" i="1" dirty="0"/>
              <a:t>r</a:t>
            </a:r>
            <a:r>
              <a:rPr lang="en-US" altLang="ko-KR" dirty="0"/>
              <a:t>, </a:t>
            </a:r>
            <a:r>
              <a:rPr lang="en-US" altLang="ko-KR" i="1" dirty="0"/>
              <a:t>x</a:t>
            </a:r>
          </a:p>
          <a:p>
            <a:pPr lvl="1"/>
            <a:r>
              <a:rPr lang="en-US" altLang="ko-KR" kern="0" dirty="0"/>
              <a:t>Using candidate </a:t>
            </a:r>
            <a:r>
              <a:rPr lang="en-US" altLang="ko-KR" i="1" kern="0" dirty="0"/>
              <a:t>r</a:t>
            </a:r>
            <a:r>
              <a:rPr lang="en-US" altLang="ko-KR" kern="0" dirty="0"/>
              <a:t> using MPD representation set</a:t>
            </a:r>
          </a:p>
          <a:p>
            <a:pPr lvl="1"/>
            <a:r>
              <a:rPr lang="en-US" altLang="ko-KR" kern="0" dirty="0"/>
              <a:t>Find </a:t>
            </a:r>
            <a:r>
              <a:rPr lang="en-US" altLang="ko-KR" i="1" kern="0" dirty="0"/>
              <a:t>r</a:t>
            </a:r>
            <a:r>
              <a:rPr lang="en-US" altLang="ko-KR" kern="0" dirty="0"/>
              <a:t>, </a:t>
            </a:r>
            <a:r>
              <a:rPr lang="en-US" altLang="ko-KR" i="1" kern="0" dirty="0"/>
              <a:t>x</a:t>
            </a:r>
            <a:r>
              <a:rPr lang="en-US" altLang="ko-KR" kern="0" dirty="0"/>
              <a:t> which maximizing utility function</a:t>
            </a:r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6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Complement algorithm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Future 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13048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54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122251</TotalTime>
  <Words>403</Words>
  <Application>Microsoft Office PowerPoint</Application>
  <PresentationFormat>화면 슬라이드 쇼(4:3)</PresentationFormat>
  <Paragraphs>75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굴림</vt:lpstr>
      <vt:lpstr>Arial</vt:lpstr>
      <vt:lpstr>Cambria Math</vt:lpstr>
      <vt:lpstr>Wingdings</vt:lpstr>
      <vt:lpstr>pres</vt:lpstr>
      <vt:lpstr>Research   Jae Jun Ha  Media Computing and Networking Laboratory POSTCH  2019-12-27</vt:lpstr>
      <vt:lpstr>Lagrange Multiplier</vt:lpstr>
      <vt:lpstr>Lagrange Multiplier</vt:lpstr>
      <vt:lpstr>Lagrange Multiplier</vt:lpstr>
      <vt:lpstr>Design</vt:lpstr>
      <vt:lpstr>Design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 Jae Jun Ha</cp:lastModifiedBy>
  <cp:revision>9316</cp:revision>
  <cp:lastPrinted>2018-08-16T16:32:18Z</cp:lastPrinted>
  <dcterms:created xsi:type="dcterms:W3CDTF">2010-07-29T14:05:23Z</dcterms:created>
  <dcterms:modified xsi:type="dcterms:W3CDTF">2019-12-26T22:38:13Z</dcterms:modified>
</cp:coreProperties>
</file>