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721" r:id="rId2"/>
    <p:sldId id="729" r:id="rId3"/>
    <p:sldId id="759" r:id="rId4"/>
    <p:sldId id="760" r:id="rId5"/>
    <p:sldId id="763" r:id="rId6"/>
    <p:sldId id="764" r:id="rId7"/>
    <p:sldId id="762" r:id="rId8"/>
    <p:sldId id="754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>
        <p:scale>
          <a:sx n="100" d="100"/>
          <a:sy n="100" d="100"/>
        </p:scale>
        <p:origin x="-44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클라이언트에 </a:t>
            </a:r>
            <a:r>
              <a:rPr lang="en-US" altLang="ko-KR" dirty="0" smtClean="0"/>
              <a:t>OVS</a:t>
            </a:r>
            <a:r>
              <a:rPr lang="ko-KR" altLang="en-US" dirty="0" smtClean="0"/>
              <a:t>를 설치 하여 </a:t>
            </a:r>
            <a:r>
              <a:rPr lang="en-US" altLang="ko-KR" dirty="0" smtClean="0"/>
              <a:t>Open Flow </a:t>
            </a:r>
            <a:r>
              <a:rPr lang="ko-KR" altLang="en-US" dirty="0" smtClean="0"/>
              <a:t>메시지를 통해 </a:t>
            </a:r>
            <a:r>
              <a:rPr lang="en-US" altLang="ko-KR" dirty="0" smtClean="0"/>
              <a:t>ONOS</a:t>
            </a:r>
            <a:r>
              <a:rPr lang="en-US" altLang="ko-KR" baseline="0" dirty="0" smtClean="0"/>
              <a:t> controller</a:t>
            </a:r>
            <a:r>
              <a:rPr lang="ko-KR" altLang="en-US" baseline="0" dirty="0" smtClean="0"/>
              <a:t>에게 해당 정보 제공할 예정 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AP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바꿀 때마다 </a:t>
            </a:r>
            <a:r>
              <a:rPr lang="ko-KR" altLang="en-US" baseline="0" dirty="0" err="1" smtClean="0"/>
              <a:t>리눅스의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dhclient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명령어를 통해 </a:t>
            </a:r>
            <a:r>
              <a:rPr lang="en-US" altLang="ko-KR" baseline="0" dirty="0" err="1" smtClean="0"/>
              <a:t>arp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경로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때문에 </a:t>
            </a:r>
            <a:r>
              <a:rPr lang="en-US" altLang="ko-KR" baseline="0" dirty="0" smtClean="0"/>
              <a:t>delay </a:t>
            </a:r>
            <a:r>
              <a:rPr lang="ko-KR" altLang="en-US" baseline="0" dirty="0" smtClean="0"/>
              <a:t>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73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은 버퍼에 따라 </a:t>
            </a:r>
            <a:r>
              <a:rPr lang="en-US" altLang="ko-KR" dirty="0" smtClean="0"/>
              <a:t>bitrate </a:t>
            </a:r>
            <a:r>
              <a:rPr lang="ko-KR" altLang="en-US" dirty="0" smtClean="0"/>
              <a:t>조절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일시적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(2)</a:t>
            </a:r>
            <a:r>
              <a:rPr lang="ko-KR" altLang="en-US" dirty="0" smtClean="0"/>
              <a:t>는 클라이언트가 받는 </a:t>
            </a:r>
            <a:r>
              <a:rPr lang="en-US" altLang="ko-KR" dirty="0" smtClean="0"/>
              <a:t>bandwidth</a:t>
            </a:r>
            <a:r>
              <a:rPr lang="ko-KR" altLang="en-US" dirty="0" smtClean="0"/>
              <a:t>로 판단</a:t>
            </a:r>
            <a:endParaRPr lang="en-US" altLang="ko-KR" dirty="0" smtClean="0"/>
          </a:p>
          <a:p>
            <a:r>
              <a:rPr lang="en-US" altLang="ko-KR" dirty="0" smtClean="0"/>
              <a:t>(3)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의 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은 버퍼에 따라 </a:t>
            </a:r>
            <a:r>
              <a:rPr lang="en-US" altLang="ko-KR" dirty="0" smtClean="0"/>
              <a:t>bitrate </a:t>
            </a:r>
            <a:r>
              <a:rPr lang="ko-KR" altLang="en-US" dirty="0" smtClean="0"/>
              <a:t>조절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일시적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(2)</a:t>
            </a:r>
            <a:r>
              <a:rPr lang="ko-KR" altLang="en-US" dirty="0" smtClean="0"/>
              <a:t>는 클라이언트가 받는 </a:t>
            </a:r>
            <a:r>
              <a:rPr lang="en-US" altLang="ko-KR" dirty="0" smtClean="0"/>
              <a:t>bandwidth</a:t>
            </a:r>
            <a:r>
              <a:rPr lang="ko-KR" altLang="en-US" dirty="0" smtClean="0"/>
              <a:t>로 판단</a:t>
            </a:r>
            <a:endParaRPr lang="en-US" altLang="ko-KR" dirty="0" smtClean="0"/>
          </a:p>
          <a:p>
            <a:r>
              <a:rPr lang="en-US" altLang="ko-KR" dirty="0" smtClean="0"/>
              <a:t>(3)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의 로드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연결 안된</a:t>
            </a:r>
            <a:r>
              <a:rPr lang="ko-KR" altLang="en-US" baseline="0" dirty="0" smtClean="0"/>
              <a:t> 것의 </a:t>
            </a:r>
            <a:r>
              <a:rPr lang="en-US" altLang="ko-KR" baseline="0" dirty="0" smtClean="0"/>
              <a:t>RTT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PLR</a:t>
            </a:r>
            <a:r>
              <a:rPr lang="ko-KR" altLang="en-US" baseline="0" dirty="0" smtClean="0"/>
              <a:t>은 어떻게</a:t>
            </a:r>
            <a:r>
              <a:rPr lang="en-US" altLang="ko-KR" baseline="0" dirty="0" smtClean="0"/>
              <a:t>?</a:t>
            </a:r>
          </a:p>
          <a:p>
            <a:r>
              <a:rPr lang="ko-KR" altLang="en-US" dirty="0" smtClean="0"/>
              <a:t>이전 연결된 것의 통계적 정보를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01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2019-02-01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</a:p>
          <a:p>
            <a:pPr lvl="1"/>
            <a:r>
              <a:rPr lang="en-US" altLang="ko-KR" dirty="0" smtClean="0"/>
              <a:t>Previous </a:t>
            </a:r>
            <a:r>
              <a:rPr lang="en-US" altLang="ko-KR" dirty="0" smtClean="0"/>
              <a:t>structure, </a:t>
            </a:r>
            <a:r>
              <a:rPr lang="en-US" altLang="ko-KR" dirty="0" smtClean="0"/>
              <a:t>Problem of OVS</a:t>
            </a:r>
          </a:p>
          <a:p>
            <a:pPr lvl="1"/>
            <a:r>
              <a:rPr lang="en-US" altLang="ko-KR" dirty="0" smtClean="0"/>
              <a:t>Modified structure</a:t>
            </a:r>
          </a:p>
          <a:p>
            <a:r>
              <a:rPr lang="en-US" altLang="ko-KR" dirty="0" smtClean="0"/>
              <a:t>Problem</a:t>
            </a:r>
          </a:p>
          <a:p>
            <a:r>
              <a:rPr lang="en-US" altLang="ko-KR" dirty="0" smtClean="0"/>
              <a:t>Simulation</a:t>
            </a:r>
            <a:endParaRPr lang="en-US" altLang="ko-KR" dirty="0" smtClean="0"/>
          </a:p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Previous structure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Because </a:t>
            </a:r>
            <a:r>
              <a:rPr lang="en-US" altLang="ko-KR" dirty="0"/>
              <a:t>of OVS, </a:t>
            </a:r>
            <a:r>
              <a:rPr lang="en-US" altLang="ko-KR" dirty="0" smtClean="0"/>
              <a:t>when client changes other AP</a:t>
            </a:r>
          </a:p>
          <a:p>
            <a:pPr lvl="2"/>
            <a:r>
              <a:rPr lang="en-US" altLang="ko-KR" dirty="0" smtClean="0"/>
              <a:t>there </a:t>
            </a:r>
            <a:r>
              <a:rPr lang="en-US" altLang="ko-KR" dirty="0"/>
              <a:t>is some </a:t>
            </a:r>
            <a:r>
              <a:rPr lang="en-US" altLang="ko-KR" dirty="0" smtClean="0"/>
              <a:t>delay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66" y="5195034"/>
            <a:ext cx="7066667" cy="1114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484784"/>
            <a:ext cx="2937684" cy="26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1655241"/>
            <a:ext cx="4812217" cy="38619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Modified structure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 bwMode="auto">
          <a:xfrm>
            <a:off x="3635896" y="1628800"/>
            <a:ext cx="5508104" cy="43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 smtClean="0"/>
              <a:t>Clients request segment using HTTP</a:t>
            </a:r>
          </a:p>
          <a:p>
            <a:pPr lvl="2"/>
            <a:endParaRPr lang="en-US" altLang="ko-KR" kern="0" dirty="0" smtClean="0"/>
          </a:p>
          <a:p>
            <a:pPr lvl="2"/>
            <a:r>
              <a:rPr lang="en-US" altLang="ko-KR" kern="0" dirty="0" smtClean="0"/>
              <a:t>Because of DASH property</a:t>
            </a:r>
          </a:p>
          <a:p>
            <a:pPr lvl="2"/>
            <a:endParaRPr lang="en-US" altLang="ko-KR" kern="0" dirty="0" smtClean="0"/>
          </a:p>
          <a:p>
            <a:pPr lvl="2"/>
            <a:r>
              <a:rPr lang="en-US" altLang="ko-KR" kern="0" dirty="0" smtClean="0"/>
              <a:t>So</a:t>
            </a:r>
            <a:r>
              <a:rPr lang="en-US" altLang="ko-KR" kern="0" dirty="0"/>
              <a:t>, The client and the proxy server </a:t>
            </a:r>
            <a:endParaRPr lang="en-US" altLang="ko-KR" kern="0" dirty="0" smtClean="0"/>
          </a:p>
          <a:p>
            <a:pPr marL="914400" lvl="2" indent="0">
              <a:buNone/>
            </a:pPr>
            <a:r>
              <a:rPr lang="en-US" altLang="ko-KR" kern="0" dirty="0" smtClean="0"/>
              <a:t>    communicate using the </a:t>
            </a:r>
            <a:r>
              <a:rPr lang="en-US" altLang="ko-KR" b="1" kern="0" dirty="0" smtClean="0">
                <a:solidFill>
                  <a:srgbClr val="FF0000"/>
                </a:solidFill>
              </a:rPr>
              <a:t>HTTP protocol</a:t>
            </a:r>
            <a:r>
              <a:rPr lang="en-US" altLang="ko-KR" kern="0" dirty="0" smtClean="0"/>
              <a:t>.</a:t>
            </a:r>
          </a:p>
          <a:p>
            <a:pPr marL="914400" lvl="2" indent="0">
              <a:buNone/>
            </a:pPr>
            <a:endParaRPr lang="en-US" altLang="ko-KR" kern="0" dirty="0"/>
          </a:p>
          <a:p>
            <a:pPr lvl="2"/>
            <a:r>
              <a:rPr lang="en-US" altLang="ko-KR" kern="0" dirty="0"/>
              <a:t>The client will send the status information </a:t>
            </a:r>
            <a:endParaRPr lang="en-US" altLang="ko-KR" kern="0" dirty="0" smtClean="0"/>
          </a:p>
          <a:p>
            <a:pPr marL="914400" lvl="2" indent="0">
              <a:buNone/>
            </a:pPr>
            <a:r>
              <a:rPr lang="en-US" altLang="ko-KR" kern="0" dirty="0"/>
              <a:t> </a:t>
            </a:r>
            <a:r>
              <a:rPr lang="en-US" altLang="ko-KR" kern="0" dirty="0" smtClean="0"/>
              <a:t>   to </a:t>
            </a:r>
            <a:r>
              <a:rPr lang="en-US" altLang="ko-KR" kern="0" dirty="0"/>
              <a:t>the Proxy via an </a:t>
            </a:r>
            <a:r>
              <a:rPr lang="en-US" altLang="ko-KR" b="1" kern="0" dirty="0">
                <a:solidFill>
                  <a:srgbClr val="FF0000"/>
                </a:solidFill>
              </a:rPr>
              <a:t>HTTP </a:t>
            </a:r>
            <a:r>
              <a:rPr lang="en-US" altLang="ko-KR" b="1" kern="0" dirty="0" smtClean="0">
                <a:solidFill>
                  <a:srgbClr val="FF0000"/>
                </a:solidFill>
              </a:rPr>
              <a:t>Post</a:t>
            </a:r>
            <a:r>
              <a:rPr lang="en-US" altLang="ko-KR" kern="0" dirty="0" smtClean="0"/>
              <a:t>       </a:t>
            </a:r>
          </a:p>
          <a:p>
            <a:pPr marL="914400" lvl="2" indent="0">
              <a:buNone/>
            </a:pPr>
            <a:r>
              <a:rPr lang="en-US" altLang="ko-KR" kern="0" dirty="0"/>
              <a:t> </a:t>
            </a:r>
            <a:r>
              <a:rPr lang="en-US" altLang="ko-KR" kern="0" dirty="0" smtClean="0"/>
              <a:t>   message.</a:t>
            </a:r>
          </a:p>
          <a:p>
            <a:pPr marL="914400" lvl="2" indent="0">
              <a:buNone/>
            </a:pPr>
            <a:endParaRPr lang="en-US" altLang="ko-KR" kern="0" dirty="0"/>
          </a:p>
          <a:p>
            <a:pPr lvl="2"/>
            <a:r>
              <a:rPr lang="en-US" altLang="ko-KR" kern="0" dirty="0" smtClean="0"/>
              <a:t>The </a:t>
            </a:r>
            <a:r>
              <a:rPr lang="en-US" altLang="ko-KR" kern="0" dirty="0"/>
              <a:t>proxy will </a:t>
            </a:r>
            <a:r>
              <a:rPr lang="en-US" altLang="ko-KR" b="1" kern="0" dirty="0">
                <a:solidFill>
                  <a:srgbClr val="FF0000"/>
                </a:solidFill>
              </a:rPr>
              <a:t>collect the AP and Client </a:t>
            </a:r>
            <a:endParaRPr lang="en-US" altLang="ko-KR" b="1" kern="0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b="1" kern="0" dirty="0">
                <a:solidFill>
                  <a:srgbClr val="FF0000"/>
                </a:solidFill>
              </a:rPr>
              <a:t> </a:t>
            </a:r>
            <a:r>
              <a:rPr lang="en-US" altLang="ko-KR" b="1" kern="0" dirty="0" smtClean="0">
                <a:solidFill>
                  <a:srgbClr val="FF0000"/>
                </a:solidFill>
              </a:rPr>
              <a:t>   information at </a:t>
            </a:r>
            <a:r>
              <a:rPr lang="en-US" altLang="ko-KR" b="1" kern="0" dirty="0">
                <a:solidFill>
                  <a:srgbClr val="FF0000"/>
                </a:solidFill>
              </a:rPr>
              <a:t>one time</a:t>
            </a:r>
            <a:r>
              <a:rPr lang="en-US" altLang="ko-KR" kern="0" dirty="0"/>
              <a:t> and send it to </a:t>
            </a:r>
          </a:p>
          <a:p>
            <a:pPr marL="914400" lvl="2" indent="0">
              <a:buNone/>
            </a:pPr>
            <a:r>
              <a:rPr lang="en-US" altLang="ko-KR" kern="0" dirty="0" smtClean="0"/>
              <a:t>    the </a:t>
            </a:r>
            <a:r>
              <a:rPr lang="en-US" altLang="ko-KR" kern="0" dirty="0"/>
              <a:t>SDN Controller.</a:t>
            </a:r>
          </a:p>
          <a:p>
            <a:pPr marL="914400" lvl="2" indent="0">
              <a:buNone/>
            </a:pPr>
            <a:endParaRPr lang="en-US" altLang="ko-KR" kern="0" dirty="0"/>
          </a:p>
          <a:p>
            <a:pPr marL="914400" lvl="2" indent="0">
              <a:buNone/>
            </a:pPr>
            <a:endParaRPr lang="en-US" altLang="ko-KR" kern="0" dirty="0" smtClean="0"/>
          </a:p>
          <a:p>
            <a:pPr marL="914400" lvl="2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2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6365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Formulation</a:t>
            </a:r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 smtClean="0"/>
          </a:p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pPr lvl="3"/>
            <a:endParaRPr lang="en-US" altLang="ko-KR" kern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972792"/>
                  </p:ext>
                </p:extLst>
              </p:nvPr>
            </p:nvGraphicFramePr>
            <p:xfrm>
              <a:off x="1547664" y="1772816"/>
              <a:ext cx="5868035" cy="2251140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xmlns="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xmlns="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xmlns="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2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2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2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2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4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sz="120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sz="120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𝑃𝐿𝑅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537791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972792"/>
                  </p:ext>
                </p:extLst>
              </p:nvPr>
            </p:nvGraphicFramePr>
            <p:xfrm>
              <a:off x="1547664" y="1772816"/>
              <a:ext cx="5868035" cy="2251140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6381479"/>
                        </a:ext>
                      </a:extLst>
                    </a:gridCol>
                  </a:tblGrid>
                  <a:tr h="30975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1602" t="-1961" r="-7504" b="-7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12251031"/>
                      </a:ext>
                    </a:extLst>
                  </a:tr>
                  <a:tr h="78219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1602" t="-40625" r="-7504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67230666"/>
                      </a:ext>
                    </a:extLst>
                  </a:tr>
                  <a:tr h="338646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1602" t="-327273" r="-7504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1027492"/>
                      </a:ext>
                    </a:extLst>
                  </a:tr>
                  <a:tr h="312738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1602" t="-451923" r="-7504" b="-2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71443784"/>
                      </a:ext>
                    </a:extLst>
                  </a:tr>
                  <a:tr h="50781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1602" t="-345783" r="-7504" b="-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547664" y="1772816"/>
            <a:ext cx="5832648" cy="2448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Formulation</a:t>
                </a:r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 smtClean="0"/>
              </a:p>
              <a:p>
                <a:r>
                  <a:rPr lang="en-US" altLang="ko-KR" kern="0" dirty="0" smtClean="0"/>
                  <a:t>If </a:t>
                </a:r>
                <a:r>
                  <a:rPr lang="en-US" altLang="ko-KR" kern="0" dirty="0"/>
                  <a:t>there </a:t>
                </a:r>
                <a:r>
                  <a:rPr lang="en-US" altLang="ko-KR" kern="0" dirty="0" smtClean="0"/>
                  <a:t>are </a:t>
                </a:r>
                <a:r>
                  <a:rPr lang="en-US" altLang="ko-KR" b="1" u="sng" kern="0" dirty="0" smtClean="0"/>
                  <a:t>APs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/>
                  <a:t>which can </a:t>
                </a:r>
                <a:r>
                  <a:rPr lang="en-US" altLang="ko-KR" u="sng" kern="0" dirty="0"/>
                  <a:t>fulfill UE's </a:t>
                </a:r>
                <a:r>
                  <a:rPr lang="en-US" altLang="ko-KR" u="sng" kern="0" dirty="0" smtClean="0"/>
                  <a:t>request</a:t>
                </a:r>
                <a:r>
                  <a:rPr lang="en-US" altLang="ko-KR" kern="0" dirty="0" smtClean="0"/>
                  <a:t>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kern="0" dirty="0" smtClean="0"/>
                  <a:t>Select possible AP [constraint 3] and</a:t>
                </a:r>
              </a:p>
              <a:p>
                <a:pPr lvl="1"/>
                <a:r>
                  <a:rPr lang="en-US" altLang="ko-KR" kern="0" dirty="0" smtClean="0"/>
                  <a:t>Select </a:t>
                </a:r>
                <a:r>
                  <a:rPr lang="en-US" altLang="ko-KR" kern="0" dirty="0" smtClean="0"/>
                  <a:t>bitrate [constraint </a:t>
                </a:r>
                <a:r>
                  <a:rPr lang="en-US" altLang="ko-KR" kern="0" dirty="0" smtClean="0"/>
                  <a:t>1, 2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kern="0" dirty="0" smtClean="0"/>
                  <a:t>]</a:t>
                </a:r>
                <a:endParaRPr lang="en-US" altLang="ko-KR" dirty="0" smtClean="0"/>
              </a:p>
              <a:p>
                <a:r>
                  <a:rPr lang="en-US" altLang="ko-KR" kern="0" dirty="0" smtClean="0"/>
                  <a:t>Others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dirty="0" smtClean="0"/>
                  <a:t>Check each APs(m)</a:t>
                </a:r>
              </a:p>
              <a:p>
                <a:pPr lvl="2"/>
                <a:r>
                  <a:rPr lang="en-US" altLang="ko-KR" dirty="0" smtClean="0"/>
                  <a:t>Sort UE by requested bitrate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)</a:t>
                </a:r>
              </a:p>
              <a:p>
                <a:pPr lvl="2"/>
                <a:r>
                  <a:rPr lang="en-US" altLang="ko-KR" dirty="0" smtClean="0"/>
                  <a:t>Choose K UEs which have high requested bitrate</a:t>
                </a:r>
              </a:p>
              <a:p>
                <a:pPr lvl="3"/>
                <a:r>
                  <a:rPr lang="en-US" altLang="ko-KR" dirty="0" smtClean="0"/>
                  <a:t>Decrease </a:t>
                </a:r>
                <a:r>
                  <a:rPr lang="en-US" altLang="ko-KR" dirty="0"/>
                  <a:t>K UE’s bitrate one step until total </a:t>
                </a:r>
                <a:r>
                  <a:rPr lang="en-US" altLang="ko-KR" dirty="0" err="1"/>
                  <a:t>QoE</a:t>
                </a:r>
                <a:r>
                  <a:rPr lang="en-US" altLang="ko-KR" dirty="0"/>
                  <a:t> is maximized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the number of bitrate level )</a:t>
                </a:r>
              </a:p>
              <a:p>
                <a:pPr lvl="4"/>
                <a:r>
                  <a:rPr lang="en-US" altLang="ko-KR" dirty="0" smtClean="0"/>
                  <a:t>Estimate available bitrate [using constraint 3] and </a:t>
                </a:r>
              </a:p>
              <a:p>
                <a:pPr marL="1828800" lvl="4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 </a:t>
                </a:r>
                <a:endParaRPr lang="en-US" altLang="ko-KR" dirty="0"/>
              </a:p>
              <a:p>
                <a:pPr lvl="3"/>
                <a:r>
                  <a:rPr lang="en-US" altLang="ko-KR" dirty="0" smtClean="0"/>
                  <a:t>Change other APs (K UE)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4"/>
                <a:r>
                  <a:rPr lang="en-US" altLang="ko-KR" dirty="0"/>
                  <a:t>Estimate </a:t>
                </a:r>
                <a:r>
                  <a:rPr lang="en-US" altLang="ko-KR" dirty="0" smtClean="0"/>
                  <a:t>possible AP [using </a:t>
                </a:r>
                <a:r>
                  <a:rPr lang="en-US" altLang="ko-KR" dirty="0"/>
                  <a:t>constraint 3] </a:t>
                </a:r>
                <a:r>
                  <a:rPr lang="en-US" altLang="ko-KR" dirty="0" smtClean="0"/>
                  <a:t>and</a:t>
                </a:r>
              </a:p>
              <a:p>
                <a:pPr marL="1828800" lvl="4" indent="0">
                  <a:buNone/>
                </a:pPr>
                <a:r>
                  <a:rPr lang="en-US" altLang="ko-KR" dirty="0" smtClean="0"/>
                  <a:t>       </a:t>
                </a:r>
                <a:r>
                  <a:rPr lang="en-US" altLang="ko-KR" dirty="0"/>
                  <a:t>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/>
                  <a:t>]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Choose best case which maximizes total </a:t>
                </a:r>
                <a:r>
                  <a:rPr lang="en-US" altLang="ko-KR" dirty="0" err="1" smtClean="0"/>
                  <a:t>QoE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Consider </a:t>
                </a:r>
                <a:r>
                  <a:rPr lang="en-US" altLang="ko-KR" dirty="0" smtClean="0"/>
                  <a:t>two </a:t>
                </a:r>
                <a:r>
                  <a:rPr lang="en-US" altLang="ko-KR" dirty="0"/>
                  <a:t>cases</a:t>
                </a:r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kern="0" smtClean="0">
                        <a:latin typeface="Cambria Math"/>
                      </a:rPr>
                      <m:t>𝑚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 ker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𝐿</m:t>
                        </m:r>
                        <m:r>
                          <a:rPr lang="en-US" altLang="ko-KR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kern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kern="0" dirty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 rotWithShape="1">
                <a:blip r:embed="rId4"/>
                <a:stretch>
                  <a:fillRect l="-74" t="-93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146452"/>
                  </p:ext>
                </p:extLst>
              </p:nvPr>
            </p:nvGraphicFramePr>
            <p:xfrm>
              <a:off x="1547664" y="1340768"/>
              <a:ext cx="5868035" cy="196970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xmlns="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xmlns="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xmlns="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05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05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05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sz="105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sz="105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𝑃𝐿𝑅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537791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146452"/>
                  </p:ext>
                </p:extLst>
              </p:nvPr>
            </p:nvGraphicFramePr>
            <p:xfrm>
              <a:off x="1547664" y="1340768"/>
              <a:ext cx="5868035" cy="196970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6381479"/>
                        </a:ext>
                      </a:extLst>
                    </a:gridCol>
                  </a:tblGrid>
                  <a:tr h="27114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2273" r="-7504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12251031"/>
                      </a:ext>
                    </a:extLst>
                  </a:tr>
                  <a:tr h="68440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9823" r="-7504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6723066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29167" r="-7504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1027492"/>
                      </a:ext>
                    </a:extLst>
                  </a:tr>
                  <a:tr h="27368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457778" r="-7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71443784"/>
                      </a:ext>
                    </a:extLst>
                  </a:tr>
                  <a:tr h="444119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31602" t="-343836" r="-7504" b="-84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475656" y="1340768"/>
            <a:ext cx="5974368" cy="201622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940" y="4525824"/>
            <a:ext cx="1948591" cy="32417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730052" y="4488594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20010" y="4125714"/>
            <a:ext cx="35618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K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97" y="5362328"/>
            <a:ext cx="1948591" cy="32417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991509" y="5325098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900271" y="5286397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133" y="6101609"/>
            <a:ext cx="1948591" cy="324179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116245" y="6064379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179" y="5795391"/>
            <a:ext cx="130818" cy="3352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857" y="6468879"/>
            <a:ext cx="130818" cy="3352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770" y="6468019"/>
            <a:ext cx="130818" cy="335279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 bwMode="auto">
          <a:xfrm flipH="1">
            <a:off x="6938151" y="6424842"/>
            <a:ext cx="286106" cy="276994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>
            <a:stCxn id="18" idx="2"/>
          </p:cNvCxnSpPr>
          <p:nvPr/>
        </p:nvCxnSpPr>
        <p:spPr bwMode="auto">
          <a:xfrm>
            <a:off x="7584297" y="6461649"/>
            <a:ext cx="571473" cy="18067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flipV="1">
            <a:off x="7950787" y="5992655"/>
            <a:ext cx="270392" cy="8032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3659792"/>
            <a:ext cx="130818" cy="33527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601" y="4125714"/>
            <a:ext cx="130818" cy="33527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000" y="3669673"/>
            <a:ext cx="130818" cy="335279"/>
          </a:xfrm>
          <a:prstGeom prst="rect">
            <a:avLst/>
          </a:prstGeom>
        </p:spPr>
      </p:pic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25" y="3983600"/>
            <a:ext cx="327319" cy="3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43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2" grpId="0" animBg="1"/>
      <p:bldP spid="1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Compares three cases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1026" name="Picture 2" descr="C:\Users\dream\Desktop\세미나 자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57630" cy="464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72000" y="3140968"/>
            <a:ext cx="4265142" cy="8640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0" y="4077072"/>
            <a:ext cx="4265142" cy="8640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0965" y="5013176"/>
            <a:ext cx="4265142" cy="8640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 bwMode="auto">
              <a:xfrm>
                <a:off x="5868882" y="3263769"/>
                <a:ext cx="2124299" cy="73866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Optimal solution</a:t>
                </a:r>
              </a:p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(DFS)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b="0" i="1" kern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882" y="3263769"/>
                <a:ext cx="2124299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862" t="-820" b="-245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 bwMode="auto">
              <a:xfrm>
                <a:off x="5902273" y="4365104"/>
                <a:ext cx="2099677" cy="52322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Proposal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2273" y="4365104"/>
                <a:ext cx="2099677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80" t="-1163" b="-465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 bwMode="auto">
              <a:xfrm>
                <a:off x="5902273" y="5301208"/>
                <a:ext cx="1556836" cy="52322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Greedy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 kern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ko-KR" sz="1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2273" y="5301208"/>
                <a:ext cx="155683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781" t="-1176" r="-781" b="-588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Make Simulation</a:t>
            </a:r>
            <a:endParaRPr lang="en-US" altLang="ko-KR" kern="0" dirty="0"/>
          </a:p>
          <a:p>
            <a:pPr lvl="1"/>
            <a:r>
              <a:rPr lang="en-US" altLang="ko-KR" kern="0" dirty="0" smtClean="0"/>
              <a:t>Evaluates utility function </a:t>
            </a:r>
          </a:p>
          <a:p>
            <a:pPr lvl="2"/>
            <a:r>
              <a:rPr lang="en-US" altLang="ko-KR" kern="0" dirty="0" smtClean="0"/>
              <a:t>Whether </a:t>
            </a:r>
            <a:r>
              <a:rPr lang="en-US" altLang="ko-KR" kern="0" dirty="0"/>
              <a:t>optimal solution or not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Compares three case</a:t>
            </a:r>
          </a:p>
          <a:p>
            <a:pPr lvl="2"/>
            <a:r>
              <a:rPr lang="en-US" altLang="ko-KR" kern="0" dirty="0" smtClean="0"/>
              <a:t>Optimal solution (Using DFS)</a:t>
            </a:r>
          </a:p>
          <a:p>
            <a:pPr lvl="2"/>
            <a:r>
              <a:rPr lang="en-US" altLang="ko-KR" kern="0" dirty="0" smtClean="0"/>
              <a:t>Proposal algorithm</a:t>
            </a:r>
          </a:p>
          <a:p>
            <a:pPr lvl="2"/>
            <a:r>
              <a:rPr lang="en-US" altLang="ko-KR" kern="0" dirty="0" smtClean="0"/>
              <a:t>Greedy algorithm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892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89520</TotalTime>
  <Words>1018</Words>
  <Application>Microsoft Office PowerPoint</Application>
  <PresentationFormat>화면 슬라이드 쇼(4:3)</PresentationFormat>
  <Paragraphs>171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pres</vt:lpstr>
      <vt:lpstr>Research   Jae Jun Ha  Media Computing and Networking Laboratory POSTECH  2019-02-01</vt:lpstr>
      <vt:lpstr>Contents</vt:lpstr>
      <vt:lpstr>Structure</vt:lpstr>
      <vt:lpstr>Structure</vt:lpstr>
      <vt:lpstr>Problem</vt:lpstr>
      <vt:lpstr>Problem</vt:lpstr>
      <vt:lpstr>Simulation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5870</cp:revision>
  <cp:lastPrinted>2018-08-16T16:32:18Z</cp:lastPrinted>
  <dcterms:created xsi:type="dcterms:W3CDTF">2010-07-29T14:05:23Z</dcterms:created>
  <dcterms:modified xsi:type="dcterms:W3CDTF">2019-02-01T00:14:34Z</dcterms:modified>
</cp:coreProperties>
</file>