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8"/>
  </p:notesMasterIdLst>
  <p:handoutMasterIdLst>
    <p:handoutMasterId r:id="rId19"/>
  </p:handoutMasterIdLst>
  <p:sldIdLst>
    <p:sldId id="829" r:id="rId2"/>
    <p:sldId id="830" r:id="rId3"/>
    <p:sldId id="841" r:id="rId4"/>
    <p:sldId id="842" r:id="rId5"/>
    <p:sldId id="832" r:id="rId6"/>
    <p:sldId id="833" r:id="rId7"/>
    <p:sldId id="834" r:id="rId8"/>
    <p:sldId id="835" r:id="rId9"/>
    <p:sldId id="843" r:id="rId10"/>
    <p:sldId id="823" r:id="rId11"/>
    <p:sldId id="826" r:id="rId12"/>
    <p:sldId id="825" r:id="rId13"/>
    <p:sldId id="827" r:id="rId14"/>
    <p:sldId id="844" r:id="rId15"/>
    <p:sldId id="845" r:id="rId16"/>
    <p:sldId id="840" r:id="rId17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3107" autoAdjust="0"/>
  </p:normalViewPr>
  <p:slideViewPr>
    <p:cSldViewPr>
      <p:cViewPr varScale="1">
        <p:scale>
          <a:sx n="83" d="100"/>
          <a:sy n="83" d="100"/>
        </p:scale>
        <p:origin x="-1459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457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20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78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35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083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08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45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배경 설명의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아시는 내용이라서 간략하게 설명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매년 비디오 트래픽이 증가하고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이로 인해 비디오 스트리밍의 중요성이 커지고 있고 이를 다루기 위한 기술로 </a:t>
            </a:r>
            <a:r>
              <a:rPr lang="en-US" altLang="ko-KR" dirty="0" smtClean="0"/>
              <a:t>MPEG DASH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DASH</a:t>
            </a:r>
            <a:r>
              <a:rPr lang="ko-KR" altLang="en-US" dirty="0" smtClean="0"/>
              <a:t>의 문제점으로 </a:t>
            </a:r>
            <a:r>
              <a:rPr lang="en-US" altLang="ko-KR" dirty="0" smtClean="0"/>
              <a:t>~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해결하기 위해 </a:t>
            </a:r>
            <a:r>
              <a:rPr lang="en-US" altLang="ko-KR" dirty="0" smtClean="0"/>
              <a:t>SDN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070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 연구의 시스템 구조는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부분도 많이 아시는 내용이라서 간략히 설명하겠습니다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SDN Application, Media Server, AP Agent, DASH Client </a:t>
            </a:r>
            <a:r>
              <a:rPr lang="ko-KR" altLang="en-US" dirty="0" smtClean="0"/>
              <a:t>등이 있으며</a:t>
            </a:r>
            <a:endParaRPr lang="en-US" altLang="ko-KR" dirty="0" smtClean="0"/>
          </a:p>
          <a:p>
            <a:r>
              <a:rPr lang="en-US" altLang="ko-KR" dirty="0" smtClean="0"/>
              <a:t>SDN Application</a:t>
            </a:r>
            <a:r>
              <a:rPr lang="ko-KR" altLang="en-US" dirty="0" smtClean="0"/>
              <a:t>은 전체적인 자원을 수집하고 </a:t>
            </a:r>
            <a:r>
              <a:rPr lang="en-US" altLang="ko-KR" dirty="0" smtClean="0"/>
              <a:t>DASH</a:t>
            </a:r>
            <a:r>
              <a:rPr lang="ko-KR" altLang="en-US" dirty="0" smtClean="0"/>
              <a:t>의 자원 사용을 최적화 해주며</a:t>
            </a:r>
            <a:endParaRPr lang="en-US" altLang="ko-KR" dirty="0" smtClean="0"/>
          </a:p>
          <a:p>
            <a:r>
              <a:rPr lang="en-US" altLang="ko-KR" dirty="0" smtClean="0"/>
              <a:t>Media</a:t>
            </a:r>
            <a:r>
              <a:rPr lang="en-US" altLang="ko-KR" baseline="0" dirty="0" smtClean="0"/>
              <a:t> Server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DASH </a:t>
            </a:r>
            <a:r>
              <a:rPr lang="ko-KR" altLang="en-US" baseline="0" dirty="0" smtClean="0"/>
              <a:t>미디어 파일을 저장하며</a:t>
            </a:r>
            <a:endParaRPr lang="en-US" altLang="ko-KR" baseline="0" dirty="0" smtClean="0"/>
          </a:p>
          <a:p>
            <a:r>
              <a:rPr lang="en-US" altLang="ko-KR" baseline="0" dirty="0" smtClean="0"/>
              <a:t>AP Agent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역할 및 프록시 역할을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DASH Client</a:t>
            </a:r>
            <a:r>
              <a:rPr lang="ko-KR" altLang="en-US" baseline="0" dirty="0" smtClean="0"/>
              <a:t>는 실질적으로 </a:t>
            </a:r>
            <a:r>
              <a:rPr lang="en-US" altLang="ko-KR" baseline="0" dirty="0" smtClean="0"/>
              <a:t>DASH</a:t>
            </a:r>
            <a:r>
              <a:rPr lang="ko-KR" altLang="en-US" baseline="0" dirty="0" smtClean="0"/>
              <a:t>를 통해 스트리밍 받는 단말입니다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SDN Application</a:t>
            </a:r>
            <a:r>
              <a:rPr lang="ko-KR" altLang="en-US" baseline="0" dirty="0" smtClean="0"/>
              <a:t>은 전체적인 자원을 고려하여 각 클라이언트들의 </a:t>
            </a:r>
            <a:r>
              <a:rPr lang="ko-KR" altLang="en-US" baseline="0" dirty="0" err="1" smtClean="0"/>
              <a:t>비트레이트와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연결을 조정합니다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14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</a:t>
            </a:r>
            <a:r>
              <a:rPr lang="en-US" altLang="ko-KR" dirty="0" smtClean="0"/>
              <a:t>SDN</a:t>
            </a:r>
            <a:r>
              <a:rPr lang="en-US" altLang="ko-KR" baseline="0" dirty="0" smtClean="0"/>
              <a:t> Application</a:t>
            </a:r>
            <a:r>
              <a:rPr lang="ko-KR" altLang="en-US" baseline="0" dirty="0" smtClean="0"/>
              <a:t>에서 사용자들에게 </a:t>
            </a:r>
            <a:r>
              <a:rPr lang="en-US" altLang="ko-KR" baseline="0" dirty="0" smtClean="0"/>
              <a:t>Bitrate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연결을 바꾸는 것을 </a:t>
            </a:r>
            <a:r>
              <a:rPr lang="en-US" altLang="ko-KR" baseline="0" dirty="0" smtClean="0"/>
              <a:t>Multiple Knapsack Problem</a:t>
            </a:r>
            <a:r>
              <a:rPr lang="ko-KR" altLang="en-US" baseline="0" dirty="0" smtClean="0"/>
              <a:t>을 푸는 것으로 보고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가방을 </a:t>
            </a:r>
            <a:r>
              <a:rPr lang="en-US" altLang="ko-KR" baseline="0" dirty="0" smtClean="0"/>
              <a:t>AP, </a:t>
            </a:r>
            <a:r>
              <a:rPr lang="ko-KR" altLang="en-US" baseline="0" dirty="0" smtClean="0"/>
              <a:t>물건을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로 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여러 가방에 적절한 무게를 가진 물건들을 잘 넣어 전체 가치를 최대화 하는 것은 제 문제와 유사하기 때문입니다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18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07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Full</a:t>
            </a:r>
            <a:r>
              <a:rPr lang="en-US" altLang="ko-KR" baseline="0" dirty="0" smtClean="0"/>
              <a:t> search</a:t>
            </a:r>
            <a:r>
              <a:rPr lang="ko-KR" altLang="en-US" baseline="0" dirty="0" smtClean="0"/>
              <a:t>를 이용하면 최적의 해를 구할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이는 시간 복잡도가 매우 크기 때문에 다른 방법을 사용해야합니다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여러 방법 중 </a:t>
            </a:r>
            <a:r>
              <a:rPr lang="en-US" altLang="ko-KR" baseline="0" dirty="0" smtClean="0"/>
              <a:t>DQN</a:t>
            </a:r>
            <a:r>
              <a:rPr lang="ko-KR" altLang="en-US" baseline="0" dirty="0" smtClean="0"/>
              <a:t>을 사용하고자 하며 </a:t>
            </a:r>
            <a:r>
              <a:rPr lang="en-US" altLang="ko-KR" baseline="0" dirty="0" smtClean="0"/>
              <a:t>DQN</a:t>
            </a:r>
            <a:r>
              <a:rPr lang="ko-KR" altLang="en-US" baseline="0" dirty="0" smtClean="0"/>
              <a:t>은 학습이 된다면 </a:t>
            </a:r>
            <a:r>
              <a:rPr lang="en-US" altLang="ko-KR" baseline="0" dirty="0" smtClean="0"/>
              <a:t>Full search </a:t>
            </a:r>
            <a:r>
              <a:rPr lang="ko-KR" altLang="en-US" baseline="0" dirty="0" smtClean="0"/>
              <a:t>보다 성능은 조금 떨어지지만 빠른 해를 구할 수 있기 때문입니다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DQN</a:t>
            </a:r>
            <a:r>
              <a:rPr lang="ko-KR" altLang="en-US" dirty="0" smtClean="0"/>
              <a:t>을 사용하기 위해 </a:t>
            </a:r>
            <a:r>
              <a:rPr lang="en-US" altLang="ko-KR" dirty="0" smtClean="0"/>
              <a:t>Q-learning </a:t>
            </a:r>
            <a:r>
              <a:rPr lang="ko-KR" altLang="en-US" dirty="0" smtClean="0"/>
              <a:t>요소를 정의해야 하는데 </a:t>
            </a:r>
            <a:r>
              <a:rPr lang="en-US" altLang="ko-KR" dirty="0" smtClean="0"/>
              <a:t>Q-learning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요소는 다음과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는 클라이언트와 </a:t>
            </a:r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사이의 정보를 저장하는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차원 배열입니다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첫번째는 </a:t>
            </a:r>
            <a:r>
              <a:rPr lang="en-US" altLang="ko-KR" baseline="0" dirty="0" smtClean="0"/>
              <a:t>UE </a:t>
            </a:r>
            <a:r>
              <a:rPr lang="ko-KR" altLang="en-US" baseline="0" dirty="0" smtClean="0"/>
              <a:t>인덱스</a:t>
            </a:r>
            <a:endParaRPr lang="en-US" altLang="ko-KR" baseline="0" dirty="0" smtClean="0"/>
          </a:p>
          <a:p>
            <a:r>
              <a:rPr lang="ko-KR" altLang="en-US" baseline="0" dirty="0" smtClean="0"/>
              <a:t>두번째는 </a:t>
            </a:r>
            <a:r>
              <a:rPr lang="en-US" altLang="ko-KR" baseline="0" dirty="0" smtClean="0"/>
              <a:t>AP </a:t>
            </a:r>
            <a:r>
              <a:rPr lang="ko-KR" altLang="en-US" baseline="0" dirty="0" smtClean="0"/>
              <a:t>인덱스</a:t>
            </a:r>
            <a:endParaRPr lang="en-US" altLang="ko-KR" baseline="0" dirty="0" smtClean="0"/>
          </a:p>
          <a:p>
            <a:r>
              <a:rPr lang="ko-KR" altLang="en-US" baseline="0" dirty="0" smtClean="0"/>
              <a:t>세번째는 </a:t>
            </a:r>
            <a:r>
              <a:rPr lang="en-US" altLang="ko-KR" baseline="0" dirty="0" smtClean="0"/>
              <a:t>option </a:t>
            </a:r>
            <a:r>
              <a:rPr lang="ko-KR" altLang="en-US" baseline="0" dirty="0" smtClean="0"/>
              <a:t>값에 따라 다른 정보를 나타냅니다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만약 첫번째 인덱스가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 </a:t>
            </a:r>
            <a:r>
              <a:rPr lang="ko-KR" altLang="en-US" dirty="0" err="1" smtClean="0"/>
              <a:t>두번쨰</a:t>
            </a:r>
            <a:r>
              <a:rPr lang="ko-KR" altLang="en-US" dirty="0" smtClean="0"/>
              <a:t> 인덱스가 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세번째 값이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UE1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AP2</a:t>
            </a:r>
            <a:r>
              <a:rPr lang="ko-KR" altLang="en-US" dirty="0" smtClean="0"/>
              <a:t>사이의 자원 정보를 나타냅니다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SDN</a:t>
            </a:r>
            <a:r>
              <a:rPr lang="en-US" altLang="ko-KR" baseline="0" dirty="0" smtClean="0"/>
              <a:t> Application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UE</a:t>
            </a:r>
            <a:r>
              <a:rPr lang="ko-KR" altLang="en-US" baseline="0" dirty="0" smtClean="0"/>
              <a:t>에게 내리는 명령으로써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bitrate level </a:t>
            </a:r>
            <a:r>
              <a:rPr lang="ko-KR" altLang="en-US" baseline="0" dirty="0" smtClean="0"/>
              <a:t>정보를 포함합니다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Reward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DQN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Optimal solution</a:t>
            </a:r>
            <a:r>
              <a:rPr lang="ko-KR" altLang="en-US" baseline="0" dirty="0" smtClean="0"/>
              <a:t>에 가까운 해를 도출하도록 </a:t>
            </a:r>
            <a:r>
              <a:rPr lang="en-US" altLang="ko-KR" baseline="0" dirty="0" smtClean="0"/>
              <a:t>Optimal solution </a:t>
            </a:r>
            <a:r>
              <a:rPr lang="ko-KR" altLang="en-US" baseline="0" dirty="0" smtClean="0"/>
              <a:t>비 </a:t>
            </a:r>
            <a:r>
              <a:rPr lang="en-US" altLang="ko-KR" baseline="0" dirty="0" smtClean="0"/>
              <a:t>DQN </a:t>
            </a:r>
            <a:r>
              <a:rPr lang="ko-KR" altLang="en-US" baseline="0" dirty="0" smtClean="0"/>
              <a:t>성능을 나타냅니다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9998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457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hyperlink" Target="https://www.cisco.com/c/en/us/solutions/collateral/service-provider/visual-networking-index-vni/complete-white-paper-c11-481360.html" TargetMode="External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eview/ai-6760854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2019-07-12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Video &amp; Bandwidth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Big Buck Bunny</a:t>
                </a:r>
              </a:p>
              <a:p>
                <a:pPr lvl="1"/>
                <a:r>
                  <a:rPr lang="en-US" altLang="ko-KR" dirty="0"/>
                  <a:t>PSNR: 6.4157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Sup>
                      <m:sSubSup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/>
                  <a:t> + 22.27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𝑈𝐸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Segment length: 1s</a:t>
                </a:r>
              </a:p>
              <a:p>
                <a:pPr lvl="1"/>
                <a:r>
                  <a:rPr lang="en-US" altLang="ko-KR" dirty="0"/>
                  <a:t>Bitrate level: { 50, 400, 800, 1200, 2000 } kbps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Bandwidth</a:t>
                </a:r>
              </a:p>
              <a:p>
                <a:pPr lvl="1"/>
                <a:r>
                  <a:rPr lang="en-US" altLang="ko-KR" dirty="0" smtClean="0"/>
                  <a:t>Gaussian distribution</a:t>
                </a:r>
              </a:p>
              <a:p>
                <a:pPr lvl="2"/>
                <a:r>
                  <a:rPr lang="en-US" altLang="ko-KR" dirty="0" smtClean="0"/>
                  <a:t>Using random module in Python</a:t>
                </a:r>
              </a:p>
              <a:p>
                <a:pPr lvl="2"/>
                <a:r>
                  <a:rPr lang="en-US" altLang="ko-KR" dirty="0" smtClean="0"/>
                  <a:t>μ=2000</a:t>
                </a:r>
              </a:p>
              <a:p>
                <a:pPr lvl="2"/>
                <a:r>
                  <a:rPr lang="en-US" altLang="ko-KR" dirty="0" smtClean="0"/>
                  <a:t>σ=1000</a:t>
                </a:r>
              </a:p>
              <a:p>
                <a:pPr lvl="2"/>
                <a:r>
                  <a:rPr lang="en-US" altLang="ko-KR" dirty="0" smtClean="0"/>
                  <a:t>98% bandwidth in [0, 4000]</a:t>
                </a:r>
              </a:p>
              <a:p>
                <a:pPr lvl="3"/>
                <a:r>
                  <a:rPr lang="en-US" altLang="ko-KR" dirty="0" smtClean="0"/>
                  <a:t>if BW &lt; 0 then BW = -BW</a:t>
                </a:r>
              </a:p>
              <a:p>
                <a:pPr lvl="3"/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316" y="2996952"/>
            <a:ext cx="3770397" cy="310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Timeslot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8313" y="1052514"/>
            <a:ext cx="8229600" cy="4807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 express AP capacity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382781" y="1556792"/>
            <a:ext cx="6440350" cy="2428696"/>
            <a:chOff x="-6229201" y="1622943"/>
            <a:chExt cx="6440350" cy="2428696"/>
          </a:xfrm>
        </p:grpSpPr>
        <p:sp>
          <p:nvSpPr>
            <p:cNvPr id="20" name="자유형 19"/>
            <p:cNvSpPr/>
            <p:nvPr/>
          </p:nvSpPr>
          <p:spPr>
            <a:xfrm rot="10800000">
              <a:off x="-6133604" y="2657477"/>
              <a:ext cx="6344752" cy="285750"/>
            </a:xfrm>
            <a:custGeom>
              <a:avLst/>
              <a:gdLst>
                <a:gd name="connsiteX0" fmla="*/ 0 w 2352675"/>
                <a:gd name="connsiteY0" fmla="*/ 285750 h 285750"/>
                <a:gd name="connsiteX1" fmla="*/ 0 w 2352675"/>
                <a:gd name="connsiteY1" fmla="*/ 0 h 285750"/>
                <a:gd name="connsiteX2" fmla="*/ 2352675 w 2352675"/>
                <a:gd name="connsiteY2" fmla="*/ 0 h 285750"/>
                <a:gd name="connsiteX3" fmla="*/ 2352675 w 2352675"/>
                <a:gd name="connsiteY3" fmla="*/ 2667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75" h="285750">
                  <a:moveTo>
                    <a:pt x="0" y="285750"/>
                  </a:moveTo>
                  <a:lnTo>
                    <a:pt x="0" y="0"/>
                  </a:lnTo>
                  <a:lnTo>
                    <a:pt x="2352675" y="0"/>
                  </a:lnTo>
                  <a:lnTo>
                    <a:pt x="2352675" y="2667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-3764831" y="2232103"/>
              <a:ext cx="2944280" cy="285750"/>
            </a:xfrm>
            <a:custGeom>
              <a:avLst/>
              <a:gdLst>
                <a:gd name="connsiteX0" fmla="*/ 0 w 2352675"/>
                <a:gd name="connsiteY0" fmla="*/ 285750 h 285750"/>
                <a:gd name="connsiteX1" fmla="*/ 0 w 2352675"/>
                <a:gd name="connsiteY1" fmla="*/ 0 h 285750"/>
                <a:gd name="connsiteX2" fmla="*/ 2352675 w 2352675"/>
                <a:gd name="connsiteY2" fmla="*/ 0 h 285750"/>
                <a:gd name="connsiteX3" fmla="*/ 2352675 w 2352675"/>
                <a:gd name="connsiteY3" fmla="*/ 2667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75" h="285750">
                  <a:moveTo>
                    <a:pt x="0" y="285750"/>
                  </a:moveTo>
                  <a:lnTo>
                    <a:pt x="0" y="0"/>
                  </a:lnTo>
                  <a:lnTo>
                    <a:pt x="2352675" y="0"/>
                  </a:lnTo>
                  <a:lnTo>
                    <a:pt x="2352675" y="2667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-6133604" y="2227711"/>
              <a:ext cx="2352675" cy="285750"/>
            </a:xfrm>
            <a:custGeom>
              <a:avLst/>
              <a:gdLst>
                <a:gd name="connsiteX0" fmla="*/ 0 w 2352675"/>
                <a:gd name="connsiteY0" fmla="*/ 285750 h 285750"/>
                <a:gd name="connsiteX1" fmla="*/ 0 w 2352675"/>
                <a:gd name="connsiteY1" fmla="*/ 0 h 285750"/>
                <a:gd name="connsiteX2" fmla="*/ 2352675 w 2352675"/>
                <a:gd name="connsiteY2" fmla="*/ 0 h 285750"/>
                <a:gd name="connsiteX3" fmla="*/ 2352675 w 2352675"/>
                <a:gd name="connsiteY3" fmla="*/ 2667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75" h="285750">
                  <a:moveTo>
                    <a:pt x="0" y="285750"/>
                  </a:moveTo>
                  <a:lnTo>
                    <a:pt x="0" y="0"/>
                  </a:lnTo>
                  <a:lnTo>
                    <a:pt x="2352675" y="0"/>
                  </a:lnTo>
                  <a:lnTo>
                    <a:pt x="2352675" y="2667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3924944" y="2420888"/>
              <a:ext cx="3112442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125555" y="2420888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6133604" y="2420888"/>
              <a:ext cx="6344753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-5292945" y="2369445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-2628800" y="2388792"/>
              <a:ext cx="612193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-6229201" y="1622943"/>
              <a:ext cx="684803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AP1</a:t>
              </a:r>
              <a:endParaRPr lang="ko-KR" alt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-3293239" y="3015014"/>
                  <a:ext cx="73042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t">
                    <a:spcBef>
                      <a:spcPct val="20000"/>
                    </a:spcBef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/>
                              </a:rPr>
                              <m:t>𝑠𝑙𝑜𝑡</m:t>
                            </m:r>
                          </m:sub>
                        </m:sSub>
                      </m:oMath>
                    </m:oMathPara>
                  </a14:m>
                  <a:endParaRPr lang="en-US" altLang="ko-KR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93239" y="3015014"/>
                  <a:ext cx="73042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667" r="-833"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-5156835" y="1743428"/>
                  <a:ext cx="399135" cy="4368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t">
                    <a:spcBef>
                      <a:spcPct val="20000"/>
                    </a:spcBef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2000" i="1" kern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0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p>
                        </m:sSubSup>
                      </m:oMath>
                    </m:oMathPara>
                  </a14:m>
                  <a:endPara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156835" y="1743428"/>
                  <a:ext cx="399135" cy="436851"/>
                </a:xfrm>
                <a:prstGeom prst="rect">
                  <a:avLst/>
                </a:prstGeom>
                <a:blipFill>
                  <a:blip r:embed="rId4"/>
                  <a:stretch>
                    <a:fillRect r="-5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-2576340" y="1721373"/>
                  <a:ext cx="399135" cy="4374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t">
                    <a:spcBef>
                      <a:spcPct val="20000"/>
                    </a:spcBef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2000" i="1" kern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0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p>
                        </m:sSubSup>
                      </m:oMath>
                    </m:oMathPara>
                  </a14:m>
                  <a:endPara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76340" y="1721373"/>
                  <a:ext cx="399135" cy="437492"/>
                </a:xfrm>
                <a:prstGeom prst="rect">
                  <a:avLst/>
                </a:prstGeom>
                <a:blipFill>
                  <a:blip r:embed="rId5"/>
                  <a:stretch>
                    <a:fillRect r="-5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6672" y="3546622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오른쪽 화살표 23"/>
            <p:cNvSpPr/>
            <p:nvPr/>
          </p:nvSpPr>
          <p:spPr>
            <a:xfrm rot="16200000">
              <a:off x="-1562217" y="3180485"/>
              <a:ext cx="331540" cy="160450"/>
            </a:xfrm>
            <a:prstGeom prst="rightArrow">
              <a:avLst/>
            </a:prstGeom>
            <a:solidFill>
              <a:srgbClr val="00B0F0">
                <a:alpha val="5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-1153537" y="3589974"/>
              <a:ext cx="13646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t">
                <a:spcBef>
                  <a:spcPct val="20000"/>
                </a:spcBef>
                <a:buClr>
                  <a:srgbClr val="A20000"/>
                </a:buClr>
                <a:buSzPct val="100000"/>
              </a:pPr>
              <a:r>
                <a:rPr lang="en-US" altLang="ko-KR" sz="20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굴림"/>
                  <a:cs typeface="Tahoma" panose="020B0604030504040204" pitchFamily="34" charset="0"/>
                </a:rPr>
                <a:t>Possible</a:t>
              </a:r>
              <a:r>
                <a:rPr lang="en-US" altLang="ko-KR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굴림"/>
                  <a:cs typeface="Tahoma" panose="020B0604030504040204" pitchFamily="34" charset="0"/>
                </a:rPr>
                <a:t>?</a:t>
              </a:r>
              <a:endPara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내용 개체 틀 4"/>
              <p:cNvSpPr txBox="1">
                <a:spLocks/>
              </p:cNvSpPr>
              <p:nvPr/>
            </p:nvSpPr>
            <p:spPr bwMode="auto">
              <a:xfrm>
                <a:off x="468313" y="3897097"/>
                <a:ext cx="8229600" cy="2700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/>
                <a:r>
                  <a:rPr lang="en-US" altLang="ko-KR" kern="0" dirty="0" smtClean="0"/>
                  <a:t>Like 0-1 Knapsack Problem (NOT Fractional Knapsack Problem)</a:t>
                </a:r>
                <a:endParaRPr lang="en-US" altLang="ko-KR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ker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kern="0">
                            <a:latin typeface="Cambria Math"/>
                          </a:rPr>
                          <m:t>𝑠𝑙𝑜𝑡</m:t>
                        </m:r>
                      </m:sub>
                    </m:sSub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kern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i="1" ker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ker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0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ko-KR" i="1" ker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𝑏𝑤</m:t>
                            </m:r>
                          </m:e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𝑒𝑠𝑡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kern="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𝑆𝑒𝑔𝑚𝑒𝑛𝑡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𝐿𝑒𝑛𝑔𝑡h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kern="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service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𝑆𝑡𝑟𝑒𝑎𝑚𝑖𝑛𝑔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𝑏𝑖𝑡𝑟𝑎𝑡𝑒</m:t>
                    </m:r>
                  </m:oMath>
                </a14:m>
                <a:endParaRPr lang="en-US" altLang="ko-KR" kern="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ker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𝑏𝑤</m:t>
                        </m:r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𝑒𝑠𝑡</m:t>
                        </m:r>
                      </m:sup>
                    </m:sSup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𝑏𝑎𝑛𝑑𝑤𝑖𝑑𝑡h</m:t>
                    </m:r>
                  </m:oMath>
                </a14:m>
                <a:endParaRPr lang="en-US" altLang="ko-KR" kern="0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kern="0">
                            <a:latin typeface="Cambria Math"/>
                          </a:rPr>
                          <m:t>𝑖</m:t>
                        </m:r>
                        <m:r>
                          <a:rPr lang="en-US" altLang="ko-KR" ker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kern="0">
                            <a:latin typeface="Cambria Math"/>
                          </a:rPr>
                          <m:t>|</m:t>
                        </m:r>
                        <m:r>
                          <a:rPr lang="en-US" altLang="ko-KR" kern="0">
                            <a:latin typeface="Cambria Math"/>
                          </a:rPr>
                          <m:t>𝑁</m:t>
                        </m:r>
                        <m:r>
                          <a:rPr lang="en-US" altLang="ko-KR" ker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kern="0">
                            <a:latin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p>
                        </m:sSubSup>
                        <m:r>
                          <a:rPr lang="en-US" altLang="ko-KR" ker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kern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𝑈𝐸𝑠</m:t>
                    </m:r>
                  </m:oMath>
                </a14:m>
                <a:endParaRPr lang="en-US" altLang="ko-KR" kern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kern="0">
                            <a:latin typeface="Cambria Math"/>
                          </a:rPr>
                          <m:t>𝑖</m:t>
                        </m:r>
                        <m:r>
                          <a:rPr lang="en-US" altLang="ko-KR" kern="0">
                            <a:latin typeface="Cambria Math"/>
                          </a:rPr>
                          <m:t>,</m:t>
                        </m:r>
                        <m:r>
                          <a:rPr lang="en-US" altLang="ko-KR" ker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𝐶𝑜𝑛𝑛𝑒𝑐𝑡𝑖𝑜𝑛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kern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0" smtClean="0">
                            <a:latin typeface="Cambria Math" panose="02040503050406030204" pitchFamily="18" charset="0"/>
                          </a:rPr>
                          <m:t>𝑈𝐸</m:t>
                        </m:r>
                      </m:e>
                      <m:sub>
                        <m:r>
                          <a:rPr lang="en-US" altLang="ko-KR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kern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0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  <m:sub>
                        <m:r>
                          <a:rPr lang="en-US" altLang="ko-KR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kern="0" dirty="0" smtClean="0"/>
              </a:p>
            </p:txBody>
          </p:sp>
        </mc:Choice>
        <mc:Fallback xmlns="">
          <p:sp>
            <p:nvSpPr>
              <p:cNvPr id="29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3897097"/>
                <a:ext cx="8229600" cy="2700255"/>
              </a:xfrm>
              <a:prstGeom prst="rect">
                <a:avLst/>
              </a:prstGeom>
              <a:blipFill>
                <a:blip r:embed="rId7"/>
                <a:stretch>
                  <a:fillRect t="-13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3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Assumption</a:t>
            </a:r>
          </a:p>
          <a:p>
            <a:pPr lvl="1"/>
            <a:r>
              <a:rPr lang="en-US" altLang="ko-KR" dirty="0" smtClean="0"/>
              <a:t>10000 training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Maximum 9 UE</a:t>
            </a:r>
          </a:p>
          <a:p>
            <a:pPr lvl="1"/>
            <a:r>
              <a:rPr lang="en-US" altLang="ko-KR" dirty="0" smtClean="0"/>
              <a:t>4 AP</a:t>
            </a:r>
          </a:p>
          <a:p>
            <a:pPr lvl="1"/>
            <a:r>
              <a:rPr lang="en-US" altLang="ko-KR" dirty="0" smtClean="0"/>
              <a:t>DASH length is 10</a:t>
            </a:r>
          </a:p>
          <a:p>
            <a:pPr lvl="1"/>
            <a:r>
              <a:rPr lang="en-US" altLang="ko-KR" dirty="0" smtClean="0"/>
              <a:t>Connection rate is 70%</a:t>
            </a:r>
          </a:p>
          <a:p>
            <a:pPr lvl="2"/>
            <a:r>
              <a:rPr lang="en-US" altLang="ko-KR" dirty="0"/>
              <a:t>The number of UE's is changed according to this </a:t>
            </a:r>
            <a:r>
              <a:rPr lang="en-US" altLang="ko-KR" dirty="0" smtClean="0"/>
              <a:t>rate</a:t>
            </a:r>
          </a:p>
          <a:p>
            <a:pPr lvl="2"/>
            <a:r>
              <a:rPr lang="en-US" altLang="ko-KR" dirty="0"/>
              <a:t>To give a random situation to the network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1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DQN vs </a:t>
            </a:r>
            <a:r>
              <a:rPr lang="en-US" altLang="ko-KR" dirty="0" smtClean="0"/>
              <a:t>Random vs Optimal</a:t>
            </a:r>
            <a:endParaRPr lang="en-US" altLang="ko-KR" dirty="0"/>
          </a:p>
          <a:p>
            <a:pPr lvl="1"/>
            <a:r>
              <a:rPr lang="en-US" altLang="ko-KR" dirty="0"/>
              <a:t>Performance </a:t>
            </a:r>
            <a:r>
              <a:rPr lang="en-US" altLang="ko-KR" dirty="0" smtClean="0"/>
              <a:t>PSNR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Performance (Percent)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Time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28270"/>
              </p:ext>
            </p:extLst>
          </p:nvPr>
        </p:nvGraphicFramePr>
        <p:xfrm>
          <a:off x="1547664" y="3717032"/>
          <a:ext cx="5832650" cy="115212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26552"/>
                <a:gridCol w="873338"/>
                <a:gridCol w="826552"/>
                <a:gridCol w="826552"/>
                <a:gridCol w="826552"/>
                <a:gridCol w="826552"/>
                <a:gridCol w="826552"/>
              </a:tblGrid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92.58%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93.02%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92.72%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92.03%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92.23%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92.52%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DQN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93.37%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92.95%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93.25%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90.76%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94.25%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92.91%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Optimal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66211"/>
              </p:ext>
            </p:extLst>
          </p:nvPr>
        </p:nvGraphicFramePr>
        <p:xfrm>
          <a:off x="1547664" y="1844824"/>
          <a:ext cx="5832650" cy="115212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26552"/>
                <a:gridCol w="873338"/>
                <a:gridCol w="826552"/>
                <a:gridCol w="826552"/>
                <a:gridCol w="826552"/>
                <a:gridCol w="826552"/>
                <a:gridCol w="826552"/>
              </a:tblGrid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37.99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40.06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38.66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41.21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35.84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38.73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DQN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38.31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40.03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38.88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40.64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36.63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38.90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Optimal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41.03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43.07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41.70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44.78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38.86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41.86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19733"/>
              </p:ext>
            </p:extLst>
          </p:nvPr>
        </p:nvGraphicFramePr>
        <p:xfrm>
          <a:off x="1547664" y="5517232"/>
          <a:ext cx="5832650" cy="115212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26552"/>
                <a:gridCol w="873338"/>
                <a:gridCol w="826552"/>
                <a:gridCol w="826552"/>
                <a:gridCol w="826552"/>
                <a:gridCol w="826552"/>
                <a:gridCol w="826552"/>
              </a:tblGrid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8.00E-04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7.00E-04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1.00E-03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5.00E-04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7.00E-04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7.40E-04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DQN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0.212202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0.228702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0.221396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0.224504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0.215501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0.220461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Optimal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1.617443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1.248052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1.874839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0.901064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1.838836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1.496047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8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When use DQN or Optimal</a:t>
            </a:r>
          </a:p>
          <a:p>
            <a:pPr lvl="1"/>
            <a:r>
              <a:rPr lang="en-US" altLang="ko-KR" dirty="0"/>
              <a:t>Basically, use DQN</a:t>
            </a:r>
          </a:p>
          <a:p>
            <a:pPr lvl="1"/>
            <a:r>
              <a:rPr lang="en-US" altLang="ko-KR" dirty="0"/>
              <a:t>If PSNR drops below a certain percentage, use Optimal solution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59693"/>
              </p:ext>
            </p:extLst>
          </p:nvPr>
        </p:nvGraphicFramePr>
        <p:xfrm>
          <a:off x="1691680" y="2492896"/>
          <a:ext cx="5832648" cy="165618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4140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Only DQN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Percent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92.96%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95.39%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95.24%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94.17%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94.11%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PSNR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37.80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0.219043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0.592742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0.457909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0.386867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0.372693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When use DQN or Optimal</a:t>
            </a:r>
          </a:p>
          <a:p>
            <a:pPr lvl="1"/>
            <a:r>
              <a:rPr lang="en-US" altLang="ko-KR" dirty="0" smtClean="0"/>
              <a:t>Treated streaming problem as multiple knapsack problem</a:t>
            </a:r>
          </a:p>
          <a:p>
            <a:pPr lvl="1"/>
            <a:r>
              <a:rPr lang="en-US" altLang="ko-KR" dirty="0" smtClean="0"/>
              <a:t>Used DQN method to solve problem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Experiment</a:t>
            </a:r>
          </a:p>
          <a:p>
            <a:pPr lvl="1"/>
            <a:r>
              <a:rPr lang="en-US" altLang="ko-KR" dirty="0" smtClean="0"/>
              <a:t>Speed</a:t>
            </a:r>
          </a:p>
          <a:p>
            <a:pPr lvl="2"/>
            <a:r>
              <a:rPr lang="en-US" altLang="ko-KR" dirty="0" smtClean="0"/>
              <a:t>Random &gt; DQN &gt; Optimal solution</a:t>
            </a:r>
          </a:p>
          <a:p>
            <a:pPr lvl="1"/>
            <a:r>
              <a:rPr lang="en-US" altLang="ko-KR" dirty="0" smtClean="0"/>
              <a:t>Performance</a:t>
            </a:r>
          </a:p>
          <a:p>
            <a:pPr lvl="2"/>
            <a:r>
              <a:rPr lang="en-US" altLang="ko-KR" dirty="0" smtClean="0"/>
              <a:t>Optimal solution &gt; DQN &gt; Random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When use DQN or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5532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Problem Formulation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UEs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AP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here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connection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between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UE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nd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AP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here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connection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between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UE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nd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AP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request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bitrate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supported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bitrate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SDN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using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𝑃𝑁𝑆𝑅</m:t>
                    </m:r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/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threshold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to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prevent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underflow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/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ko-KR" altLang="ko-KR" i="1"/>
                            </m:ctrlPr>
                          </m:accPr>
                          <m:e>
                            <m:r>
                              <a:rPr lang="en-US" altLang="ko-KR" i="1"/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i="1"/>
                          <m:t>𝑖</m:t>
                        </m:r>
                      </m:sub>
                      <m:sup>
                        <m:r>
                          <a:rPr lang="en-US" altLang="ko-KR" i="1"/>
                          <m:t>𝑝𝑙𝑎𝑦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index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of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segment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played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by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/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ko-KR" altLang="ko-KR" i="1"/>
                            </m:ctrlPr>
                          </m:accPr>
                          <m:e>
                            <m:r>
                              <a:rPr lang="en-US" altLang="ko-KR" i="1"/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i="1"/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𝑏𝑢𝑓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index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of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segment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buffered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by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segment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length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requested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by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𝑇</m:t>
                        </m:r>
                      </m:e>
                      <m:sub>
                        <m:r>
                          <a:rPr lang="en-US" altLang="ko-KR" i="1"/>
                          <m:t>𝑠𝑙𝑜𝑡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time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slot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 rotWithShape="1">
                <a:blip r:embed="rId2"/>
                <a:stretch>
                  <a:fillRect l="-296" t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49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</a:p>
          <a:p>
            <a:pPr lvl="1"/>
            <a:r>
              <a:rPr lang="en-US" altLang="ko-KR" dirty="0" smtClean="0"/>
              <a:t>Background</a:t>
            </a:r>
          </a:p>
          <a:p>
            <a:pPr lvl="1"/>
            <a:r>
              <a:rPr lang="en-US" altLang="ko-KR" dirty="0" smtClean="0"/>
              <a:t>System Architecture</a:t>
            </a:r>
          </a:p>
          <a:p>
            <a:pPr lvl="1"/>
            <a:r>
              <a:rPr lang="en-US" altLang="ko-KR" dirty="0" smtClean="0"/>
              <a:t>Problem Description</a:t>
            </a:r>
          </a:p>
          <a:p>
            <a:pPr lvl="1"/>
            <a:r>
              <a:rPr lang="en-US" altLang="ko-KR" dirty="0" smtClean="0"/>
              <a:t>Problem Formulation</a:t>
            </a:r>
          </a:p>
          <a:p>
            <a:pPr lvl="1"/>
            <a:r>
              <a:rPr lang="en-US" altLang="ko-KR" dirty="0" smtClean="0"/>
              <a:t>Solution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Experiment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Environment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Analysis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03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Overview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Background</a:t>
            </a:r>
            <a:endParaRPr lang="en-US" altLang="ko-KR" dirty="0"/>
          </a:p>
          <a:p>
            <a:pPr lvl="1"/>
            <a:r>
              <a:rPr lang="en-US" altLang="ko-KR" dirty="0" smtClean="0"/>
              <a:t>Video Streaming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DASH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-605259" y="2060848"/>
            <a:ext cx="9497739" cy="1861648"/>
            <a:chOff x="-715664" y="1556793"/>
            <a:chExt cx="9497739" cy="1861648"/>
          </a:xfrm>
        </p:grpSpPr>
        <p:sp>
          <p:nvSpPr>
            <p:cNvPr id="6" name="직사각형 5"/>
            <p:cNvSpPr/>
            <p:nvPr/>
          </p:nvSpPr>
          <p:spPr>
            <a:xfrm>
              <a:off x="-715664" y="3028310"/>
              <a:ext cx="607975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6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  <a:hlinkClick r:id="rId3"/>
                </a:rPr>
                <a:t>https://www.cisco.com/c/en/us/solutions/collateral/service-provider/visual-networking-index-vni/complete-white-paper-c11-481360.html</a:t>
              </a:r>
              <a:endParaRPr lang="en-US" altLang="ko-KR" sz="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pic>
          <p:nvPicPr>
            <p:cNvPr id="7" name="_x137956104" descr="DRW000027a83e7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556793"/>
              <a:ext cx="1972344" cy="1439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_x139489616" descr="DRW000027a83e7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704" y="1556793"/>
              <a:ext cx="1972344" cy="1439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-557648" y="3140968"/>
              <a:ext cx="5417680" cy="277473"/>
              <a:chOff x="-95701" y="3159526"/>
              <a:chExt cx="5417680" cy="277473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-95701" y="3159526"/>
                <a:ext cx="316835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&lt; Global IP traffic &gt;</a:t>
                </a:r>
                <a:endParaRPr lang="en-US" altLang="ko-KR" sz="1200" kern="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153627" y="3160000"/>
                <a:ext cx="316835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&lt; Elements of traffic &gt;</a:t>
                </a:r>
                <a:endParaRPr lang="en-US" altLang="ko-KR" sz="1200" kern="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755" y="1756814"/>
              <a:ext cx="2880320" cy="1024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오른쪽 화살표 12"/>
            <p:cNvSpPr/>
            <p:nvPr/>
          </p:nvSpPr>
          <p:spPr>
            <a:xfrm>
              <a:off x="4825872" y="2116854"/>
              <a:ext cx="826248" cy="360040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684584" y="4388476"/>
            <a:ext cx="6690691" cy="1920844"/>
            <a:chOff x="5154330" y="2765351"/>
            <a:chExt cx="6690691" cy="1920844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40465" y="3836395"/>
              <a:ext cx="747953" cy="596551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8684" y="2867912"/>
              <a:ext cx="689004" cy="8647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3227283">
              <a:off x="7602719" y="3951008"/>
              <a:ext cx="349939" cy="11467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77688" y="3836395"/>
              <a:ext cx="747953" cy="596551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7147302" y="2791268"/>
              <a:ext cx="19133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ko-KR" altLang="en-US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이상적인 경우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8769410">
              <a:off x="6700043" y="3890332"/>
              <a:ext cx="349939" cy="114679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5154330" y="4409196"/>
              <a:ext cx="37616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ko-KR" altLang="en-US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전체 자원을 고려하여 적절한 </a:t>
              </a:r>
              <a:r>
                <a:rPr lang="en-US" altLang="ko-KR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bitrate</a:t>
              </a:r>
              <a:r>
                <a:rPr lang="ko-KR" altLang="en-US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요청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04406" y="3435816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315543" y="3470678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3942" y="3836395"/>
              <a:ext cx="747953" cy="59655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72161" y="2867912"/>
              <a:ext cx="689004" cy="864755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3227283">
              <a:off x="10886196" y="3951008"/>
              <a:ext cx="349939" cy="11467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61165" y="3836395"/>
              <a:ext cx="747953" cy="596551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8769410">
              <a:off x="9983520" y="3890332"/>
              <a:ext cx="349939" cy="114679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8900527" y="3456603"/>
              <a:ext cx="13138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1080p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16158" y="3474479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144p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755852" y="4378180"/>
              <a:ext cx="30450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ko-KR" altLang="en-US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특정 클라이언트가 자원을 선점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9106258" y="2765351"/>
              <a:ext cx="0" cy="18949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8510288" y="2791268"/>
              <a:ext cx="18588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ko-KR" altLang="en-US" sz="1200" kern="0" dirty="0" smtClean="0">
                  <a:latin typeface="맑은 고딕" panose="020B0503020000020004" pitchFamily="50" charset="-127"/>
                  <a:cs typeface="Tahoma" panose="020B0604030504040204" pitchFamily="34" charset="0"/>
                </a:rPr>
                <a:t>불공정한 경우</a:t>
              </a:r>
              <a:endParaRPr lang="en-US" altLang="ko-KR" sz="1200" kern="0" dirty="0">
                <a:latin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pic>
        <p:nvPicPr>
          <p:cNvPr id="1040" name="Picture 16" descr="onos sdn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40" y="4665415"/>
            <a:ext cx="2071279" cy="13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오른쪽 화살표 42"/>
          <p:cNvSpPr/>
          <p:nvPr/>
        </p:nvSpPr>
        <p:spPr>
          <a:xfrm>
            <a:off x="6142410" y="5065688"/>
            <a:ext cx="702821" cy="360040"/>
          </a:xfrm>
          <a:prstGeom prst="rightArrow">
            <a:avLst/>
          </a:prstGeom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System Architecture</a:t>
            </a:r>
          </a:p>
          <a:p>
            <a:endParaRPr lang="en-US" altLang="ko-KR" dirty="0" smtClean="0"/>
          </a:p>
        </p:txBody>
      </p:sp>
      <p:pic>
        <p:nvPicPr>
          <p:cNvPr id="6" name="그림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313859" cy="462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 Description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Multiple Knapsack Problem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67985" y="2420888"/>
            <a:ext cx="4752528" cy="2627636"/>
            <a:chOff x="4388519" y="1494484"/>
            <a:chExt cx="4532652" cy="2364852"/>
          </a:xfrm>
        </p:grpSpPr>
        <p:sp>
          <p:nvSpPr>
            <p:cNvPr id="7" name="직사각형 6"/>
            <p:cNvSpPr/>
            <p:nvPr/>
          </p:nvSpPr>
          <p:spPr>
            <a:xfrm>
              <a:off x="4902868" y="3637739"/>
              <a:ext cx="3725185" cy="2215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 smtClean="0"/>
                <a:t>&lt;</a:t>
              </a:r>
              <a:r>
                <a:rPr lang="ko-KR" altLang="en-US" sz="1000" dirty="0" smtClean="0"/>
                <a:t>https</a:t>
              </a:r>
              <a:r>
                <a:rPr lang="ko-KR" altLang="en-US" sz="1000" dirty="0"/>
                <a:t>://</a:t>
              </a:r>
              <a:r>
                <a:rPr lang="ko-KR" altLang="en-US" sz="1000" dirty="0" smtClean="0"/>
                <a:t>ko.wikipedia.org/wiki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배낭_문제</a:t>
              </a:r>
              <a:r>
                <a:rPr lang="en-US" altLang="ko-KR" sz="1000" dirty="0" smtClean="0"/>
                <a:t>&gt;</a:t>
              </a:r>
              <a:endParaRPr lang="ko-KR" altLang="en-US" sz="1000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388519" y="1494484"/>
              <a:ext cx="4532652" cy="2111811"/>
              <a:chOff x="4600357" y="1017317"/>
              <a:chExt cx="4532652" cy="2111811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409" y="1972819"/>
                <a:ext cx="609600" cy="41910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6683" y="1195623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9368" y="1923302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3953" y="1916578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2080" y="1017317"/>
                <a:ext cx="809625" cy="542925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3075" y="1113609"/>
                <a:ext cx="742950" cy="552450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0357" y="2074322"/>
                <a:ext cx="514350" cy="361950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5791" y="2690978"/>
                <a:ext cx="771525" cy="438150"/>
              </a:xfrm>
              <a:prstGeom prst="rect">
                <a:avLst/>
              </a:prstGeom>
            </p:spPr>
          </p:pic>
        </p:grp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99497"/>
              </p:ext>
            </p:extLst>
          </p:nvPr>
        </p:nvGraphicFramePr>
        <p:xfrm>
          <a:off x="6495878" y="2963440"/>
          <a:ext cx="1969433" cy="168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xmlns="" val="2121553375"/>
                    </a:ext>
                  </a:extLst>
                </a:gridCol>
                <a:gridCol w="924858">
                  <a:extLst>
                    <a:ext uri="{9D8B030D-6E8A-4147-A177-3AD203B41FA5}">
                      <a16:colId xmlns:a16="http://schemas.microsoft.com/office/drawing/2014/main" xmlns="" val="1987286191"/>
                    </a:ext>
                  </a:extLst>
                </a:gridCol>
              </a:tblGrid>
              <a:tr h="337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MKP</a:t>
                      </a:r>
                      <a:endParaRPr lang="ko-KR" altLang="en-US" sz="16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연구</a:t>
                      </a:r>
                      <a:endParaRPr lang="ko-KR" altLang="en-US" sz="1600" b="1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9021567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가방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AP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04039748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물건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Client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13191570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가치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PSNR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13386325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무게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자원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616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6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 </a:t>
            </a:r>
            <a:r>
              <a:rPr lang="en-US" altLang="ko-KR" dirty="0" smtClean="0"/>
              <a:t>Formulation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89312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37376"/>
            <a:ext cx="3646313" cy="285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5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Solution</a:t>
            </a:r>
          </a:p>
          <a:p>
            <a:pPr lvl="1"/>
            <a:r>
              <a:rPr lang="en-US" altLang="ko-KR" dirty="0" smtClean="0"/>
              <a:t>DQN</a:t>
            </a:r>
            <a:r>
              <a:rPr lang="ko-KR" altLang="en-US" dirty="0"/>
              <a:t> </a:t>
            </a:r>
            <a:r>
              <a:rPr lang="en-US" altLang="ko-KR" dirty="0" smtClean="0"/>
              <a:t>= Q-Learning + CNN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Q-Learning</a:t>
            </a:r>
          </a:p>
          <a:p>
            <a:pPr lvl="2"/>
            <a:r>
              <a:rPr lang="en-US" altLang="ko-KR" dirty="0" smtClean="0"/>
              <a:t>State</a:t>
            </a:r>
          </a:p>
          <a:p>
            <a:pPr lvl="3"/>
            <a:r>
              <a:rPr lang="en-US" altLang="ko-KR" dirty="0" smtClean="0"/>
              <a:t>state[</a:t>
            </a:r>
            <a:r>
              <a:rPr lang="en-US" altLang="ko-KR" dirty="0" err="1" smtClean="0"/>
              <a:t>ue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ap</a:t>
            </a:r>
            <a:r>
              <a:rPr lang="en-US" altLang="ko-KR" dirty="0" smtClean="0"/>
              <a:t>][option], option = { reachable, connection, resource, bitrate }</a:t>
            </a:r>
          </a:p>
          <a:p>
            <a:pPr lvl="3"/>
            <a:r>
              <a:rPr lang="en-US" altLang="ko-KR" dirty="0" smtClean="0"/>
              <a:t>Example; state[1][2][resource] = resource between UE1 and AP2</a:t>
            </a:r>
          </a:p>
          <a:p>
            <a:pPr lvl="2"/>
            <a:r>
              <a:rPr lang="en-US" altLang="ko-KR" dirty="0" smtClean="0"/>
              <a:t>Action</a:t>
            </a:r>
          </a:p>
          <a:p>
            <a:pPr lvl="3"/>
            <a:r>
              <a:rPr lang="en-US" altLang="ko-KR" dirty="0"/>
              <a:t>r</a:t>
            </a:r>
            <a:r>
              <a:rPr lang="en-US" altLang="ko-KR" dirty="0" smtClean="0"/>
              <a:t>eachable AP X bitrate Level</a:t>
            </a:r>
          </a:p>
          <a:p>
            <a:pPr lvl="2"/>
            <a:r>
              <a:rPr lang="en-US" altLang="ko-KR" dirty="0" smtClean="0"/>
              <a:t>Reward</a:t>
            </a:r>
          </a:p>
          <a:p>
            <a:pPr lvl="3"/>
            <a:r>
              <a:rPr lang="en-US" altLang="ko-KR" dirty="0" smtClean="0"/>
              <a:t>Percentage </a:t>
            </a:r>
            <a:r>
              <a:rPr lang="en-US" altLang="ko-KR" dirty="0"/>
              <a:t>to </a:t>
            </a:r>
            <a:r>
              <a:rPr lang="en-US" altLang="ko-KR" dirty="0" smtClean="0"/>
              <a:t>Optimal solution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627784" y="1952256"/>
            <a:ext cx="4104456" cy="2484856"/>
            <a:chOff x="2627784" y="1844824"/>
            <a:chExt cx="4104456" cy="2484856"/>
          </a:xfrm>
        </p:grpSpPr>
        <p:pic>
          <p:nvPicPr>
            <p:cNvPr id="6" name="Picture 4" descr="Environment&#10;Agent&#10;State ð ð¡ Action ð ð¡ = 2&#10;ì í&#10; 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844824"/>
              <a:ext cx="4104456" cy="2309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3023828" y="4083459"/>
              <a:ext cx="331236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 smtClean="0"/>
                <a:t>&lt; </a:t>
              </a:r>
              <a:r>
                <a:rPr lang="ko-KR" altLang="en-US" sz="1000" dirty="0" smtClean="0">
                  <a:hlinkClick r:id="rId4"/>
                </a:rPr>
                <a:t>https</a:t>
              </a:r>
              <a:r>
                <a:rPr lang="ko-KR" altLang="en-US" sz="1000" dirty="0">
                  <a:hlinkClick r:id="rId4"/>
                </a:rPr>
                <a:t>://</a:t>
              </a:r>
              <a:r>
                <a:rPr lang="ko-KR" altLang="en-US" sz="1000" dirty="0" smtClean="0">
                  <a:hlinkClick r:id="rId4"/>
                </a:rPr>
                <a:t>www.slideshare.net/deview/ai-67608549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&gt;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5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Experiment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98068</TotalTime>
  <Words>1146</Words>
  <Application>Microsoft Office PowerPoint</Application>
  <PresentationFormat>화면 슬라이드 쇼(4:3)</PresentationFormat>
  <Paragraphs>318</Paragraphs>
  <Slides>16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pres</vt:lpstr>
      <vt:lpstr>Research   Jae Jun Ha  Media Computing and Networking Laboratory POSTECH  2019-07-12</vt:lpstr>
      <vt:lpstr>Contents</vt:lpstr>
      <vt:lpstr>Overview</vt:lpstr>
      <vt:lpstr>Overview</vt:lpstr>
      <vt:lpstr>Overview</vt:lpstr>
      <vt:lpstr>Overview</vt:lpstr>
      <vt:lpstr>Overview</vt:lpstr>
      <vt:lpstr>Overview</vt:lpstr>
      <vt:lpstr>Experiment</vt:lpstr>
      <vt:lpstr>Video &amp; Bandwidth</vt:lpstr>
      <vt:lpstr>Timeslot</vt:lpstr>
      <vt:lpstr>Simulation</vt:lpstr>
      <vt:lpstr>Result</vt:lpstr>
      <vt:lpstr>Result</vt:lpstr>
      <vt:lpstr>Summary</vt:lpstr>
      <vt:lpstr>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6972</cp:revision>
  <cp:lastPrinted>2018-08-16T16:32:18Z</cp:lastPrinted>
  <dcterms:created xsi:type="dcterms:W3CDTF">2010-07-29T14:05:23Z</dcterms:created>
  <dcterms:modified xsi:type="dcterms:W3CDTF">2019-07-11T23:57:20Z</dcterms:modified>
</cp:coreProperties>
</file>