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handoutMasterIdLst>
    <p:handoutMasterId r:id="rId25"/>
  </p:handoutMasterIdLst>
  <p:sldIdLst>
    <p:sldId id="849" r:id="rId2"/>
    <p:sldId id="1278" r:id="rId3"/>
    <p:sldId id="1281" r:id="rId4"/>
    <p:sldId id="1282" r:id="rId5"/>
    <p:sldId id="1283" r:id="rId6"/>
    <p:sldId id="1284" r:id="rId7"/>
    <p:sldId id="1285" r:id="rId8"/>
    <p:sldId id="1287" r:id="rId9"/>
    <p:sldId id="1289" r:id="rId10"/>
    <p:sldId id="1290" r:id="rId11"/>
    <p:sldId id="1288" r:id="rId12"/>
    <p:sldId id="1291" r:id="rId13"/>
    <p:sldId id="1279" r:id="rId14"/>
    <p:sldId id="1298" r:id="rId15"/>
    <p:sldId id="1299" r:id="rId16"/>
    <p:sldId id="1300" r:id="rId17"/>
    <p:sldId id="1301" r:id="rId18"/>
    <p:sldId id="1295" r:id="rId19"/>
    <p:sldId id="1302" r:id="rId20"/>
    <p:sldId id="1269" r:id="rId21"/>
    <p:sldId id="1276" r:id="rId22"/>
    <p:sldId id="1264" r:id="rId2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5480" autoAdjust="0"/>
  </p:normalViewPr>
  <p:slideViewPr>
    <p:cSldViewPr>
      <p:cViewPr>
        <p:scale>
          <a:sx n="75" d="100"/>
          <a:sy n="75" d="100"/>
        </p:scale>
        <p:origin x="-176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발표 드릴 내용은 알고리즘에 관한 내용을 정리했습니다</a:t>
            </a:r>
            <a:r>
              <a:rPr lang="en-US" altLang="ko-KR" dirty="0"/>
              <a:t>.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Proportional</a:t>
            </a:r>
            <a:r>
              <a:rPr lang="en-US" altLang="ko-KR" baseline="0" dirty="0" smtClean="0"/>
              <a:t> Fairness </a:t>
            </a:r>
            <a:r>
              <a:rPr lang="ko-KR" altLang="en-US" baseline="0" dirty="0" smtClean="0"/>
              <a:t>보장하기 위해 </a:t>
            </a:r>
            <a:r>
              <a:rPr lang="en-US" altLang="ko-KR" baseline="0" dirty="0" smtClean="0"/>
              <a:t>Log </a:t>
            </a:r>
            <a:r>
              <a:rPr lang="ko-KR" altLang="en-US" baseline="0" dirty="0" smtClean="0"/>
              <a:t>함수 사용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213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람다와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x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에 관해 설명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rgbClr val="FF0000"/>
                </a:solidFill>
              </a:rPr>
              <a:t>2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분</a:t>
            </a:r>
            <a:endParaRPr lang="en-US" altLang="ko-KR" sz="1200" b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solidFill>
                  <a:srgbClr val="FF0000"/>
                </a:solidFill>
              </a:rPr>
              <a:t>Optimal solution </a:t>
            </a:r>
            <a:r>
              <a:rPr lang="ko-KR" altLang="en-US" sz="1200" b="0" dirty="0" smtClean="0">
                <a:solidFill>
                  <a:srgbClr val="FF0000"/>
                </a:solidFill>
              </a:rPr>
              <a:t>풀기 위해 </a:t>
            </a:r>
            <a:r>
              <a:rPr lang="en-US" altLang="ko-KR" sz="1200" b="0" dirty="0" smtClean="0">
                <a:solidFill>
                  <a:srgbClr val="FF0000"/>
                </a:solidFill>
              </a:rPr>
              <a:t>Lagrange</a:t>
            </a:r>
            <a:r>
              <a:rPr lang="en-US" altLang="ko-KR" sz="1200" b="0" baseline="0" dirty="0" smtClean="0">
                <a:solidFill>
                  <a:srgbClr val="FF0000"/>
                </a:solidFill>
              </a:rPr>
              <a:t> Multiplier </a:t>
            </a:r>
            <a:r>
              <a:rPr lang="ko-KR" altLang="en-US" sz="1200" b="0" baseline="0" dirty="0" smtClean="0">
                <a:solidFill>
                  <a:srgbClr val="FF0000"/>
                </a:solidFill>
              </a:rPr>
              <a:t>사용 한다는 것 설명</a:t>
            </a:r>
            <a:endParaRPr lang="en-US" altLang="ko-KR" sz="1200" b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FF0000"/>
                </a:solidFill>
              </a:rPr>
              <a:t>Lagrange </a:t>
            </a:r>
            <a:r>
              <a:rPr lang="en-US" altLang="ko-KR" sz="1200" dirty="0">
                <a:solidFill>
                  <a:srgbClr val="FF0000"/>
                </a:solidFill>
              </a:rPr>
              <a:t>Multiplier</a:t>
            </a:r>
            <a:r>
              <a:rPr lang="ko-KR" altLang="en-US" sz="1200" dirty="0">
                <a:solidFill>
                  <a:srgbClr val="FF0000"/>
                </a:solidFill>
              </a:rPr>
              <a:t>를 사용할 경우 </a:t>
            </a:r>
            <a:r>
              <a:rPr lang="en-US" altLang="ko-KR" sz="1200" dirty="0">
                <a:solidFill>
                  <a:srgbClr val="FF0000"/>
                </a:solidFill>
              </a:rPr>
              <a:t>AP</a:t>
            </a:r>
            <a:r>
              <a:rPr lang="ko-KR" altLang="en-US" sz="1200" dirty="0">
                <a:solidFill>
                  <a:srgbClr val="FF0000"/>
                </a:solidFill>
              </a:rPr>
              <a:t> 하나당 람다가 생기게 때문에 여러 개의 람다를 조절할 경우 </a:t>
            </a:r>
            <a:r>
              <a:rPr lang="en-US" altLang="ko-KR" sz="1200" dirty="0">
                <a:solidFill>
                  <a:srgbClr val="FF0000"/>
                </a:solidFill>
              </a:rPr>
              <a:t>Full Search </a:t>
            </a:r>
            <a:r>
              <a:rPr lang="ko-KR" altLang="en-US" sz="1200" dirty="0">
                <a:solidFill>
                  <a:srgbClr val="FF0000"/>
                </a:solidFill>
              </a:rPr>
              <a:t>와 다를 바가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09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Inner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loop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Out loop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Timeslot </a:t>
                </a:r>
                <a:r>
                  <a:rPr lang="ko-KR" altLang="en-US" dirty="0" smtClean="0"/>
                  <a:t>설명하고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인터넷 </a:t>
            </a:r>
            <a:r>
              <a:rPr lang="ko-KR" altLang="en-US" dirty="0"/>
              <a:t>사용자 증가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</a:t>
            </a:r>
            <a:r>
              <a:rPr lang="ko-KR" altLang="en-US" dirty="0">
                <a:sym typeface="Wingdings" panose="05000000000000000000" pitchFamily="2" charset="2"/>
              </a:rPr>
              <a:t>증가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bandwidth </a:t>
            </a:r>
            <a:r>
              <a:rPr lang="ko-KR" altLang="en-US" dirty="0"/>
              <a:t>관리 필요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/>
              <a:t>고품질의 비디오 스트링 서비스 요청 증가 </a:t>
            </a:r>
            <a:r>
              <a:rPr lang="en-US" altLang="ko-KR" dirty="0"/>
              <a:t>(</a:t>
            </a:r>
            <a:r>
              <a:rPr lang="ko-KR" altLang="en-US" dirty="0">
                <a:sym typeface="Wingdings" panose="05000000000000000000" pitchFamily="2" charset="2"/>
              </a:rPr>
              <a:t>더 많은 대역폭이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이러한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video traffic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을 다루기 위한 기술로써 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DASH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가 있습니다</a:t>
            </a: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세그먼트 잘게 쪼개 저장하는 것 설명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전체가 아닌 각 클라이언트 상황만 고려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</a:t>
            </a:r>
            <a:r>
              <a:rPr kumimoji="1" lang="en-US" altLang="ko-KR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kumimoji="1" lang="ko-KR" altLang="en-US" sz="1200" kern="1200" baseline="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자원 사용의 불공정성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 smtClean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9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sco.com/c/en/us/solutions/collateral/executive-perspectives/annual-internet-report/white-paper-c11-741490.html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manticscholar.org/paper/Toward-a-full-peer-to-peer-MPEG-DASH-compliant-Gazdar-Alkwai/f64cc400bda95dc6b471c622378e3a7e2c853eb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kr.co.kr/sdn-solution-guid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edify.com/wp-content/uploads/combine-two-wifi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smtClean="0">
                <a:solidFill>
                  <a:schemeClr val="bg2">
                    <a:lumMod val="75000"/>
                  </a:schemeClr>
                </a:solidFill>
                <a:effectLst/>
              </a:rPr>
              <a:t>2020-05-01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Media Server keeps </a:t>
            </a:r>
            <a:r>
              <a:rPr lang="en-US" altLang="ko-KR" b="1" kern="0" dirty="0"/>
              <a:t>MPD</a:t>
            </a:r>
            <a:r>
              <a:rPr lang="en-US" altLang="ko-KR" kern="0" dirty="0"/>
              <a:t> (Media Presentation Description) and </a:t>
            </a:r>
            <a:r>
              <a:rPr lang="en-US" altLang="ko-KR" b="1" kern="0" dirty="0"/>
              <a:t>videos</a:t>
            </a:r>
            <a:r>
              <a:rPr lang="en-US" altLang="ko-KR" kern="0" dirty="0" smtClean="0"/>
              <a:t>.</a:t>
            </a:r>
            <a:endParaRPr lang="en-US" altLang="ko-KR" kern="0" dirty="0"/>
          </a:p>
          <a:p>
            <a:pPr lvl="1"/>
            <a:r>
              <a:rPr lang="en-US" altLang="ko-KR" kern="0" dirty="0" smtClean="0"/>
              <a:t>it </a:t>
            </a:r>
            <a:r>
              <a:rPr lang="en-US" altLang="ko-KR" kern="0" dirty="0"/>
              <a:t>keeps the </a:t>
            </a:r>
            <a:r>
              <a:rPr lang="en-US" altLang="ko-KR" kern="0" dirty="0" smtClean="0"/>
              <a:t>videos </a:t>
            </a:r>
            <a:r>
              <a:rPr lang="en-US" altLang="ko-KR" kern="0" dirty="0"/>
              <a:t>in segment units according to the </a:t>
            </a:r>
            <a:r>
              <a:rPr lang="en-US" altLang="ko-KR" b="1" kern="0" dirty="0"/>
              <a:t>encoding rate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31840" y="1412776"/>
            <a:ext cx="2232248" cy="1584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AP agent periodically provides resource information to SDN application.</a:t>
            </a: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11760" y="3429000"/>
            <a:ext cx="2952328" cy="93610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DASH Client is a client that receives video streaming.</a:t>
            </a:r>
          </a:p>
          <a:p>
            <a:pPr lvl="1"/>
            <a:r>
              <a:rPr lang="en-US" altLang="ko-KR" kern="0" dirty="0" smtClean="0"/>
              <a:t>DASH Client connects </a:t>
            </a:r>
            <a:r>
              <a:rPr lang="en-US" altLang="ko-KR" kern="0" dirty="0"/>
              <a:t>to </a:t>
            </a:r>
            <a:r>
              <a:rPr lang="en-US" altLang="ko-KR" b="1" kern="0" dirty="0"/>
              <a:t>multiple APs</a:t>
            </a:r>
            <a:r>
              <a:rPr lang="en-US" altLang="ko-KR" kern="0" dirty="0"/>
              <a:t> using multiple interfaces</a:t>
            </a:r>
            <a:r>
              <a:rPr lang="en-US" altLang="ko-KR" kern="0" dirty="0" smtClean="0"/>
              <a:t>.</a:t>
            </a:r>
          </a:p>
          <a:p>
            <a:pPr lvl="1"/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 smtClean="0"/>
              <a:t>delivery ratio</a:t>
            </a:r>
            <a:r>
              <a:rPr lang="en-US" altLang="ko-KR" kern="0" dirty="0" smtClean="0"/>
              <a:t> </a:t>
            </a:r>
            <a:r>
              <a:rPr lang="en-US" altLang="ko-KR" kern="0" dirty="0"/>
              <a:t>are </a:t>
            </a:r>
            <a:r>
              <a:rPr lang="en-US" altLang="ko-KR" kern="0" dirty="0" smtClean="0"/>
              <a:t>controlled </a:t>
            </a:r>
            <a:r>
              <a:rPr lang="en-US" altLang="ko-KR" kern="0" dirty="0"/>
              <a:t>by SDN </a:t>
            </a:r>
            <a:r>
              <a:rPr lang="en-US" altLang="ko-KR" kern="0" dirty="0" smtClean="0"/>
              <a:t>Application.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71800" y="4869160"/>
            <a:ext cx="2664296" cy="129614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9F7439-6750-4501-B94B-733CAD38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7D2B72-445E-49CA-BE00-27795C93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 Formulation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FE72671-B853-47CD-9982-D30FFB638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151774"/>
                  </p:ext>
                </p:extLst>
              </p:nvPr>
            </p:nvGraphicFramePr>
            <p:xfrm>
              <a:off x="5580112" y="1628800"/>
              <a:ext cx="3384376" cy="452577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/>
                    <a:gridCol w="25922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delivery ratio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receives through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receives streaming service.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 wants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receive streaming service.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UE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AP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Bandwidth between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151774"/>
                  </p:ext>
                </p:extLst>
              </p:nvPr>
            </p:nvGraphicFramePr>
            <p:xfrm>
              <a:off x="5580112" y="1628800"/>
              <a:ext cx="3384376" cy="452577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/>
                    <a:gridCol w="2592288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719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80519" r="-327692" b="-7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80519" b="-78571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85333" r="-327692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185333" b="-70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285333" r="-327692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285333" b="-6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473770" r="-327692" b="-6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UE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573770" r="-327692" b="-5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The number of AP</a:t>
                          </a:r>
                          <a:r>
                            <a:rPr lang="en-US" altLang="ko-KR" sz="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548000" r="-327692" b="-3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648000" r="-327692" b="-2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919672" r="-32769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516" t="-919672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019672" r="-32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 smtClean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t="-1119672" r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53911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2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87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6" name="직사각형 45"/>
          <p:cNvSpPr/>
          <p:nvPr/>
        </p:nvSpPr>
        <p:spPr>
          <a:xfrm>
            <a:off x="0" y="1002303"/>
            <a:ext cx="9144000" cy="6151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8134407" y="1617528"/>
            <a:ext cx="101181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Normal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1760" y="1101825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Box 46"/>
          <p:cNvSpPr txBox="1"/>
          <p:nvPr/>
        </p:nvSpPr>
        <p:spPr bwMode="auto">
          <a:xfrm>
            <a:off x="7668344" y="1876762"/>
            <a:ext cx="14830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Congestion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1760" y="1101825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Box 46"/>
          <p:cNvSpPr txBox="1"/>
          <p:nvPr/>
        </p:nvSpPr>
        <p:spPr bwMode="auto">
          <a:xfrm>
            <a:off x="7668344" y="1876762"/>
            <a:ext cx="148309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Congestion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50575" y="2381487"/>
            <a:ext cx="1795942" cy="27699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03411" y="2861147"/>
            <a:ext cx="3087577" cy="3013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Lagrange Function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600" i="1" kern="10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ko-KR" altLang="ko-KR" sz="16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ko-KR" sz="1600" kern="1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Too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many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lambdas…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It is similar to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Full Search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/>
                  <a:t>VAP</a:t>
                </a:r>
              </a:p>
              <a:p>
                <a:pPr lvl="1"/>
                <a:r>
                  <a:rPr lang="en-US" altLang="ko-KR" dirty="0"/>
                  <a:t>Like one AP (one lambda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𝑏𝑤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F3F9803-E535-4119-B067-5F46A5455427}"/>
              </a:ext>
            </a:extLst>
          </p:cNvPr>
          <p:cNvGrpSpPr/>
          <p:nvPr/>
        </p:nvGrpSpPr>
        <p:grpSpPr>
          <a:xfrm>
            <a:off x="323528" y="3912341"/>
            <a:ext cx="8690088" cy="2540995"/>
            <a:chOff x="323528" y="3696317"/>
            <a:chExt cx="8690088" cy="254099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56775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696317"/>
              <a:ext cx="3433504" cy="251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오른쪽 화살표 5"/>
            <p:cNvSpPr/>
            <p:nvPr/>
          </p:nvSpPr>
          <p:spPr>
            <a:xfrm>
              <a:off x="4283968" y="4817023"/>
              <a:ext cx="648072" cy="360040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8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7" y="1052736"/>
            <a:ext cx="9112155" cy="5760640"/>
            <a:chOff x="34067" y="1052736"/>
            <a:chExt cx="9112155" cy="57606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575483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4"/>
                  <a:stretch>
                    <a:fillRect t="-10280" b="-41121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378567"/>
                  <a:ext cx="5394717" cy="1097947"/>
                </a:xfrm>
                <a:prstGeom prst="flowChartDecision">
                  <a:avLst/>
                </a:prstGeom>
                <a:blipFill rotWithShape="1">
                  <a:blip r:embed="rId5"/>
                  <a:stretch>
                    <a:fillRect b="-1373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ko-KR" sz="1200" i="1" kern="10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sz="1200" i="1" kern="10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xmlns="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xmlns="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ko-KR" sz="1200" i="1" ker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ko-KR" altLang="ko-KR" sz="1200" i="1" ker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 ker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4811401"/>
                  <a:ext cx="5394717" cy="640682"/>
                </a:xfrm>
                <a:prstGeom prst="flowChartDecision">
                  <a:avLst/>
                </a:prstGeom>
                <a:blipFill rotWithShape="1">
                  <a:blip r:embed="rId11"/>
                  <a:stretch>
                    <a:fillRect t="-9346" b="-42056"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xmlns="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xmlns="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xmlns="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21602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xmlns="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>
              <a:off x="3543729" y="4476514"/>
              <a:ext cx="0" cy="33488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9" y="5452083"/>
              <a:ext cx="0" cy="3027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6241087" y="6075172"/>
              <a:ext cx="521875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xmlns="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6241087" y="3520302"/>
              <a:ext cx="1713504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xmlns="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xmlns="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xmlns="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7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7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3" y="1327860"/>
              <a:ext cx="357094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</a:t>
                  </a:r>
                  <a:r>
                    <a:rPr lang="en-US" altLang="ko-KR" sz="1200" dirty="0" smtClean="0">
                      <a:latin typeface="Cambria Math" panose="02040503050406030204" pitchFamily="18" charset="0"/>
                    </a:rPr>
                    <a:t>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xmlns="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xmlns="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>
                <a:alpha val="30196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5879" y="2323418"/>
            <a:ext cx="8398121" cy="448995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 bwMode="auto">
              <a:xfrm>
                <a:off x="7499771" y="1923308"/>
                <a:ext cx="1651671" cy="4001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 Adjustment</a:t>
                </a:r>
                <a:endParaRPr lang="ko-KR" alt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9771" y="1923308"/>
                <a:ext cx="1651671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4059" b="-2923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/>
          <p:cNvSpPr/>
          <p:nvPr/>
        </p:nvSpPr>
        <p:spPr>
          <a:xfrm>
            <a:off x="846369" y="2764577"/>
            <a:ext cx="6653401" cy="184364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 bwMode="auto">
              <a:xfrm>
                <a:off x="5848100" y="2373256"/>
                <a:ext cx="1873013" cy="42479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 Adjustment</a:t>
                </a:r>
                <a:endParaRPr lang="ko-KR" alt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8100" y="2373256"/>
                <a:ext cx="1873013" cy="424796"/>
              </a:xfrm>
              <a:prstGeom prst="rect">
                <a:avLst/>
              </a:prstGeom>
              <a:blipFill rotWithShape="1">
                <a:blip r:embed="rId15"/>
                <a:stretch>
                  <a:fillRect t="-7143" r="-2922" b="-1857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</a:t>
            </a:r>
            <a:r>
              <a:rPr lang="en-US" altLang="ko-KR" dirty="0" smtClean="0"/>
              <a:t>Video </a:t>
            </a:r>
            <a:r>
              <a:rPr lang="en-US" altLang="ko-KR" dirty="0"/>
              <a:t>S</a:t>
            </a:r>
            <a:r>
              <a:rPr lang="en-US" altLang="ko-KR" dirty="0" smtClean="0"/>
              <a:t>treaming </a:t>
            </a:r>
            <a:r>
              <a:rPr lang="en-US" altLang="ko-KR" dirty="0"/>
              <a:t>S</a:t>
            </a:r>
            <a:r>
              <a:rPr lang="en-US" altLang="ko-KR" dirty="0" smtClean="0"/>
              <a:t>ervices</a:t>
            </a:r>
            <a:endParaRPr lang="en-US" altLang="ko-KR" dirty="0"/>
          </a:p>
          <a:p>
            <a:pPr lvl="1"/>
            <a:r>
              <a:rPr lang="en-US" altLang="ko-KR" dirty="0"/>
              <a:t>System Architecture</a:t>
            </a:r>
          </a:p>
          <a:p>
            <a:pPr lvl="1"/>
            <a:r>
              <a:rPr lang="en-US" altLang="ko-KR" dirty="0"/>
              <a:t>Problem Description</a:t>
            </a:r>
          </a:p>
          <a:p>
            <a:pPr lvl="1"/>
            <a:r>
              <a:rPr lang="en-US" altLang="ko-KR" dirty="0"/>
              <a:t>Proposed Algorithm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Experimental Results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Experiment Environments 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Performance Comparison with Existing Algorithms </a:t>
            </a:r>
          </a:p>
          <a:p>
            <a:pPr lvl="1"/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9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6C89E10-2320-4A49-AD49-D6E7F0CE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cs typeface="Arial" pitchFamily="34" charset="0"/>
                  </a:rPr>
                  <a:t>Three Timeslot cases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or</a:t>
                </a:r>
                <a:r>
                  <a:rPr lang="en-US" altLang="ko-KR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6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i="1" kern="1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 smtClean="0"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dirty="0" smtClean="0">
                    <a:cs typeface="Arial" pitchFamily="34" charset="0"/>
                  </a:rPr>
                  <a:t> Adjustment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Using Bi-section method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Adjustment</a:t>
                </a:r>
              </a:p>
              <a:p>
                <a:pPr lvl="1"/>
                <a:r>
                  <a:rPr lang="en-US" altLang="ko-KR" dirty="0" smtClean="0"/>
                  <a:t>Using Greedy method</a:t>
                </a:r>
              </a:p>
              <a:p>
                <a:pPr lvl="1"/>
                <a:r>
                  <a:rPr lang="en-US" altLang="ko-KR" dirty="0" smtClean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according to bandwidth ratio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4032448" cy="8640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2420888"/>
            <a:ext cx="6912768" cy="50405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 bwMode="auto">
              <a:xfrm>
                <a:off x="3932541" y="1218238"/>
                <a:ext cx="1359539" cy="3385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cs typeface="Arial" pitchFamily="34" charset="0"/>
                  </a:rPr>
                  <a:t> Adjustment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2541" y="1218238"/>
                <a:ext cx="135953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r="-448" b="-2363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 bwMode="auto">
              <a:xfrm>
                <a:off x="6812861" y="2075585"/>
                <a:ext cx="1536639" cy="35836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 smtClean="0">
                    <a:solidFill>
                      <a:srgbClr val="FF0000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cs typeface="Arial" pitchFamily="34" charset="0"/>
                  </a:rPr>
                  <a:t>Adjustment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2861" y="2075585"/>
                <a:ext cx="1536639" cy="358368"/>
              </a:xfrm>
              <a:prstGeom prst="rect">
                <a:avLst/>
              </a:prstGeom>
              <a:blipFill rotWithShape="1">
                <a:blip r:embed="rId5"/>
                <a:stretch>
                  <a:fillRect t="-5085" b="-15254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Experiment</a:t>
            </a:r>
          </a:p>
          <a:p>
            <a:r>
              <a:rPr lang="en-US" altLang="ko-KR" b="0" dirty="0" smtClean="0"/>
              <a:t>Conclusion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142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id="{EEDA6C2D-ABEC-42D7-9AEC-4411CF49E513}"/>
                  </a:ext>
                </a:extLst>
              </p:cNvPr>
              <p:cNvSpPr/>
              <p:nvPr/>
            </p:nvSpPr>
            <p:spPr>
              <a:xfrm>
                <a:off x="2843058" y="1899377"/>
                <a:ext cx="1401346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58" y="1899377"/>
                <a:ext cx="1401346" cy="294504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순서도: 판단 49">
                <a:extLst>
                  <a:ext uri="{FF2B5EF4-FFF2-40B4-BE49-F238E27FC236}">
                    <a16:creationId xmlns:a16="http://schemas.microsoft.com/office/drawing/2014/main" xmlns="" id="{8AC5A95D-61FD-480D-A135-266FC953E7CD}"/>
                  </a:ext>
                </a:extLst>
              </p:cNvPr>
              <p:cNvSpPr/>
              <p:nvPr/>
            </p:nvSpPr>
            <p:spPr>
              <a:xfrm>
                <a:off x="846370" y="5754831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순서도: 판단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70" y="5754831"/>
                <a:ext cx="5394717" cy="640682"/>
              </a:xfrm>
              <a:prstGeom prst="flowChartDecision">
                <a:avLst/>
              </a:prstGeom>
              <a:blipFill rotWithShape="1">
                <a:blip r:embed="rId4"/>
                <a:stretch>
                  <a:fillRect t="-10280" b="-41121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순서도: 판단 50">
                <a:extLst>
                  <a:ext uri="{FF2B5EF4-FFF2-40B4-BE49-F238E27FC236}">
                    <a16:creationId xmlns:a16="http://schemas.microsoft.com/office/drawing/2014/main" xmlns="" id="{E2F6918B-52F0-4B34-80D5-949406E6A3F9}"/>
                  </a:ext>
                </a:extLst>
              </p:cNvPr>
              <p:cNvSpPr/>
              <p:nvPr/>
            </p:nvSpPr>
            <p:spPr>
              <a:xfrm>
                <a:off x="846370" y="3378567"/>
                <a:ext cx="5394717" cy="10979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순서도: 판단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70" y="3378567"/>
                <a:ext cx="5394717" cy="1097947"/>
              </a:xfrm>
              <a:prstGeom prst="flowChartDecision">
                <a:avLst/>
              </a:prstGeom>
              <a:blipFill rotWithShape="1">
                <a:blip r:embed="rId5"/>
                <a:stretch>
                  <a:fillRect b="-1373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순서도: 판단 51">
                <a:extLst>
                  <a:ext uri="{FF2B5EF4-FFF2-40B4-BE49-F238E27FC236}">
                    <a16:creationId xmlns:a16="http://schemas.microsoft.com/office/drawing/2014/main" xmlns="" id="{7A6FB031-E73D-40E0-A17F-3EABCA15F701}"/>
                  </a:ext>
                </a:extLst>
              </p:cNvPr>
              <p:cNvSpPr/>
              <p:nvPr/>
            </p:nvSpPr>
            <p:spPr>
              <a:xfrm>
                <a:off x="6762962" y="5772726"/>
                <a:ext cx="2383260" cy="60489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200" b="0" i="1" kern="1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ko-KR" sz="1200" i="1" kern="10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sz="1200" i="1" kern="10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순서도: 판단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62" y="5772726"/>
                <a:ext cx="2383260" cy="604891"/>
              </a:xfrm>
              <a:prstGeom prst="flowChartDecision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39850127-0B23-424E-8133-C185EF94B11D}"/>
                  </a:ext>
                </a:extLst>
              </p:cNvPr>
              <p:cNvSpPr/>
              <p:nvPr/>
            </p:nvSpPr>
            <p:spPr>
              <a:xfrm>
                <a:off x="2003411" y="2870668"/>
                <a:ext cx="3087577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smtClean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411" y="2870668"/>
                <a:ext cx="3087577" cy="291875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388828AF-E3C8-480F-A7E6-FD274E42408C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 bwMode="auto">
          <a:xfrm>
            <a:off x="3543731" y="2193881"/>
            <a:ext cx="4815" cy="1876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26">
            <a:extLst>
              <a:ext uri="{FF2B5EF4-FFF2-40B4-BE49-F238E27FC236}">
                <a16:creationId xmlns:a16="http://schemas.microsoft.com/office/drawing/2014/main" xmlns="" id="{4A7096C1-EF4B-4AC9-8A83-196D9E46B9B1}"/>
              </a:ext>
            </a:extLst>
          </p:cNvPr>
          <p:cNvSpPr txBox="1"/>
          <p:nvPr/>
        </p:nvSpPr>
        <p:spPr bwMode="auto">
          <a:xfrm>
            <a:off x="6302256" y="3954631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56" name="TextBox 61">
            <a:extLst>
              <a:ext uri="{FF2B5EF4-FFF2-40B4-BE49-F238E27FC236}">
                <a16:creationId xmlns:a16="http://schemas.microsoft.com/office/drawing/2014/main" xmlns="" id="{82C1B359-23B4-445E-8FE9-DBD033941847}"/>
              </a:ext>
            </a:extLst>
          </p:cNvPr>
          <p:cNvSpPr txBox="1"/>
          <p:nvPr/>
        </p:nvSpPr>
        <p:spPr bwMode="auto">
          <a:xfrm>
            <a:off x="3564828" y="44697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D53BE05B-EB56-41C5-AB5C-2BDA6FC751F8}"/>
                  </a:ext>
                </a:extLst>
              </p:cNvPr>
              <p:cNvSpPr/>
              <p:nvPr/>
            </p:nvSpPr>
            <p:spPr>
              <a:xfrm>
                <a:off x="7590356" y="3243303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356" y="3243303"/>
                <a:ext cx="728469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E3C4728-DE11-46AD-94A5-51672E876CF1}"/>
                  </a:ext>
                </a:extLst>
              </p:cNvPr>
              <p:cNvSpPr/>
              <p:nvPr/>
            </p:nvSpPr>
            <p:spPr>
              <a:xfrm>
                <a:off x="6286113" y="3234551"/>
                <a:ext cx="843885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13" y="3234551"/>
                <a:ext cx="843885" cy="294504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B443A3B-9AF9-4F2F-A6F2-242792A928CA}"/>
              </a:ext>
            </a:extLst>
          </p:cNvPr>
          <p:cNvSpPr/>
          <p:nvPr/>
        </p:nvSpPr>
        <p:spPr>
          <a:xfrm>
            <a:off x="7714780" y="6536377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ACB85D89-3661-43BA-8483-CAF3370D1829}"/>
                  </a:ext>
                </a:extLst>
              </p:cNvPr>
              <p:cNvSpPr/>
              <p:nvPr/>
            </p:nvSpPr>
            <p:spPr>
              <a:xfrm>
                <a:off x="2650575" y="2381488"/>
                <a:ext cx="179594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75" y="2381488"/>
                <a:ext cx="1795941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순서도: 판단 60">
                <a:extLst>
                  <a:ext uri="{FF2B5EF4-FFF2-40B4-BE49-F238E27FC236}">
                    <a16:creationId xmlns:a16="http://schemas.microsoft.com/office/drawing/2014/main" xmlns="" id="{584F840C-9A1C-4DA3-BB06-34298DB6E5CB}"/>
                  </a:ext>
                </a:extLst>
              </p:cNvPr>
              <p:cNvSpPr/>
              <p:nvPr/>
            </p:nvSpPr>
            <p:spPr>
              <a:xfrm>
                <a:off x="846370" y="4811401"/>
                <a:ext cx="5394717" cy="640682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sz="1200" i="1" ker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ko-KR" altLang="ko-KR" sz="1200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순서도: 판단 6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70" y="4811401"/>
                <a:ext cx="5394717" cy="640682"/>
              </a:xfrm>
              <a:prstGeom prst="flowChartDecision">
                <a:avLst/>
              </a:prstGeom>
              <a:blipFill rotWithShape="1">
                <a:blip r:embed="rId11"/>
                <a:stretch>
                  <a:fillRect t="-9346" b="-42056"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9A1BD42F-56B2-4C5B-8E95-6859E8F91069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 bwMode="auto">
          <a:xfrm flipH="1">
            <a:off x="7954590" y="6377617"/>
            <a:ext cx="2" cy="1587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58">
            <a:extLst>
              <a:ext uri="{FF2B5EF4-FFF2-40B4-BE49-F238E27FC236}">
                <a16:creationId xmlns:a16="http://schemas.microsoft.com/office/drawing/2014/main" xmlns="" id="{CAF72C5C-2493-46F2-87AD-07D766CEB0B3}"/>
              </a:ext>
            </a:extLst>
          </p:cNvPr>
          <p:cNvSpPr txBox="1"/>
          <p:nvPr/>
        </p:nvSpPr>
        <p:spPr bwMode="auto">
          <a:xfrm>
            <a:off x="6308652" y="5164051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64" name="연결선: 꺾임 43">
            <a:extLst>
              <a:ext uri="{FF2B5EF4-FFF2-40B4-BE49-F238E27FC236}">
                <a16:creationId xmlns:a16="http://schemas.microsoft.com/office/drawing/2014/main" xmlns="" id="{C1E2A020-D4C9-4A89-A80F-46FEDCE55074}"/>
              </a:ext>
            </a:extLst>
          </p:cNvPr>
          <p:cNvCxnSpPr>
            <a:stCxn id="51" idx="3"/>
            <a:endCxn id="58" idx="2"/>
          </p:cNvCxnSpPr>
          <p:nvPr/>
        </p:nvCxnSpPr>
        <p:spPr bwMode="auto">
          <a:xfrm flipV="1">
            <a:off x="6241087" y="3529055"/>
            <a:ext cx="466969" cy="39848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3">
            <a:extLst>
              <a:ext uri="{FF2B5EF4-FFF2-40B4-BE49-F238E27FC236}">
                <a16:creationId xmlns:a16="http://schemas.microsoft.com/office/drawing/2014/main" xmlns="" id="{61D6B2DA-F1F9-4D86-9373-0B5ADBFD2B6B}"/>
              </a:ext>
            </a:extLst>
          </p:cNvPr>
          <p:cNvSpPr txBox="1"/>
          <p:nvPr/>
        </p:nvSpPr>
        <p:spPr bwMode="auto">
          <a:xfrm>
            <a:off x="6304210" y="607997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97BED644-C4E3-4CBF-AE1B-4B7E502E008A}"/>
              </a:ext>
            </a:extLst>
          </p:cNvPr>
          <p:cNvCxnSpPr>
            <a:stCxn id="60" idx="2"/>
            <a:endCxn id="53" idx="0"/>
          </p:cNvCxnSpPr>
          <p:nvPr/>
        </p:nvCxnSpPr>
        <p:spPr bwMode="auto">
          <a:xfrm flipH="1">
            <a:off x="3547200" y="2658487"/>
            <a:ext cx="1346" cy="2121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48DD20C2-1AFD-432B-81DC-1AD0ED0BBB78}"/>
              </a:ext>
            </a:extLst>
          </p:cNvPr>
          <p:cNvCxnSpPr>
            <a:stCxn id="53" idx="2"/>
            <a:endCxn id="51" idx="0"/>
          </p:cNvCxnSpPr>
          <p:nvPr/>
        </p:nvCxnSpPr>
        <p:spPr bwMode="auto">
          <a:xfrm flipH="1">
            <a:off x="3543729" y="3162543"/>
            <a:ext cx="3471" cy="216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연결선: 꺾임 24">
            <a:extLst>
              <a:ext uri="{FF2B5EF4-FFF2-40B4-BE49-F238E27FC236}">
                <a16:creationId xmlns:a16="http://schemas.microsoft.com/office/drawing/2014/main" xmlns="" id="{4283CF48-40E1-44E3-B295-B22753193D42}"/>
              </a:ext>
            </a:extLst>
          </p:cNvPr>
          <p:cNvCxnSpPr>
            <a:stCxn id="58" idx="0"/>
            <a:endCxn id="53" idx="3"/>
          </p:cNvCxnSpPr>
          <p:nvPr/>
        </p:nvCxnSpPr>
        <p:spPr bwMode="auto">
          <a:xfrm rot="16200000" flipV="1">
            <a:off x="5790550" y="2317045"/>
            <a:ext cx="217945" cy="161706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B84C0988-92A8-4314-A306-4CB5CC6890B2}"/>
              </a:ext>
            </a:extLst>
          </p:cNvPr>
          <p:cNvCxnSpPr>
            <a:stCxn id="51" idx="2"/>
            <a:endCxn id="61" idx="0"/>
          </p:cNvCxnSpPr>
          <p:nvPr/>
        </p:nvCxnSpPr>
        <p:spPr bwMode="auto">
          <a:xfrm>
            <a:off x="3543729" y="4476514"/>
            <a:ext cx="0" cy="3348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2A7C5F04-08EA-4B22-BCA8-EBE67CCD0365}"/>
              </a:ext>
            </a:extLst>
          </p:cNvPr>
          <p:cNvCxnSpPr>
            <a:stCxn id="61" idx="2"/>
            <a:endCxn id="50" idx="0"/>
          </p:cNvCxnSpPr>
          <p:nvPr/>
        </p:nvCxnSpPr>
        <p:spPr bwMode="auto">
          <a:xfrm>
            <a:off x="3543729" y="5452083"/>
            <a:ext cx="0" cy="3027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AA84776-FD0F-40F1-8FAE-AED8EF544AD3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 bwMode="auto">
          <a:xfrm>
            <a:off x="6241087" y="6075172"/>
            <a:ext cx="52187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연결선: 꺾임 52">
            <a:extLst>
              <a:ext uri="{FF2B5EF4-FFF2-40B4-BE49-F238E27FC236}">
                <a16:creationId xmlns:a16="http://schemas.microsoft.com/office/drawing/2014/main" xmlns="" id="{DD7B9AF9-AD6C-44E2-B36E-F3A5DA9D7B34}"/>
              </a:ext>
            </a:extLst>
          </p:cNvPr>
          <p:cNvCxnSpPr>
            <a:stCxn id="61" idx="3"/>
            <a:endCxn id="57" idx="2"/>
          </p:cNvCxnSpPr>
          <p:nvPr/>
        </p:nvCxnSpPr>
        <p:spPr bwMode="auto">
          <a:xfrm flipV="1">
            <a:off x="6241087" y="3520302"/>
            <a:ext cx="1713504" cy="16114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연결선: 꺾임 55">
            <a:extLst>
              <a:ext uri="{FF2B5EF4-FFF2-40B4-BE49-F238E27FC236}">
                <a16:creationId xmlns:a16="http://schemas.microsoft.com/office/drawing/2014/main" xmlns="" id="{9D7489B1-6221-49B8-81D1-262AEC48EB08}"/>
              </a:ext>
            </a:extLst>
          </p:cNvPr>
          <p:cNvCxnSpPr>
            <a:stCxn id="57" idx="0"/>
            <a:endCxn id="60" idx="3"/>
          </p:cNvCxnSpPr>
          <p:nvPr/>
        </p:nvCxnSpPr>
        <p:spPr bwMode="auto">
          <a:xfrm rot="16200000" flipV="1">
            <a:off x="5838897" y="1127608"/>
            <a:ext cx="723315" cy="350807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66">
            <a:extLst>
              <a:ext uri="{FF2B5EF4-FFF2-40B4-BE49-F238E27FC236}">
                <a16:creationId xmlns:a16="http://schemas.microsoft.com/office/drawing/2014/main" xmlns="" id="{7413E01F-4FCD-408B-931F-EB95488699B1}"/>
              </a:ext>
            </a:extLst>
          </p:cNvPr>
          <p:cNvSpPr txBox="1"/>
          <p:nvPr/>
        </p:nvSpPr>
        <p:spPr bwMode="auto">
          <a:xfrm>
            <a:off x="3559226" y="547783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xmlns="" id="{8E064B27-8F59-4CA7-8955-257B68A654E7}"/>
              </a:ext>
            </a:extLst>
          </p:cNvPr>
          <p:cNvSpPr/>
          <p:nvPr/>
        </p:nvSpPr>
        <p:spPr>
          <a:xfrm>
            <a:off x="1751277" y="1052736"/>
            <a:ext cx="3578521" cy="550247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Over AP’s timeslot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2DBAAAFD-F88F-4699-8B77-D41B092B04B5}"/>
                  </a:ext>
                </a:extLst>
              </p:cNvPr>
              <p:cNvSpPr/>
              <p:nvPr/>
            </p:nvSpPr>
            <p:spPr>
              <a:xfrm>
                <a:off x="34068" y="1177371"/>
                <a:ext cx="1360116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 smtClean="0">
                    <a:latin typeface="Cambria Math" panose="02040503050406030204" pitchFamily="18" charset="0"/>
                  </a:rPr>
                  <a:t>Request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" y="1177371"/>
                <a:ext cx="1360116" cy="30098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40FA7FDB-B283-463F-B07F-79750B1BD4D2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 bwMode="auto">
          <a:xfrm flipV="1">
            <a:off x="1394184" y="1327860"/>
            <a:ext cx="35709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715D18FB-74BD-4ACC-A75F-5717266FBE6D}"/>
                  </a:ext>
                </a:extLst>
              </p:cNvPr>
              <p:cNvSpPr/>
              <p:nvPr/>
            </p:nvSpPr>
            <p:spPr>
              <a:xfrm>
                <a:off x="5808179" y="1177370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79" y="1177370"/>
                <a:ext cx="2563202" cy="300980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E2372C78-713A-44DE-A19B-AFD150990616}"/>
              </a:ext>
            </a:extLst>
          </p:cNvPr>
          <p:cNvCxnSpPr>
            <a:stCxn id="41" idx="3"/>
            <a:endCxn id="44" idx="1"/>
          </p:cNvCxnSpPr>
          <p:nvPr/>
        </p:nvCxnSpPr>
        <p:spPr bwMode="auto">
          <a:xfrm>
            <a:off x="5329798" y="1327860"/>
            <a:ext cx="47838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937B4FED-B754-47B0-BA75-4DE218EDA8DA}"/>
              </a:ext>
            </a:extLst>
          </p:cNvPr>
          <p:cNvCxnSpPr>
            <a:stCxn id="41" idx="2"/>
            <a:endCxn id="49" idx="0"/>
          </p:cNvCxnSpPr>
          <p:nvPr/>
        </p:nvCxnSpPr>
        <p:spPr bwMode="auto">
          <a:xfrm>
            <a:off x="3540538" y="1602983"/>
            <a:ext cx="3193" cy="2963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59">
            <a:extLst>
              <a:ext uri="{FF2B5EF4-FFF2-40B4-BE49-F238E27FC236}">
                <a16:creationId xmlns:a16="http://schemas.microsoft.com/office/drawing/2014/main" xmlns="" id="{ADFCBE91-4B63-421F-B11A-63B5C567A052}"/>
              </a:ext>
            </a:extLst>
          </p:cNvPr>
          <p:cNvSpPr txBox="1"/>
          <p:nvPr/>
        </p:nvSpPr>
        <p:spPr bwMode="auto">
          <a:xfrm>
            <a:off x="3543725" y="1589400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48" name="TextBox 60">
            <a:extLst>
              <a:ext uri="{FF2B5EF4-FFF2-40B4-BE49-F238E27FC236}">
                <a16:creationId xmlns:a16="http://schemas.microsoft.com/office/drawing/2014/main" xmlns="" id="{37B137C7-AC78-4B17-A83E-66023C385638}"/>
              </a:ext>
            </a:extLst>
          </p:cNvPr>
          <p:cNvSpPr txBox="1"/>
          <p:nvPr/>
        </p:nvSpPr>
        <p:spPr bwMode="auto">
          <a:xfrm>
            <a:off x="5407262" y="134042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cxnSp>
        <p:nvCxnSpPr>
          <p:cNvPr id="20" name="꺾인 연결선 19"/>
          <p:cNvCxnSpPr>
            <a:stCxn id="52" idx="0"/>
            <a:endCxn id="57" idx="2"/>
          </p:cNvCxnSpPr>
          <p:nvPr/>
        </p:nvCxnSpPr>
        <p:spPr bwMode="auto">
          <a:xfrm rot="16200000" flipV="1">
            <a:off x="6828380" y="4646513"/>
            <a:ext cx="2252424" cy="1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63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Trend of traffic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41277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 smtClean="0"/>
              <a:t>The total number of Internet users is expected to increase from </a:t>
            </a:r>
            <a:r>
              <a:rPr lang="en-US" altLang="ko-KR" b="1" kern="0" dirty="0" smtClean="0"/>
              <a:t>3.9 billion </a:t>
            </a:r>
            <a:r>
              <a:rPr lang="en-US" altLang="ko-KR" kern="0" dirty="0" smtClean="0"/>
              <a:t>in 2018 to </a:t>
            </a:r>
            <a:r>
              <a:rPr lang="en-US" altLang="ko-KR" b="1" kern="0" dirty="0" smtClean="0"/>
              <a:t>5.3 billion </a:t>
            </a:r>
            <a:r>
              <a:rPr lang="en-US" altLang="ko-KR" kern="0" dirty="0" smtClean="0"/>
              <a:t>in 2023.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r>
              <a:rPr lang="en-US" altLang="ko-KR" kern="0" dirty="0"/>
              <a:t>Video streaming had heavy effect on </a:t>
            </a:r>
            <a:r>
              <a:rPr lang="en-US" altLang="ko-KR" kern="0" dirty="0" smtClean="0"/>
              <a:t>traffic</a:t>
            </a:r>
          </a:p>
          <a:p>
            <a:pPr lvl="1"/>
            <a:r>
              <a:rPr lang="en-US" altLang="ko-KR" kern="0" dirty="0"/>
              <a:t>Over time, clients want </a:t>
            </a:r>
            <a:r>
              <a:rPr lang="en-US" altLang="ko-KR" b="1" kern="0" dirty="0"/>
              <a:t>higher quality video</a:t>
            </a:r>
            <a:r>
              <a:rPr lang="en-US" altLang="ko-KR" kern="0" dirty="0"/>
              <a:t> streaming.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4320"/>
            <a:ext cx="4559495" cy="198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3" y="3858645"/>
            <a:ext cx="5115600" cy="216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540568" y="6056091"/>
            <a:ext cx="72957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&lt; </a:t>
            </a:r>
            <a:r>
              <a:rPr lang="en-US" altLang="ko-KR" sz="800" dirty="0" smtClean="0">
                <a:hlinkClick r:id="rId5"/>
              </a:rPr>
              <a:t>https</a:t>
            </a:r>
            <a:r>
              <a:rPr lang="en-US" altLang="ko-KR" sz="800" dirty="0">
                <a:hlinkClick r:id="rId5"/>
              </a:rPr>
              <a:t>://</a:t>
            </a:r>
            <a:r>
              <a:rPr lang="en-US" altLang="ko-KR" sz="800" dirty="0" smtClean="0">
                <a:hlinkClick r:id="rId5"/>
              </a:rPr>
              <a:t>www.cisco.com/c/en/us/solutions/collateral/executive-perspectives/annual-internet-report/white-paper-c11-741490.html</a:t>
            </a:r>
            <a:r>
              <a:rPr lang="en-US" altLang="ko-KR" sz="800" dirty="0" smtClean="0"/>
              <a:t> &gt;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568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DASH (Dynamic Adaptive Streaming over HTTP)</a:t>
            </a:r>
          </a:p>
          <a:p>
            <a:pPr lvl="1"/>
            <a:r>
              <a:rPr lang="en-US" altLang="ko-KR" dirty="0"/>
              <a:t>It is one of the </a:t>
            </a:r>
            <a:r>
              <a:rPr lang="en-US" altLang="ko-KR" b="1" dirty="0"/>
              <a:t>adaptive bitrate streaming technologies</a:t>
            </a:r>
            <a:r>
              <a:rPr lang="en-US" altLang="ko-KR" dirty="0"/>
              <a:t> that enables high quality streaming of media over the Internet, delivered from a traditional HTTP web server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2050" name="Picture 2" descr="Fig. 1 Adaptive HTTP streaming (AH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6192688" cy="34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7544" y="5949280"/>
            <a:ext cx="85506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spcBef>
                <a:spcPct val="30000"/>
              </a:spcBef>
              <a:defRPr/>
            </a:pPr>
            <a:r>
              <a:rPr lang="en-US" altLang="ko-KR" sz="800" dirty="0" smtClean="0"/>
              <a:t>&lt; </a:t>
            </a:r>
            <a:r>
              <a:rPr lang="en-US" altLang="ko-KR" sz="800" dirty="0" smtClean="0">
                <a:hlinkClick r:id="rId4"/>
              </a:rPr>
              <a:t>https</a:t>
            </a:r>
            <a:r>
              <a:rPr lang="en-US" altLang="ko-KR" sz="800" dirty="0">
                <a:hlinkClick r:id="rId4"/>
              </a:rPr>
              <a:t>://</a:t>
            </a:r>
            <a:r>
              <a:rPr lang="en-US" altLang="ko-KR" sz="800" dirty="0" smtClean="0">
                <a:hlinkClick r:id="rId4"/>
              </a:rPr>
              <a:t>www.semanticscholar.org/paper/Toward-a-full-peer-to-peer-MPEG-DASH-compliant-Gazdar-Alkwai/f64cc400bda95dc6b471c622378e3a7e2c853eb1</a:t>
            </a:r>
            <a:r>
              <a:rPr lang="en-US" altLang="ko-KR" sz="800" dirty="0" smtClean="0"/>
              <a:t> &gt;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9420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of DASH</a:t>
            </a:r>
          </a:p>
          <a:p>
            <a:pPr lvl="1"/>
            <a:r>
              <a:rPr lang="en-US" altLang="ko-KR" dirty="0"/>
              <a:t>However, DASH streaming has big issue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Because this streaming technology considers each client situation, not the overall client, it causes </a:t>
            </a:r>
            <a:r>
              <a:rPr lang="en-US" altLang="ko-KR" b="1" dirty="0"/>
              <a:t>unfairness</a:t>
            </a:r>
            <a:r>
              <a:rPr lang="en-US" altLang="ko-KR" dirty="0"/>
              <a:t> of the overall resource usage.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pSp>
        <p:nvGrpSpPr>
          <p:cNvPr id="24" name="그룹 23"/>
          <p:cNvGrpSpPr/>
          <p:nvPr/>
        </p:nvGrpSpPr>
        <p:grpSpPr>
          <a:xfrm>
            <a:off x="964023" y="3284984"/>
            <a:ext cx="8720545" cy="2171926"/>
            <a:chOff x="964023" y="2349367"/>
            <a:chExt cx="8720545" cy="21719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0082" y="3420411"/>
              <a:ext cx="747953" cy="59655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8301" y="2451928"/>
              <a:ext cx="689004" cy="86475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227283">
              <a:off x="2962336" y="3535024"/>
              <a:ext cx="349939" cy="11467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7305" y="3420411"/>
              <a:ext cx="747953" cy="59655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769410">
              <a:off x="2059660" y="3474348"/>
              <a:ext cx="349939" cy="11467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964023" y="3019832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75160" y="3054694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548176" y="2451928"/>
              <a:ext cx="3016502" cy="1565034"/>
              <a:chOff x="4548176" y="2451928"/>
              <a:chExt cx="3016502" cy="1565034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3599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1818" y="2451928"/>
                <a:ext cx="689004" cy="864755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227283">
                <a:off x="6605853" y="3535024"/>
                <a:ext cx="349939" cy="114679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0822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769410">
                <a:off x="5703177" y="3474348"/>
                <a:ext cx="349939" cy="114679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548176" y="3040619"/>
                <a:ext cx="13138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1080p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35815" y="3058495"/>
                <a:ext cx="12288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144p</a:t>
                </a:r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4465875" y="2349367"/>
              <a:ext cx="0" cy="18949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2198190" y="4221123"/>
              <a:ext cx="1149674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&lt; Ideal case &gt;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932040" y="4244294"/>
              <a:ext cx="4752528" cy="27699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&lt; A </a:t>
              </a:r>
              <a:r>
                <a:rPr lang="en-US" altLang="ko-KR" sz="1200" dirty="0"/>
                <a:t>specific client preempts </a:t>
              </a:r>
              <a:r>
                <a:rPr lang="en-US" altLang="ko-KR" sz="1200" dirty="0" smtClean="0"/>
                <a:t>resource &gt;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83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SDN (Software Defined Networking)</a:t>
            </a:r>
          </a:p>
          <a:p>
            <a:pPr lvl="1"/>
            <a:r>
              <a:rPr lang="en-US" altLang="ko-KR" dirty="0"/>
              <a:t>SDN is composed of a structure that separates data planes and control planes of network equipment. It connects controllers and network equipment using </a:t>
            </a:r>
            <a:r>
              <a:rPr lang="en-US" altLang="ko-KR" dirty="0" smtClean="0"/>
              <a:t>Open Flow API.</a:t>
            </a:r>
          </a:p>
          <a:p>
            <a:pPr lvl="1"/>
            <a:r>
              <a:rPr lang="en-US" altLang="ko-KR" dirty="0" smtClean="0"/>
              <a:t>Through </a:t>
            </a:r>
            <a:r>
              <a:rPr lang="en-US" altLang="ko-KR" dirty="0"/>
              <a:t>the </a:t>
            </a:r>
            <a:r>
              <a:rPr lang="en-US" altLang="ko-KR" b="1" dirty="0"/>
              <a:t>centralized structure on the controller</a:t>
            </a:r>
            <a:r>
              <a:rPr lang="en-US" altLang="ko-KR" dirty="0"/>
              <a:t>, overall network is controlled. It enables efficient use of the network.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3074" name="Picture 2" descr="http://www.spkr.co.kr/wp-content/uploads/2014/09/sd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56" y="3140969"/>
            <a:ext cx="6473004" cy="27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304256" y="594986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800" dirty="0" smtClean="0"/>
              <a:t>&lt; </a:t>
            </a:r>
            <a:r>
              <a:rPr lang="en-US" altLang="ko-KR" sz="800" dirty="0" smtClean="0">
                <a:hlinkClick r:id="rId4"/>
              </a:rPr>
              <a:t>http</a:t>
            </a:r>
            <a:r>
              <a:rPr lang="en-US" altLang="ko-KR" sz="800" dirty="0">
                <a:hlinkClick r:id="rId4"/>
              </a:rPr>
              <a:t>://www.spkr.co.kr/sdn-solution-guide</a:t>
            </a:r>
            <a:r>
              <a:rPr lang="en-US" altLang="ko-KR" sz="800" dirty="0" smtClean="0">
                <a:hlinkClick r:id="rId4"/>
              </a:rPr>
              <a:t>/</a:t>
            </a:r>
            <a:r>
              <a:rPr lang="en-US" altLang="ko-KR" sz="800" dirty="0" smtClean="0"/>
              <a:t> 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12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Multiple Wi-Fi connection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wireless network situation is </a:t>
            </a:r>
            <a:r>
              <a:rPr lang="en-US" altLang="ko-KR" b="1" dirty="0"/>
              <a:t>changing rapidly</a:t>
            </a:r>
            <a:r>
              <a:rPr lang="en-US" altLang="ko-KR" dirty="0"/>
              <a:t>. So, it is necessary to use the resource according to the situation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Through multiple interfaces, chunks can be received </a:t>
            </a:r>
            <a:r>
              <a:rPr lang="en-US" altLang="ko-KR" b="1" dirty="0"/>
              <a:t>differently</a:t>
            </a:r>
            <a:r>
              <a:rPr lang="en-US" altLang="ko-KR" dirty="0"/>
              <a:t> depending on the unstable wireless network situation.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xmlns="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4098" name="Picture 2" descr="How To Join Two Wi-Fi Networks at Once - Speed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44" y="3119942"/>
            <a:ext cx="561662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32248" y="551781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800" dirty="0" smtClean="0"/>
              <a:t>&lt; </a:t>
            </a:r>
            <a:r>
              <a:rPr lang="en-US" altLang="ko-KR" sz="800" dirty="0" smtClean="0">
                <a:hlinkClick r:id="rId4"/>
              </a:rPr>
              <a:t>https</a:t>
            </a:r>
            <a:r>
              <a:rPr lang="en-US" altLang="ko-KR" sz="800" dirty="0">
                <a:hlinkClick r:id="rId4"/>
              </a:rPr>
              <a:t>://</a:t>
            </a:r>
            <a:r>
              <a:rPr lang="en-US" altLang="ko-KR" sz="800" dirty="0" smtClean="0">
                <a:hlinkClick r:id="rId4"/>
              </a:rPr>
              <a:t>speedify.com/wp-content/uploads/combine-two-wifi.png</a:t>
            </a:r>
            <a:r>
              <a:rPr lang="en-US" altLang="ko-KR" sz="800" dirty="0" smtClean="0"/>
              <a:t> 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516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The system consists of four elements.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5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SDN </a:t>
            </a:r>
            <a:r>
              <a:rPr lang="en-US" altLang="ko-KR" kern="0" dirty="0" smtClean="0"/>
              <a:t>Application </a:t>
            </a:r>
            <a:r>
              <a:rPr lang="en-US" altLang="ko-KR" b="1" kern="0" dirty="0"/>
              <a:t>periodically collects</a:t>
            </a:r>
            <a:r>
              <a:rPr lang="en-US" altLang="ko-KR" kern="0" dirty="0"/>
              <a:t> resource information.</a:t>
            </a:r>
          </a:p>
          <a:p>
            <a:pPr lvl="1"/>
            <a:r>
              <a:rPr lang="en-US" altLang="ko-KR" kern="0" dirty="0"/>
              <a:t>Based on the collected resources, the </a:t>
            </a:r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 smtClean="0"/>
              <a:t>delivery ratio</a:t>
            </a:r>
            <a:r>
              <a:rPr lang="en-US" altLang="ko-KR" kern="0" dirty="0" smtClean="0"/>
              <a:t> </a:t>
            </a:r>
            <a:r>
              <a:rPr lang="en-US" altLang="ko-KR" kern="0" dirty="0"/>
              <a:t>of the client are determined.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1118822"/>
            <a:ext cx="2088232" cy="209415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14644</TotalTime>
  <Words>2658</Words>
  <Application>Microsoft Office PowerPoint</Application>
  <PresentationFormat>화면 슬라이드 쇼(4:3)</PresentationFormat>
  <Paragraphs>397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pres</vt:lpstr>
      <vt:lpstr>Research   Jae Jun Ha  Media Computing and Networking Laboratory POSTCH  2020-05-01</vt:lpstr>
      <vt:lpstr>Contents</vt:lpstr>
      <vt:lpstr>Introduction</vt:lpstr>
      <vt:lpstr>Introduction</vt:lpstr>
      <vt:lpstr>Introduction</vt:lpstr>
      <vt:lpstr>Introduction</vt:lpstr>
      <vt:lpstr>Introduction</vt:lpstr>
      <vt:lpstr>System Architecture</vt:lpstr>
      <vt:lpstr>System Architecture</vt:lpstr>
      <vt:lpstr>System Architecture</vt:lpstr>
      <vt:lpstr>System Architecture</vt:lpstr>
      <vt:lpstr>System Architecture</vt:lpstr>
      <vt:lpstr>Problem Description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Future Work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jaejun ha</cp:lastModifiedBy>
  <cp:revision>687</cp:revision>
  <dcterms:created xsi:type="dcterms:W3CDTF">2020-01-02T02:20:46Z</dcterms:created>
  <dcterms:modified xsi:type="dcterms:W3CDTF">2020-05-04T08:59:23Z</dcterms:modified>
</cp:coreProperties>
</file>