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handoutMasterIdLst>
    <p:handoutMasterId r:id="rId15"/>
  </p:handoutMasterIdLst>
  <p:sldIdLst>
    <p:sldId id="849" r:id="rId2"/>
    <p:sldId id="1207" r:id="rId3"/>
    <p:sldId id="1221" r:id="rId4"/>
    <p:sldId id="1214" r:id="rId5"/>
    <p:sldId id="1215" r:id="rId6"/>
    <p:sldId id="1219" r:id="rId7"/>
    <p:sldId id="1220" r:id="rId8"/>
    <p:sldId id="1218" r:id="rId9"/>
    <p:sldId id="1223" r:id="rId10"/>
    <p:sldId id="1224" r:id="rId11"/>
    <p:sldId id="1222" r:id="rId12"/>
    <p:sldId id="1225" r:id="rId13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412" autoAdjust="0"/>
  </p:normalViewPr>
  <p:slideViewPr>
    <p:cSldViewPr>
      <p:cViewPr varScale="1">
        <p:scale>
          <a:sx n="64" d="100"/>
          <a:sy n="64" d="100"/>
        </p:scale>
        <p:origin x="19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발표 시작하겠습니다</a:t>
            </a:r>
            <a:endParaRPr lang="en-US" altLang="ko-KR" dirty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944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8716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45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355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문제 풀기 어렵다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0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49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474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마지막 제약조건만 고려한다고 해도 람다를 여러 개 사용해야합니다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람다가 여러 개면 문제를 풀 수 없기 때문에 여러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AP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를 하나로 뭉치는 방법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91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8908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굳이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bi-section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이나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gradient method 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사용할 필요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실제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bi-section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을 통해 람다 값을 컴퓨터 써서 구하면 소수 </a:t>
            </a:r>
            <a:r>
              <a:rPr kumimoji="1" lang="en-US" altLang="ko-KR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3</a:t>
            </a:r>
            <a:r>
              <a:rPr kumimoji="1" lang="ko-KR" altLang="en-US" sz="1200" kern="1200" dirty="0"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Arial" pitchFamily="34" charset="0"/>
              </a:rPr>
              <a:t>자리 부터 오차 있고 별 차이 없음</a:t>
            </a: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28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786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380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4000" dirty="0"/>
              <a:t>Research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400" dirty="0">
                <a:solidFill>
                  <a:schemeClr val="tx1"/>
                </a:solidFill>
                <a:effectLst/>
              </a:rPr>
              <a:t>Jae Jun Ha</a:t>
            </a:r>
            <a:br>
              <a:rPr lang="en-US" altLang="ko-KR" sz="2400" dirty="0">
                <a:solidFill>
                  <a:schemeClr val="tx1"/>
                </a:solidFill>
                <a:effectLst/>
              </a:rPr>
            </a:br>
            <a:br>
              <a:rPr lang="en-US" altLang="ko-KR" sz="14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POSTCH</a:t>
            </a: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b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>
                <a:solidFill>
                  <a:schemeClr val="bg2">
                    <a:lumMod val="75000"/>
                  </a:schemeClr>
                </a:solidFill>
                <a:effectLst/>
              </a:rPr>
              <a:t>2020-01-23</a:t>
            </a:r>
            <a:endParaRPr lang="ko-KR" altLang="en-US" sz="36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List of bitrate was set</a:t>
            </a:r>
          </a:p>
          <a:p>
            <a:pPr lvl="1"/>
            <a:r>
              <a:rPr lang="en-US" altLang="ko-KR" b="0" dirty="0"/>
              <a:t>It mea</a:t>
            </a:r>
            <a:r>
              <a:rPr lang="en-US" altLang="ko-KR" dirty="0"/>
              <a:t>ns that each timeslot can be derived</a:t>
            </a:r>
            <a:endParaRPr lang="en-US" altLang="ko-KR" b="0" dirty="0"/>
          </a:p>
          <a:p>
            <a:pPr lvl="1"/>
            <a:endParaRPr lang="en-US" altLang="ko-KR" sz="1600" i="1" dirty="0">
              <a:latin typeface="Cambria Math" panose="02040503050406030204" pitchFamily="18" charset="0"/>
            </a:endParaRPr>
          </a:p>
          <a:p>
            <a:pPr lvl="1"/>
            <a:endParaRPr lang="en-US" altLang="ko-KR" sz="1600" i="1" dirty="0">
              <a:latin typeface="Cambria Math" panose="020405030504060302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53002C0-BA41-43FA-9E37-BE7C5B9A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12" y="1556792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C8FC95C-B24D-47E8-B38F-8398BAAD0EDC}"/>
              </a:ext>
            </a:extLst>
          </p:cNvPr>
          <p:cNvSpPr/>
          <p:nvPr/>
        </p:nvSpPr>
        <p:spPr>
          <a:xfrm>
            <a:off x="3707904" y="2708920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C08E08-B8A0-48E7-900C-130C403E1CB1}"/>
              </a:ext>
            </a:extLst>
          </p:cNvPr>
          <p:cNvSpPr/>
          <p:nvPr/>
        </p:nvSpPr>
        <p:spPr>
          <a:xfrm>
            <a:off x="4510720" y="2708920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81A2ECC-6C9A-41BC-B699-DCC4A4FD27C2}"/>
              </a:ext>
            </a:extLst>
          </p:cNvPr>
          <p:cNvSpPr/>
          <p:nvPr/>
        </p:nvSpPr>
        <p:spPr>
          <a:xfrm>
            <a:off x="5313536" y="2708920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48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b="0" dirty="0"/>
                  <a:t>Consider fairness</a:t>
                </a:r>
                <a:endParaRPr lang="ko-KR" altLang="en-US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71ACE9E0-9B10-43A3-A14A-F2E440E2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50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D83BF17-A75E-4BF9-A703-9D52CCF5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792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5">
            <a:extLst>
              <a:ext uri="{FF2B5EF4-FFF2-40B4-BE49-F238E27FC236}">
                <a16:creationId xmlns:a16="http://schemas.microsoft.com/office/drawing/2014/main" id="{4B56CD39-8469-4F0F-A32D-7A5114D60908}"/>
              </a:ext>
            </a:extLst>
          </p:cNvPr>
          <p:cNvSpPr/>
          <p:nvPr/>
        </p:nvSpPr>
        <p:spPr>
          <a:xfrm rot="10800000">
            <a:off x="4283968" y="2677498"/>
            <a:ext cx="648072" cy="360040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9B60B0-6A22-4507-B864-5A42BB570B69}"/>
              </a:ext>
            </a:extLst>
          </p:cNvPr>
          <p:cNvSpPr/>
          <p:nvPr/>
        </p:nvSpPr>
        <p:spPr>
          <a:xfrm>
            <a:off x="6372200" y="2691163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16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Calculate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b="0" dirty="0"/>
                  <a:t>Consider fairness</a:t>
                </a:r>
              </a:p>
              <a:p>
                <a:pPr lvl="1"/>
                <a:r>
                  <a:rPr lang="en-US" altLang="ko-KR" dirty="0"/>
                  <a:t>Can calculate chunk ratio using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kern="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kern="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en-US" altLang="ko-KR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𝑏𝑤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kern="10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, ∀ 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kern="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ko-KR" altLang="en-US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 b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71ACE9E0-9B10-43A3-A14A-F2E440E2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50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D83BF17-A75E-4BF9-A703-9D52CCF5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56792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5">
            <a:extLst>
              <a:ext uri="{FF2B5EF4-FFF2-40B4-BE49-F238E27FC236}">
                <a16:creationId xmlns:a16="http://schemas.microsoft.com/office/drawing/2014/main" id="{4B56CD39-8469-4F0F-A32D-7A5114D60908}"/>
              </a:ext>
            </a:extLst>
          </p:cNvPr>
          <p:cNvSpPr/>
          <p:nvPr/>
        </p:nvSpPr>
        <p:spPr>
          <a:xfrm rot="10800000">
            <a:off x="4283968" y="2677498"/>
            <a:ext cx="648072" cy="360040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C9B60B0-6A22-4507-B864-5A42BB570B69}"/>
              </a:ext>
            </a:extLst>
          </p:cNvPr>
          <p:cNvSpPr/>
          <p:nvPr/>
        </p:nvSpPr>
        <p:spPr>
          <a:xfrm>
            <a:off x="6372200" y="2691163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0E5EAF-C9E7-4E19-876D-669B565646DB}"/>
              </a:ext>
            </a:extLst>
          </p:cNvPr>
          <p:cNvSpPr/>
          <p:nvPr/>
        </p:nvSpPr>
        <p:spPr>
          <a:xfrm>
            <a:off x="611560" y="2749507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EE5045-C1CC-450D-8D12-CB57468411EA}"/>
              </a:ext>
            </a:extLst>
          </p:cNvPr>
          <p:cNvSpPr/>
          <p:nvPr/>
        </p:nvSpPr>
        <p:spPr>
          <a:xfrm>
            <a:off x="1232157" y="2749507"/>
            <a:ext cx="576064" cy="576064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6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7052642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466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361261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𝑠𝑒𝑟𝑣𝑖𝑐𝑒</m:t>
                                      </m:r>
                                    </m:sup>
                                  </m:sSub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ko-KR" sz="180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altLang="ko-KR" sz="1800" b="0" i="1" kern="0" smtClea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𝑟𝑒𝑞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𝑏𝑤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𝑏𝑢𝑓</m:t>
                                  </m:r>
                                </m:e>
                                <m:sub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𝑟𝑒𝑐𝑣</m:t>
                                  </m:r>
                                </m:sup>
                              </m:sSubSup>
                            </m:oMath>
                          </a14:m>
                          <a:r>
                            <a:rPr lang="ko-KR" altLang="en-US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rgbClr val="FF0000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1800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ker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nary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b="0" i="1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en-US" sz="1800" b="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sz="1800" kern="0">
                                      <a:effectLst/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ko-KR" sz="1800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𝑠𝑙𝑜𝑡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361261"/>
                  </p:ext>
                </p:extLst>
              </p:nvPr>
            </p:nvGraphicFramePr>
            <p:xfrm>
              <a:off x="1475656" y="1694306"/>
              <a:ext cx="6912768" cy="3469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406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321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6148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22549" b="-2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98485" b="-27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  <a:tr h="46780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512987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130103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53846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29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071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0" dirty="0"/>
          </a:p>
          <a:p>
            <a:pPr lvl="1"/>
            <a:endParaRPr lang="ko-KR" altLang="en-US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42589"/>
                  </p:ext>
                </p:extLst>
              </p:nvPr>
            </p:nvGraphicFramePr>
            <p:xfrm>
              <a:off x="1475656" y="1694306"/>
              <a:ext cx="6912768" cy="238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∀ 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so as to</a:t>
                          </a:r>
                          <a:endParaRPr lang="ko-KR" altLang="ko-KR" sz="18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ko-KR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𝑠𝑒𝑟𝑣𝑖𝑐𝑒</m:t>
                                        </m:r>
                                      </m:sup>
                                    </m:sSubSup>
                                    <m: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)+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b="0" i="1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i="0" kern="10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𝑠𝑒𝑟𝑣𝑖𝑐𝑒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𝑟𝑒𝑞</m:t>
                                  </m:r>
                                </m:sup>
                              </m:sSubSup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and</a:t>
                          </a:r>
                          <a:r>
                            <a:rPr lang="en-US" altLang="ko-KR" sz="20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  <m:e>
                                  <m:f>
                                    <m:fPr>
                                      <m:ctrlPr>
                                        <a:rPr lang="ko-KR" altLang="ko-KR" sz="1800" i="1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8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𝑠𝑒𝑟𝑣𝑖𝑐𝑒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ker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80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𝑟𝑒𝑞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ko-KR" altLang="ko-KR" sz="1800" i="1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𝑏𝑤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800" kern="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  <m:r>
                                <a:rPr lang="en-US" altLang="ko-KR" sz="1800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ko-KR" altLang="ko-KR" sz="1800" i="1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ko-KR" sz="1800" ker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𝑠𝑙𝑜𝑡</m:t>
                                  </m:r>
                                </m:sub>
                              </m:sSub>
                              <m:r>
                                <a:rPr lang="en-US" altLang="ko-KR" sz="1800" b="0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b="0" i="0" kern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ko-KR" sz="1800" b="0" i="1" kern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lang="en-US" altLang="ko-KR" sz="1800" b="0" i="1" kern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800" ker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ko-KR" altLang="ko-KR" sz="1200" kern="100" dirty="0">
                            <a:solidFill>
                              <a:schemeClr val="tx1"/>
                            </a:solidFill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94760B10-EE7A-4D99-951C-E1CA05FCCA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5942589"/>
                  </p:ext>
                </p:extLst>
              </p:nvPr>
            </p:nvGraphicFramePr>
            <p:xfrm>
              <a:off x="1475656" y="1694306"/>
              <a:ext cx="6912768" cy="2386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9807">
                      <a:extLst>
                        <a:ext uri="{9D8B030D-6E8A-4147-A177-3AD203B41FA5}">
                          <a16:colId xmlns:a16="http://schemas.microsoft.com/office/drawing/2014/main" val="2417723667"/>
                        </a:ext>
                      </a:extLst>
                    </a:gridCol>
                    <a:gridCol w="5442961">
                      <a:extLst>
                        <a:ext uri="{9D8B030D-6E8A-4147-A177-3AD203B41FA5}">
                          <a16:colId xmlns:a16="http://schemas.microsoft.com/office/drawing/2014/main" val="2784271108"/>
                        </a:ext>
                      </a:extLst>
                    </a:gridCol>
                  </a:tblGrid>
                  <a:tr h="68719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Determine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4425" b="-247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738698"/>
                      </a:ext>
                    </a:extLst>
                  </a:tr>
                  <a:tr h="66357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Maximize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108257" b="-156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060225"/>
                      </a:ext>
                    </a:extLst>
                  </a:tr>
                  <a:tr h="40684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Subject</a:t>
                          </a:r>
                          <a: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8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338806" b="-155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8435545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957" t="-28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652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546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b="0" i="1" kern="1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VAP</a:t>
                </a:r>
              </a:p>
              <a:p>
                <a:pPr lvl="1"/>
                <a:r>
                  <a:rPr lang="en-US" altLang="ko-KR" dirty="0"/>
                  <a:t>Like one AP</a:t>
                </a:r>
              </a:p>
              <a:p>
                <a:pPr lvl="1"/>
                <a:r>
                  <a:rPr lang="en-US" altLang="ko-KR" dirty="0"/>
                  <a:t>Consider merged bandwidth</a:t>
                </a:r>
              </a:p>
              <a:p>
                <a:pPr lvl="2"/>
                <a:r>
                  <a:rPr lang="en-US" altLang="ko-KR" dirty="0"/>
                  <a:t>Each pair (UE – AP connection) has a different RSSI value </a:t>
                </a:r>
                <a:endParaRPr lang="ko-KR" altLang="en-US" dirty="0"/>
              </a:p>
              <a:p>
                <a:pPr lvl="1"/>
                <a:endParaRPr lang="en-US" altLang="ko-KR" sz="16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56775"/>
            <a:ext cx="3384376" cy="248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696317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283968" y="4817023"/>
            <a:ext cx="648072" cy="360040"/>
          </a:xfrm>
          <a:prstGeom prst="rightArrow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5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Function</a:t>
                </a: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nary>
                          <m:naryPr>
                            <m:chr m:val="∑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Sup>
                                  <m:sSub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kern="100">
                                        <a:latin typeface="Cambria Math" panose="02040503050406030204" pitchFamily="18" charset="0"/>
                                      </a:rPr>
                                      <m:t>𝑠𝑒𝑟𝑣𝑖𝑐𝑒</m:t>
                                    </m:r>
                                  </m:sup>
                                </m:sSub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𝑟𝑒𝑞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𝑏𝑤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𝑠𝑙𝑜𝑡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nary>
                        <m:r>
                          <a:rPr lang="en-US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아래쪽 화살표 3"/>
          <p:cNvSpPr/>
          <p:nvPr/>
        </p:nvSpPr>
        <p:spPr>
          <a:xfrm>
            <a:off x="4572000" y="5013176"/>
            <a:ext cx="216024" cy="360040"/>
          </a:xfrm>
          <a:prstGeom prst="downArrow">
            <a:avLst/>
          </a:prstGeom>
          <a:solidFill>
            <a:srgbClr val="C00000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73BD84-C731-4274-88D4-9A14CC14834B}"/>
              </a:ext>
            </a:extLst>
          </p:cNvPr>
          <p:cNvGrpSpPr/>
          <p:nvPr/>
        </p:nvGrpSpPr>
        <p:grpSpPr>
          <a:xfrm>
            <a:off x="323528" y="1556792"/>
            <a:ext cx="8690088" cy="2540995"/>
            <a:chOff x="323528" y="3696317"/>
            <a:chExt cx="8690088" cy="254099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8219299-DAFC-41B9-A71E-934A98DEA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756775"/>
              <a:ext cx="3384376" cy="248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E53002C0-BA41-43FA-9E37-BE7C5B9A1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3696317"/>
              <a:ext cx="3433504" cy="2516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오른쪽 화살표 5">
              <a:extLst>
                <a:ext uri="{FF2B5EF4-FFF2-40B4-BE49-F238E27FC236}">
                  <a16:creationId xmlns:a16="http://schemas.microsoft.com/office/drawing/2014/main" id="{1D55EC99-0501-4214-9A48-85BCB63FC558}"/>
                </a:ext>
              </a:extLst>
            </p:cNvPr>
            <p:cNvSpPr/>
            <p:nvPr/>
          </p:nvSpPr>
          <p:spPr>
            <a:xfrm>
              <a:off x="4283968" y="4817023"/>
              <a:ext cx="648072" cy="360040"/>
            </a:xfrm>
            <a:prstGeom prst="rightArrow">
              <a:avLst/>
            </a:prstGeom>
            <a:solidFill>
              <a:schemeClr val="accent2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ko-KR" altLang="en-US" sz="1200" i="1" dirty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6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Lagrange Multiplier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600" i="1" kern="10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600" kern="10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altLang="ko-KR" sz="16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1600" i="1" kern="1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600" i="1" kern="1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nary>
                      <m:naryPr>
                        <m:chr m:val="∑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1600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altLang="ko-KR" sz="16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/>
                  <a:t>	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400" i="1" smtClean="0">
                            <a:latin typeface="Cambria Math"/>
                          </a:rPr>
                          <m:t>𝜕</m:t>
                        </m:r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</m:den>
                    </m:f>
                    <m:r>
                      <a:rPr lang="en-US" altLang="ko-KR" sz="14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 kern="10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ko-KR" sz="1400" b="0" i="1" kern="1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ko-KR" altLang="ko-KR" sz="1400" i="1" kern="1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kern="100">
                                <a:latin typeface="Cambria Math" panose="02040503050406030204" pitchFamily="18" charset="0"/>
                              </a:rPr>
                              <m:t>𝑠𝑒𝑟𝑣𝑖𝑐𝑒</m:t>
                            </m:r>
                          </m:sup>
                        </m:sSub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𝑟𝑒𝑞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𝑏𝑤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rom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𝑠𝑒𝑟𝑣𝑖𝑐𝑒</m:t>
                                </m:r>
                              </m:sup>
                            </m:sSubSup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𝑟𝑒𝑞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𝑏𝑤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i="1" kern="100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e>
                    </m:nary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ko-KR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n-US" altLang="ko-KR" i="1" kern="10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𝑠𝑙𝑜𝑡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kern="10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  <m:e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𝑠𝑙𝑜𝑡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den>
                    </m:f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0" dirty="0"/>
                  <a:t>Consider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</m:sup>
                    </m:sSubSup>
                    <m:r>
                      <a:rPr lang="en-US" altLang="ko-KR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kern="100">
                            <a:latin typeface="Cambria Math" panose="02040503050406030204" pitchFamily="18" charset="0"/>
                          </a:rPr>
                          <m:t>𝑟𝑒𝑞</m:t>
                        </m:r>
                      </m:sup>
                    </m:sSubSup>
                  </m:oMath>
                </a14:m>
                <a:r>
                  <a:rPr lang="en-US" altLang="ko-KR" b="0" dirty="0"/>
                  <a:t> constraints</a:t>
                </a:r>
              </a:p>
              <a:p>
                <a:pPr lvl="1"/>
                <a:r>
                  <a:rPr lang="en-US" altLang="ko-KR" dirty="0"/>
                  <a:t>If support bitrate is bigger than request bitrate, set to request bitrate</a:t>
                </a:r>
              </a:p>
              <a:p>
                <a:pPr lvl="1"/>
                <a:endParaRPr lang="en-US" altLang="ko-KR" b="0" dirty="0"/>
              </a:p>
              <a:p>
                <a:r>
                  <a:rPr lang="en-US" altLang="ko-KR" b="0" dirty="0"/>
                  <a:t>Find list of bitrates which maximizes sum of PSNR</a:t>
                </a:r>
              </a:p>
              <a:p>
                <a:pPr lvl="1"/>
                <a:r>
                  <a:rPr lang="en-US" altLang="ko-KR" dirty="0"/>
                  <a:t>Process of quantization</a:t>
                </a:r>
                <a:endParaRPr lang="en-US" altLang="ko-KR" b="0" dirty="0"/>
              </a:p>
              <a:p>
                <a:pPr lvl="1"/>
                <a:r>
                  <a:rPr lang="en-US" altLang="ko-KR" dirty="0"/>
                  <a:t>Collects candidates of bitrate from MPD</a:t>
                </a:r>
              </a:p>
              <a:p>
                <a:pPr lvl="2"/>
                <a:r>
                  <a:rPr lang="en-US" altLang="ko-KR" dirty="0"/>
                  <a:t>Based on Full search method</a:t>
                </a:r>
              </a:p>
              <a:p>
                <a:pPr lvl="2"/>
                <a:r>
                  <a:rPr lang="en-US" altLang="ko-KR" dirty="0"/>
                  <a:t>Takes short time (because lambda value was set)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084FA20-3E41-4179-A3F4-F267F73F0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0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/>
              <a:t>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List of bitrate was set</a:t>
            </a:r>
            <a:endParaRPr lang="en-US" altLang="ko-KR" b="0" dirty="0"/>
          </a:p>
          <a:p>
            <a:pPr lvl="1"/>
            <a:endParaRPr lang="en-US" altLang="ko-KR" sz="1600" i="1" dirty="0">
              <a:latin typeface="Cambria Math" panose="02040503050406030204" pitchFamily="18" charset="0"/>
            </a:endParaRPr>
          </a:p>
          <a:p>
            <a:pPr lvl="1"/>
            <a:endParaRPr lang="en-US" altLang="ko-KR" sz="1600" i="1" dirty="0">
              <a:latin typeface="Cambria Math" panose="020405030504060302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53002C0-BA41-43FA-9E37-BE7C5B9A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12" y="1556792"/>
            <a:ext cx="3433504" cy="251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414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441</Words>
  <Application>Microsoft Office PowerPoint</Application>
  <PresentationFormat>화면 슬라이드 쇼(4:3)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Cambria Math</vt:lpstr>
      <vt:lpstr>Wingdings</vt:lpstr>
      <vt:lpstr>pres</vt:lpstr>
      <vt:lpstr>Research   Jae Jun Ha  Media Computing and Networking Laboratory POSTCH  2020-01-23</vt:lpstr>
      <vt:lpstr>Formulation</vt:lpstr>
      <vt:lpstr>Formulation</vt:lpstr>
      <vt:lpstr>Formulation</vt:lpstr>
      <vt:lpstr>Lagrange Multiplier</vt:lpstr>
      <vt:lpstr>Lagrange Multiplier</vt:lpstr>
      <vt:lpstr>Lagrange Multiplier</vt:lpstr>
      <vt:lpstr>Algorithm</vt:lpstr>
      <vt:lpstr>Algorithm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200</cp:revision>
  <dcterms:created xsi:type="dcterms:W3CDTF">2020-01-02T02:20:46Z</dcterms:created>
  <dcterms:modified xsi:type="dcterms:W3CDTF">2020-01-22T22:02:00Z</dcterms:modified>
</cp:coreProperties>
</file>