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665" r:id="rId2"/>
    <p:sldId id="666" r:id="rId3"/>
    <p:sldId id="660" r:id="rId4"/>
    <p:sldId id="669" r:id="rId5"/>
    <p:sldId id="670" r:id="rId6"/>
    <p:sldId id="662" r:id="rId7"/>
    <p:sldId id="671" r:id="rId8"/>
    <p:sldId id="668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94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오늘 발표의 내용은 다음과 같습니다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ko-KR" altLang="en-US" kern="0" dirty="0" smtClean="0">
                <a:sym typeface="굴림" pitchFamily="50" charset="-127"/>
              </a:rPr>
              <a:t>에서는 현재까지 정리된 보이겠습니다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Algorithm</a:t>
            </a:r>
            <a:r>
              <a:rPr kumimoji="0" lang="ko-KR" altLang="en-US" kern="0" dirty="0" smtClean="0">
                <a:sym typeface="굴림" pitchFamily="50" charset="-127"/>
              </a:rPr>
              <a:t>은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제안한 알고리즘을 설명 드리겠습니다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49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(5)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갑자기 </a:t>
            </a:r>
            <a:r>
              <a:rPr kumimoji="0" lang="en-US" altLang="ko-KR" kern="0" baseline="0" dirty="0" smtClean="0">
                <a:sym typeface="굴림" pitchFamily="50" charset="-127"/>
              </a:rPr>
              <a:t>time slot </a:t>
            </a:r>
            <a:r>
              <a:rPr kumimoji="0" lang="ko-KR" altLang="en-US" kern="0" baseline="0" dirty="0" smtClean="0">
                <a:sym typeface="굴림" pitchFamily="50" charset="-127"/>
              </a:rPr>
              <a:t>튀어나옴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baseline="0" dirty="0" smtClean="0">
                <a:sym typeface="Wingdings" panose="05000000000000000000" pitchFamily="2" charset="2"/>
              </a:rPr>
              <a:t>(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5)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에서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 time </a:t>
            </a:r>
            <a:r>
              <a:rPr kumimoji="0" lang="en-US" altLang="ko-KR" kern="0" baseline="0" dirty="0" err="1" smtClean="0">
                <a:sym typeface="Wingdings" panose="05000000000000000000" pitchFamily="2" charset="2"/>
              </a:rPr>
              <a:t>req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뭔지 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설명</a:t>
            </a:r>
            <a:endParaRPr kumimoji="0" lang="en-US" altLang="ko-KR" kern="0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kumimoji="0" lang="en-US" altLang="ko-KR" kern="0" baseline="0" dirty="0" smtClean="0">
                <a:sym typeface="Wingdings" panose="05000000000000000000" pitchFamily="2" charset="2"/>
              </a:rPr>
              <a:t>? 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(6)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식 어떻게 저렇게 나옴</a:t>
            </a:r>
            <a:r>
              <a:rPr kumimoji="0" lang="en-US" altLang="ko-KR" kern="0" baseline="0" dirty="0" smtClean="0">
                <a:sym typeface="굴림" pitchFamily="50" charset="-127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kern="0" dirty="0" err="1" smtClean="0">
                <a:sym typeface="굴림" pitchFamily="50" charset="-127"/>
              </a:rPr>
              <a:t>포뮬레이션을</a:t>
            </a:r>
            <a:r>
              <a:rPr kumimoji="0" lang="ko-KR" altLang="en-US" kern="0" dirty="0" smtClean="0">
                <a:sym typeface="굴림" pitchFamily="50" charset="-127"/>
              </a:rPr>
              <a:t>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(1)</a:t>
            </a:r>
            <a:r>
              <a:rPr kumimoji="0" lang="ko-KR" altLang="en-US" kern="0" dirty="0" smtClean="0">
                <a:sym typeface="굴림" pitchFamily="50" charset="-127"/>
              </a:rPr>
              <a:t>문제는 </a:t>
            </a:r>
            <a:r>
              <a:rPr kumimoji="0" lang="en-US" altLang="ko-KR" kern="0" dirty="0" smtClean="0">
                <a:sym typeface="굴림" pitchFamily="50" charset="-127"/>
              </a:rPr>
              <a:t>Bitrate</a:t>
            </a:r>
            <a:r>
              <a:rPr kumimoji="0" lang="ko-KR" altLang="en-US" kern="0" dirty="0" smtClean="0">
                <a:sym typeface="굴림" pitchFamily="50" charset="-127"/>
              </a:rPr>
              <a:t>와 </a:t>
            </a:r>
            <a:r>
              <a:rPr kumimoji="0" lang="en-US" altLang="ko-KR" kern="0" dirty="0" smtClean="0">
                <a:sym typeface="굴림" pitchFamily="50" charset="-127"/>
              </a:rPr>
              <a:t>AP</a:t>
            </a:r>
            <a:r>
              <a:rPr kumimoji="0" lang="ko-KR" altLang="en-US" kern="0" dirty="0" smtClean="0">
                <a:sym typeface="굴림" pitchFamily="50" charset="-127"/>
              </a:rPr>
              <a:t>의 연결을 결정합니다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(2)</a:t>
            </a:r>
            <a:r>
              <a:rPr kumimoji="0" lang="ko-KR" altLang="en-US" kern="0" dirty="0" smtClean="0">
                <a:sym typeface="굴림" pitchFamily="50" charset="-127"/>
              </a:rPr>
              <a:t>목적은 사용자가 원하는 퀄리티와 제안된 시스템에서 조절된 퀄리티의 차이의 합을 최소화 하는 것입니다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여기서 </a:t>
            </a:r>
            <a:r>
              <a:rPr kumimoji="0" lang="en-US" altLang="ko-KR" kern="0" dirty="0" smtClean="0">
                <a:sym typeface="굴림" pitchFamily="50" charset="-127"/>
              </a:rPr>
              <a:t>max</a:t>
            </a:r>
            <a:r>
              <a:rPr kumimoji="0" lang="ko-KR" altLang="en-US" kern="0" dirty="0" smtClean="0">
                <a:sym typeface="굴림" pitchFamily="50" charset="-127"/>
              </a:rPr>
              <a:t>함수가 사용되었는데 이는 퀄리티의 차이가 음수가 나오는 것을 방지하기 위함입니다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(3)</a:t>
            </a:r>
            <a:r>
              <a:rPr kumimoji="0" lang="ko-KR" altLang="en-US" kern="0" dirty="0" smtClean="0">
                <a:sym typeface="굴림" pitchFamily="50" charset="-127"/>
              </a:rPr>
              <a:t>여기서 부터 </a:t>
            </a:r>
            <a:r>
              <a:rPr kumimoji="0" lang="ko-KR" altLang="en-US" kern="0" dirty="0" err="1" smtClean="0">
                <a:sym typeface="굴림" pitchFamily="50" charset="-127"/>
              </a:rPr>
              <a:t>제약조건입니다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세번째의 경우는 파일 사이즈 관점에서 버퍼 </a:t>
            </a:r>
            <a:r>
              <a:rPr kumimoji="0" lang="ko-KR" altLang="en-US" kern="0" dirty="0" err="1" smtClean="0">
                <a:sym typeface="굴림" pitchFamily="50" charset="-127"/>
              </a:rPr>
              <a:t>언더플로우를</a:t>
            </a:r>
            <a:r>
              <a:rPr kumimoji="0" lang="ko-KR" altLang="en-US" kern="0" dirty="0" smtClean="0">
                <a:sym typeface="굴림" pitchFamily="50" charset="-127"/>
              </a:rPr>
              <a:t> 막기 위한 식입니다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이항은 현재 받고 있는 파일의 크기입니다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이항은 현재 버퍼에 저장된 파일의 크기입니다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좌변은 지금 재생 중인 인덱스까지의 파일 크기입니다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버퍼 </a:t>
            </a:r>
            <a:r>
              <a:rPr kumimoji="0" lang="ko-KR" altLang="en-US" kern="0" dirty="0" err="1" smtClean="0">
                <a:sym typeface="굴림" pitchFamily="50" charset="-127"/>
              </a:rPr>
              <a:t>언더플로우를</a:t>
            </a:r>
            <a:r>
              <a:rPr kumimoji="0" lang="ko-KR" altLang="en-US" kern="0" dirty="0" smtClean="0">
                <a:sym typeface="굴림" pitchFamily="50" charset="-127"/>
              </a:rPr>
              <a:t> 막으려면 현재 재생 중인 곳까지의 파일 크기보다 이미 받은 파일의 크기가 더 </a:t>
            </a:r>
            <a:r>
              <a:rPr kumimoji="0" lang="ko-KR" altLang="en-US" kern="0" dirty="0" err="1" smtClean="0">
                <a:sym typeface="굴림" pitchFamily="50" charset="-127"/>
              </a:rPr>
              <a:t>커야합니다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또한 단순히 재생중인 곳까지의 </a:t>
            </a:r>
            <a:r>
              <a:rPr kumimoji="0" lang="ko-KR" altLang="en-US" kern="0" dirty="0" err="1" smtClean="0">
                <a:sym typeface="굴림" pitchFamily="50" charset="-127"/>
              </a:rPr>
              <a:t>파일크기와</a:t>
            </a:r>
            <a:r>
              <a:rPr kumimoji="0" lang="ko-KR" altLang="en-US" kern="0" dirty="0" smtClean="0">
                <a:sym typeface="굴림" pitchFamily="50" charset="-127"/>
              </a:rPr>
              <a:t> 이미 받은 파일 크기가 같으면 끊김 현상이 발생할 수 있으므로 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특정한 </a:t>
            </a:r>
            <a:r>
              <a:rPr kumimoji="0" lang="en-US" altLang="ko-KR" kern="0" dirty="0" smtClean="0">
                <a:sym typeface="굴림" pitchFamily="50" charset="-127"/>
              </a:rPr>
              <a:t>Threshold</a:t>
            </a:r>
            <a:r>
              <a:rPr kumimoji="0" lang="ko-KR" altLang="en-US" kern="0" dirty="0" smtClean="0">
                <a:sym typeface="굴림" pitchFamily="50" charset="-127"/>
              </a:rPr>
              <a:t>를 넣어 </a:t>
            </a:r>
            <a:r>
              <a:rPr kumimoji="0" lang="ko-KR" altLang="en-US" kern="0" dirty="0" err="1" smtClean="0">
                <a:sym typeface="굴림" pitchFamily="50" charset="-127"/>
              </a:rPr>
              <a:t>끊김없는</a:t>
            </a:r>
            <a:r>
              <a:rPr kumimoji="0" lang="ko-KR" altLang="en-US" kern="0" dirty="0" smtClean="0">
                <a:sym typeface="굴림" pitchFamily="50" charset="-127"/>
              </a:rPr>
              <a:t> 영상이 스트리밍되도록 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(4)</a:t>
            </a:r>
            <a:r>
              <a:rPr kumimoji="0" lang="ko-KR" altLang="en-US" kern="0" dirty="0" smtClean="0">
                <a:sym typeface="굴림" pitchFamily="50" charset="-127"/>
              </a:rPr>
              <a:t>의 경우는 </a:t>
            </a:r>
            <a:r>
              <a:rPr kumimoji="0" lang="en-US" altLang="ko-KR" kern="0" dirty="0" smtClean="0">
                <a:sym typeface="굴림" pitchFamily="50" charset="-127"/>
              </a:rPr>
              <a:t>SDN Controller</a:t>
            </a:r>
            <a:r>
              <a:rPr kumimoji="0" lang="ko-KR" altLang="en-US" kern="0" dirty="0" smtClean="0">
                <a:sym typeface="굴림" pitchFamily="50" charset="-127"/>
              </a:rPr>
              <a:t>가 </a:t>
            </a:r>
            <a:r>
              <a:rPr kumimoji="0" lang="en-US" altLang="ko-KR" kern="0" dirty="0" smtClean="0">
                <a:sym typeface="굴림" pitchFamily="50" charset="-127"/>
              </a:rPr>
              <a:t>Bitrate</a:t>
            </a:r>
            <a:r>
              <a:rPr kumimoji="0" lang="ko-KR" altLang="en-US" kern="0" dirty="0" smtClean="0">
                <a:sym typeface="굴림" pitchFamily="50" charset="-127"/>
              </a:rPr>
              <a:t>를 추정된 </a:t>
            </a:r>
            <a:r>
              <a:rPr kumimoji="0" lang="en-US" altLang="ko-KR" kern="0" dirty="0" smtClean="0">
                <a:sym typeface="굴림" pitchFamily="50" charset="-127"/>
              </a:rPr>
              <a:t>Bandwidth</a:t>
            </a:r>
            <a:r>
              <a:rPr kumimoji="0" lang="ko-KR" altLang="en-US" kern="0" dirty="0" smtClean="0">
                <a:sym typeface="굴림" pitchFamily="50" charset="-127"/>
              </a:rPr>
              <a:t>보다 작게 조절해야함을 말합니다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(5)</a:t>
            </a:r>
            <a:r>
              <a:rPr kumimoji="0" lang="ko-KR" altLang="en-US" kern="0" dirty="0" smtClean="0">
                <a:sym typeface="굴림" pitchFamily="50" charset="-127"/>
              </a:rPr>
              <a:t>우변은 </a:t>
            </a:r>
            <a:r>
              <a:rPr kumimoji="0" lang="en-US" altLang="ko-KR" kern="0" dirty="0" smtClean="0">
                <a:sym typeface="굴림" pitchFamily="50" charset="-127"/>
              </a:rPr>
              <a:t>UE</a:t>
            </a:r>
            <a:r>
              <a:rPr kumimoji="0" lang="ko-KR" altLang="en-US" kern="0" dirty="0" smtClean="0">
                <a:sym typeface="굴림" pitchFamily="50" charset="-127"/>
              </a:rPr>
              <a:t>가 </a:t>
            </a:r>
            <a:r>
              <a:rPr kumimoji="0" lang="ko-KR" altLang="en-US" kern="0" dirty="0" err="1" smtClean="0">
                <a:sym typeface="굴림" pitchFamily="50" charset="-127"/>
              </a:rPr>
              <a:t>이용가능한</a:t>
            </a:r>
            <a:r>
              <a:rPr kumimoji="0" lang="ko-KR" altLang="en-US" kern="0" dirty="0" smtClean="0">
                <a:sym typeface="굴림" pitchFamily="50" charset="-127"/>
              </a:rPr>
              <a:t> 데이터의 양을 의미합니다</a:t>
            </a:r>
            <a:r>
              <a:rPr kumimoji="0" lang="en-US" altLang="ko-KR" kern="0" dirty="0" smtClean="0">
                <a:sym typeface="굴림" pitchFamily="50" charset="-127"/>
              </a:rPr>
              <a:t>. RSSI</a:t>
            </a:r>
            <a:r>
              <a:rPr kumimoji="0" lang="ko-KR" altLang="en-US" kern="0" dirty="0" smtClean="0">
                <a:sym typeface="굴림" pitchFamily="50" charset="-127"/>
              </a:rPr>
              <a:t>에 따른 </a:t>
            </a:r>
            <a:r>
              <a:rPr kumimoji="0" lang="en-US" altLang="ko-KR" kern="0" dirty="0" smtClean="0">
                <a:sym typeface="굴림" pitchFamily="50" charset="-127"/>
              </a:rPr>
              <a:t>Bandwidth</a:t>
            </a:r>
            <a:r>
              <a:rPr kumimoji="0" lang="ko-KR" altLang="en-US" kern="0" dirty="0" smtClean="0">
                <a:sym typeface="굴림" pitchFamily="50" charset="-127"/>
              </a:rPr>
              <a:t>와 </a:t>
            </a:r>
            <a:r>
              <a:rPr kumimoji="0" lang="ko-KR" altLang="en-US" kern="0" dirty="0" err="1" smtClean="0">
                <a:sym typeface="굴림" pitchFamily="50" charset="-127"/>
              </a:rPr>
              <a:t>이용가능한</a:t>
            </a:r>
            <a:r>
              <a:rPr kumimoji="0" lang="ko-KR" altLang="en-US" kern="0" dirty="0" smtClean="0">
                <a:sym typeface="굴림" pitchFamily="50" charset="-127"/>
              </a:rPr>
              <a:t> 시간을 이용해 데이터의 양을 구합니다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좌변은 받는 데이터의 양이며 </a:t>
            </a:r>
            <a:r>
              <a:rPr kumimoji="0" lang="en-US" altLang="ko-KR" kern="0" dirty="0" smtClean="0">
                <a:sym typeface="굴림" pitchFamily="50" charset="-127"/>
              </a:rPr>
              <a:t>SDN</a:t>
            </a:r>
            <a:r>
              <a:rPr kumimoji="0" lang="ko-KR" altLang="en-US" kern="0" dirty="0" smtClean="0">
                <a:sym typeface="굴림" pitchFamily="50" charset="-127"/>
              </a:rPr>
              <a:t>이 </a:t>
            </a:r>
            <a:r>
              <a:rPr kumimoji="0" lang="ko-KR" altLang="en-US" kern="0" dirty="0" err="1" smtClean="0">
                <a:sym typeface="굴림" pitchFamily="50" charset="-127"/>
              </a:rPr>
              <a:t>이용가능한</a:t>
            </a:r>
            <a:r>
              <a:rPr kumimoji="0" lang="ko-KR" altLang="en-US" kern="0" dirty="0" smtClean="0">
                <a:sym typeface="굴림" pitchFamily="50" charset="-127"/>
              </a:rPr>
              <a:t> 데이터의 양보다 작게 </a:t>
            </a:r>
            <a:r>
              <a:rPr kumimoji="0" lang="en-US" altLang="ko-KR" kern="0" dirty="0" smtClean="0">
                <a:sym typeface="굴림" pitchFamily="50" charset="-127"/>
              </a:rPr>
              <a:t>Bitrate</a:t>
            </a:r>
            <a:r>
              <a:rPr kumimoji="0" lang="ko-KR" altLang="en-US" kern="0" dirty="0" smtClean="0">
                <a:sym typeface="굴림" pitchFamily="50" charset="-127"/>
              </a:rPr>
              <a:t>를 조절하게 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(6)</a:t>
            </a:r>
            <a:r>
              <a:rPr kumimoji="0" lang="ko-KR" altLang="en-US" kern="0" dirty="0" smtClean="0">
                <a:sym typeface="굴림" pitchFamily="50" charset="-127"/>
              </a:rPr>
              <a:t>전체적인 자원을 시간의 관점에서 관리하도록 </a:t>
            </a:r>
            <a:r>
              <a:rPr kumimoji="0" lang="en-US" altLang="ko-KR" kern="0" dirty="0" smtClean="0">
                <a:sym typeface="굴림" pitchFamily="50" charset="-127"/>
              </a:rPr>
              <a:t>Timeslot</a:t>
            </a:r>
            <a:r>
              <a:rPr kumimoji="0" lang="ko-KR" altLang="en-US" kern="0" dirty="0" smtClean="0">
                <a:sym typeface="굴림" pitchFamily="50" charset="-127"/>
              </a:rPr>
              <a:t>을 넣었습니다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RSSI </a:t>
            </a:r>
            <a:r>
              <a:rPr kumimoji="0" lang="ko-KR" altLang="en-US" kern="0" dirty="0" smtClean="0">
                <a:sym typeface="굴림" pitchFamily="50" charset="-127"/>
              </a:rPr>
              <a:t>사용 안하는 이유에 대해 생각해보기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-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 (5)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에서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 time </a:t>
            </a:r>
            <a:r>
              <a:rPr kumimoji="0" lang="en-US" altLang="ko-KR" kern="0" baseline="0" dirty="0" err="1" smtClean="0">
                <a:sym typeface="Wingdings" panose="05000000000000000000" pitchFamily="2" charset="2"/>
              </a:rPr>
              <a:t>req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뭔지 설명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전체적인 알고리즘을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UE</a:t>
            </a:r>
            <a:r>
              <a:rPr kumimoji="0" lang="ko-KR" altLang="en-US" kern="0" dirty="0" smtClean="0">
                <a:sym typeface="굴림" pitchFamily="50" charset="-127"/>
              </a:rPr>
              <a:t>는 연결 가능한 </a:t>
            </a:r>
            <a:r>
              <a:rPr kumimoji="0" lang="en-US" altLang="ko-KR" kern="0" dirty="0" smtClean="0">
                <a:sym typeface="굴림" pitchFamily="50" charset="-127"/>
              </a:rPr>
              <a:t>AP</a:t>
            </a:r>
            <a:r>
              <a:rPr kumimoji="0" lang="ko-KR" altLang="en-US" kern="0" dirty="0" smtClean="0">
                <a:sym typeface="굴림" pitchFamily="50" charset="-127"/>
              </a:rPr>
              <a:t>들을 모두 탐색합니다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모두 탐색하면서 이용 가능한 </a:t>
            </a:r>
            <a:r>
              <a:rPr kumimoji="0" lang="en-US" altLang="ko-KR" kern="0" dirty="0" smtClean="0">
                <a:sym typeface="굴림" pitchFamily="50" charset="-127"/>
              </a:rPr>
              <a:t>Bitrate</a:t>
            </a:r>
            <a:r>
              <a:rPr kumimoji="0" lang="ko-KR" altLang="en-US" kern="0" dirty="0" smtClean="0">
                <a:sym typeface="굴림" pitchFamily="50" charset="-127"/>
              </a:rPr>
              <a:t>를 계산하고 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그 </a:t>
            </a:r>
            <a:r>
              <a:rPr kumimoji="0" lang="en-US" altLang="ko-KR" kern="0" dirty="0" smtClean="0">
                <a:sym typeface="굴림" pitchFamily="50" charset="-127"/>
              </a:rPr>
              <a:t>Bitrate</a:t>
            </a:r>
            <a:r>
              <a:rPr kumimoji="0" lang="ko-KR" altLang="en-US" kern="0" dirty="0" smtClean="0">
                <a:sym typeface="굴림" pitchFamily="50" charset="-127"/>
              </a:rPr>
              <a:t>와 </a:t>
            </a:r>
            <a:r>
              <a:rPr kumimoji="0" lang="en-US" altLang="ko-KR" kern="0" dirty="0" smtClean="0">
                <a:sym typeface="굴림" pitchFamily="50" charset="-127"/>
              </a:rPr>
              <a:t>UE</a:t>
            </a:r>
            <a:r>
              <a:rPr kumimoji="0" lang="ko-KR" altLang="en-US" kern="0" dirty="0" smtClean="0">
                <a:sym typeface="굴림" pitchFamily="50" charset="-127"/>
              </a:rPr>
              <a:t>가 요청하는 </a:t>
            </a:r>
            <a:r>
              <a:rPr kumimoji="0" lang="en-US" altLang="ko-KR" kern="0" dirty="0" smtClean="0">
                <a:sym typeface="굴림" pitchFamily="50" charset="-127"/>
              </a:rPr>
              <a:t>Bitrate</a:t>
            </a:r>
            <a:r>
              <a:rPr kumimoji="0" lang="ko-KR" altLang="en-US" kern="0" dirty="0" smtClean="0">
                <a:sym typeface="굴림" pitchFamily="50" charset="-127"/>
              </a:rPr>
              <a:t>와 차이가 특정한 값보다 작고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이전 탐색한 </a:t>
            </a:r>
            <a:r>
              <a:rPr kumimoji="0" lang="en-US" altLang="ko-KR" kern="0" dirty="0" smtClean="0">
                <a:sym typeface="굴림" pitchFamily="50" charset="-127"/>
              </a:rPr>
              <a:t>AP</a:t>
            </a:r>
            <a:r>
              <a:rPr kumimoji="0" lang="ko-KR" altLang="en-US" kern="0" dirty="0" smtClean="0">
                <a:sym typeface="굴림" pitchFamily="50" charset="-127"/>
              </a:rPr>
              <a:t>들보다 차이가 작으면 연결 가능한 </a:t>
            </a:r>
            <a:r>
              <a:rPr kumimoji="0" lang="en-US" altLang="ko-KR" kern="0" dirty="0" smtClean="0">
                <a:sym typeface="굴림" pitchFamily="50" charset="-127"/>
              </a:rPr>
              <a:t>AP </a:t>
            </a:r>
            <a:r>
              <a:rPr kumimoji="0" lang="ko-KR" altLang="en-US" kern="0" dirty="0" smtClean="0">
                <a:sym typeface="굴림" pitchFamily="50" charset="-127"/>
              </a:rPr>
              <a:t>후보로 둡니다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탐색이 모두 끝난 후 연결 가능한 </a:t>
            </a:r>
            <a:r>
              <a:rPr kumimoji="0" lang="en-US" altLang="ko-KR" kern="0" dirty="0" smtClean="0">
                <a:sym typeface="굴림" pitchFamily="50" charset="-127"/>
              </a:rPr>
              <a:t>AP </a:t>
            </a:r>
            <a:r>
              <a:rPr kumimoji="0" lang="ko-KR" altLang="en-US" kern="0" dirty="0" smtClean="0">
                <a:sym typeface="굴림" pitchFamily="50" charset="-127"/>
              </a:rPr>
              <a:t>후보가 존재한다면 그 </a:t>
            </a:r>
            <a:r>
              <a:rPr kumimoji="0" lang="en-US" altLang="ko-KR" kern="0" dirty="0" smtClean="0">
                <a:sym typeface="굴림" pitchFamily="50" charset="-127"/>
              </a:rPr>
              <a:t>AP</a:t>
            </a:r>
            <a:r>
              <a:rPr kumimoji="0" lang="ko-KR" altLang="en-US" kern="0" dirty="0" smtClean="0">
                <a:sym typeface="굴림" pitchFamily="50" charset="-127"/>
              </a:rPr>
              <a:t>로 </a:t>
            </a:r>
            <a:r>
              <a:rPr kumimoji="0" lang="en-US" altLang="ko-KR" kern="0" dirty="0" smtClean="0">
                <a:sym typeface="굴림" pitchFamily="50" charset="-127"/>
              </a:rPr>
              <a:t>Handover</a:t>
            </a:r>
            <a:r>
              <a:rPr kumimoji="0" lang="ko-KR" altLang="en-US" kern="0" dirty="0" smtClean="0">
                <a:sym typeface="굴림" pitchFamily="50" charset="-127"/>
              </a:rPr>
              <a:t>를 하며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없다면 전체적인 </a:t>
            </a:r>
            <a:r>
              <a:rPr kumimoji="0" lang="en-US" altLang="ko-KR" kern="0" dirty="0" smtClean="0">
                <a:sym typeface="굴림" pitchFamily="50" charset="-127"/>
              </a:rPr>
              <a:t>Handover</a:t>
            </a:r>
            <a:r>
              <a:rPr kumimoji="0" lang="ko-KR" altLang="en-US" kern="0" dirty="0" smtClean="0">
                <a:sym typeface="굴림" pitchFamily="50" charset="-127"/>
              </a:rPr>
              <a:t>를 진행합니다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2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다음으로는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 알고리즘을 간략히 알아보겠습니다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알고리즘은 무게가 제한 되어있는 가방에 짐들을 넣어 가방의 최대 가치를 구하는 문제입니다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알고리즘은 풀이 법으로 </a:t>
            </a:r>
            <a:r>
              <a:rPr kumimoji="0" lang="en-US" altLang="ko-KR" b="0" kern="0" baseline="0" dirty="0" smtClean="0">
                <a:sym typeface="굴림" pitchFamily="50" charset="-127"/>
              </a:rPr>
              <a:t>0/1 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과 </a:t>
            </a:r>
            <a:r>
              <a:rPr kumimoji="0" lang="en-US" altLang="ko-KR" b="0" kern="0" baseline="0" dirty="0" smtClean="0">
                <a:sym typeface="굴림" pitchFamily="50" charset="-127"/>
              </a:rPr>
              <a:t>Unbounded 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알고리즘이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이들의 차이점은 각각의 짐을 쪼갤 수 있느냐 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만약 짐을 쪼갤 수 있다면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Unbounded 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문제가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되고 짐을 쪼갤 수 없다면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1/0 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문제가 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이들은 각기 다른 방법으로 접근하여 해결하는데 </a:t>
            </a:r>
            <a:r>
              <a:rPr kumimoji="0" lang="en-US" altLang="ko-KR" b="0" kern="0" baseline="0" dirty="0" smtClean="0">
                <a:sym typeface="굴림" pitchFamily="50" charset="-127"/>
              </a:rPr>
              <a:t>0/1 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경우 </a:t>
            </a:r>
            <a:r>
              <a:rPr kumimoji="0" lang="en-US" altLang="ko-KR" b="0" kern="0" baseline="0" dirty="0" smtClean="0">
                <a:sym typeface="굴림" pitchFamily="50" charset="-127"/>
              </a:rPr>
              <a:t>Dynamic Algorithm, Unbounded 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경우 </a:t>
            </a:r>
            <a:r>
              <a:rPr kumimoji="0" lang="en-US" altLang="ko-KR" b="0" kern="0" baseline="0" dirty="0" smtClean="0">
                <a:sym typeface="굴림" pitchFamily="50" charset="-127"/>
              </a:rPr>
              <a:t>Greedy Algorithm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사용하여 해결합니다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… </a:t>
            </a:r>
            <a:r>
              <a:rPr kumimoji="0" lang="ko-KR" altLang="en-US" b="0" kern="0" baseline="0" dirty="0" smtClean="0">
                <a:sym typeface="굴림" pitchFamily="50" charset="-127"/>
              </a:rPr>
              <a:t>설명 계속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단순한 배낭 문제는 부적합하다 이를 여러 가방으로 확장해야 함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9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위 코드는 기본적인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알고리즘인데 보시면 알 수 있듯이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가방 하나에 짐들을 넣습니다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제 연구에 비유하자면 짐들을 가방에 할당하면서 가치를 최대화 하는 것이므로 가방이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되고 짐이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  <a:r>
              <a:rPr kumimoji="0" lang="ko-KR" altLang="en-US" b="0" kern="0" baseline="0" dirty="0" smtClean="0">
                <a:sym typeface="굴림" pitchFamily="50" charset="-127"/>
              </a:rPr>
              <a:t>들의 퀄리티를 최대화 하는 것을 목표로 할 수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보시면 기존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 알고리즘은 가방 하나로 하기 때문에 바로 알고리즘을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적용하기 힘듭니다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그래서 가방을 여러 개로 확장하는 방법을 생각하였습니다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74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이렇게 하나 </a:t>
            </a:r>
            <a:r>
              <a:rPr kumimoji="0" lang="ko-KR" altLang="en-US" kern="0" dirty="0" err="1" smtClean="0">
                <a:sym typeface="굴림" pitchFamily="50" charset="-127"/>
              </a:rPr>
              <a:t>하나</a:t>
            </a:r>
            <a:r>
              <a:rPr kumimoji="0" lang="ko-KR" altLang="en-US" kern="0" dirty="0" smtClean="0">
                <a:sym typeface="굴림" pitchFamily="50" charset="-127"/>
              </a:rPr>
              <a:t> 넣으면 </a:t>
            </a:r>
            <a:r>
              <a:rPr kumimoji="0" lang="en-US" altLang="ko-KR" kern="0" dirty="0" smtClean="0">
                <a:sym typeface="굴림" pitchFamily="50" charset="-127"/>
              </a:rPr>
              <a:t>Local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한 방법 아니냐</a:t>
            </a:r>
            <a:r>
              <a:rPr kumimoji="0" lang="en-US" altLang="ko-KR" kern="0" baseline="0" dirty="0" smtClean="0">
                <a:sym typeface="굴림" pitchFamily="50" charset="-127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발표 내용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4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검증은 언제까지 할 것인가</a:t>
            </a:r>
            <a:r>
              <a:rPr kumimoji="0" lang="en-US" altLang="ko-KR" kern="0" dirty="0" smtClean="0">
                <a:sym typeface="굴림" pitchFamily="50" charset="-127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ko-KR" altLang="en-US" kern="0" dirty="0" err="1" smtClean="0">
                <a:sym typeface="Wingdings" panose="05000000000000000000" pitchFamily="2" charset="2"/>
              </a:rPr>
              <a:t>코스웍</a:t>
            </a:r>
            <a:r>
              <a:rPr kumimoji="0" lang="ko-KR" altLang="en-US" kern="0" dirty="0" smtClean="0">
                <a:sym typeface="Wingdings" panose="05000000000000000000" pitchFamily="2" charset="2"/>
              </a:rPr>
              <a:t> 관련 </a:t>
            </a:r>
            <a:r>
              <a:rPr kumimoji="0" lang="en-US" altLang="ko-KR" kern="0" dirty="0" smtClean="0">
                <a:sym typeface="Wingdings" panose="05000000000000000000" pitchFamily="2" charset="2"/>
              </a:rPr>
              <a:t>1~2</a:t>
            </a:r>
            <a:r>
              <a:rPr kumimoji="0" lang="ko-KR" altLang="en-US" kern="0" dirty="0" smtClean="0">
                <a:sym typeface="Wingdings" panose="05000000000000000000" pitchFamily="2" charset="2"/>
              </a:rPr>
              <a:t>달 있어야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다음 주 진행 할 것은 알고리즘 검증 단계입니다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이를 진행하기 위해서는 테스트 베드를 완전히 구축 해야하는데</a:t>
            </a:r>
            <a:r>
              <a:rPr kumimoji="0" lang="en-US" altLang="ko-KR" kern="0" dirty="0" smtClean="0">
                <a:sym typeface="굴림" pitchFamily="50" charset="-127"/>
              </a:rPr>
              <a:t>, </a:t>
            </a:r>
            <a:r>
              <a:rPr kumimoji="0" lang="ko-KR" altLang="en-US" kern="0" dirty="0" smtClean="0">
                <a:sym typeface="굴림" pitchFamily="50" charset="-127"/>
              </a:rPr>
              <a:t>현재 진행 상황으로 클라이언트 스트리밍 상황이 많이 부족합니다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리눅스에서 </a:t>
            </a:r>
            <a:r>
              <a:rPr kumimoji="0" lang="en-US" altLang="ko-KR" kern="0" dirty="0" smtClean="0">
                <a:sym typeface="굴림" pitchFamily="50" charset="-127"/>
              </a:rPr>
              <a:t>DASH </a:t>
            </a:r>
            <a:r>
              <a:rPr kumimoji="0" lang="ko-KR" altLang="en-US" kern="0" dirty="0" smtClean="0">
                <a:sym typeface="굴림" pitchFamily="50" charset="-127"/>
              </a:rPr>
              <a:t>동작 안함 윈도우에서는 </a:t>
            </a:r>
            <a:r>
              <a:rPr kumimoji="0" lang="en-US" altLang="ko-KR" kern="0" dirty="0" smtClean="0">
                <a:sym typeface="굴림" pitchFamily="50" charset="-127"/>
              </a:rPr>
              <a:t>DASH </a:t>
            </a:r>
            <a:r>
              <a:rPr kumimoji="0" lang="ko-KR" altLang="en-US" kern="0" dirty="0" smtClean="0">
                <a:sym typeface="굴림" pitchFamily="50" charset="-127"/>
              </a:rPr>
              <a:t>제대로 동작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클라이언트 스트리밍 어떻게 해야할지 막막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테스트 베드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셋팅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프록시 서버 처리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4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rocho.com/category/Algorithm/post/584b979a580277001862f18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rocho.com/category/Algorithm/post/584b979a580277001862f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2018-10-05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6058"/>
              </p:ext>
            </p:extLst>
          </p:nvPr>
        </p:nvGraphicFramePr>
        <p:xfrm>
          <a:off x="6516216" y="1438084"/>
          <a:ext cx="576064" cy="3322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x-none" sz="1100" kern="100" spc="-5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x-none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5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(3)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(4)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(5)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(6)</a:t>
                      </a:r>
                      <a:endParaRPr lang="ko-KR" sz="10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10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2145"/>
                  </a:ext>
                </a:extLst>
              </a:tr>
            </a:tbl>
          </a:graphicData>
        </a:graphic>
      </p:graphicFrame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8832362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8832362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878" b="-2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45032"/>
              </p:ext>
            </p:extLst>
          </p:nvPr>
        </p:nvGraphicFramePr>
        <p:xfrm>
          <a:off x="1163032" y="1438084"/>
          <a:ext cx="1536760" cy="2273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subject 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5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8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-116362" y="3626336"/>
                <a:ext cx="9008842" cy="2198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(1)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100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 altLang="ko-KR" sz="14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x-none" altLang="ko-KR" sz="14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x-none" altLang="ko-KR" sz="1400" b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none" altLang="ko-KR" sz="14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x-none" altLang="ko-KR" sz="14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와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UE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와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연결을 재조정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ko-KR" sz="11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x-none" altLang="ko-KR" sz="11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x-none" altLang="ko-KR" sz="1100" b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none" altLang="ko-KR" sz="1100" b="1" i="1" kern="100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altLang="ko-KR" sz="11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1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sz="110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𝑖𝑠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𝑛𝑜𝑡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𝑎𝑠𝑠𝑜𝑐𝑖𝑎𝑡𝑒𝑑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𝑤𝑖𝑡h</m:t>
                              </m:r>
                              <m:sSub>
                                <m:sSubPr>
                                  <m:ctrlP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10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  </m:t>
                                  </m:r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  </m:t>
                                  </m:r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𝑖𝑠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𝑎𝑠𝑠𝑜𝑐𝑖𝑎𝑡𝑒𝑑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𝑤𝑖𝑡h</m:t>
                              </m:r>
                              <m:r>
                                <a:rPr lang="en-US" altLang="ko-KR" sz="11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1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(2)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목적은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UE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원하는 퀄리티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x-none" altLang="ko-KR" sz="1100" kern="100" spc="-5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ko-KR" altLang="ko-KR" sz="1100" i="1" kern="100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100" i="1" kern="100" spc="-5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𝒓𝒆𝒒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와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SDN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조정된 퀄리티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x-none" altLang="ko-KR" sz="1100" kern="100" spc="-5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ko-KR" altLang="ko-KR" sz="1100" i="1" kern="100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100" i="1" kern="100" spc="-5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𝒔𝒖𝒑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의 </a:t>
                </a:r>
                <a:r>
                  <a:rPr lang="ko-KR" altLang="en-US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차이를 최소화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하는 것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(3)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파일 크기 관점에서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Buffer Underflow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방지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 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ko-KR" altLang="en-US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재생하고 있는 구간까지의 크기 </a:t>
                </a:r>
                <a:r>
                  <a:rPr lang="en-US" altLang="ko-KR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</a:t>
                </a:r>
                <a:r>
                  <a:rPr lang="ko-KR" altLang="en-US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altLang="ko-KR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데이터의 양 </a:t>
                </a:r>
                <a:r>
                  <a:rPr lang="en-US" altLang="ko-KR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 </a:t>
                </a:r>
                <a:r>
                  <a:rPr lang="ko-KR" altLang="en-US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버퍼에 저장된 구간까지의 크기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(4)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SDN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조절한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추정한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Bandwidth(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𝐛𝐰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𝐞𝐬𝐭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같거나 작도록 제한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(5)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𝐫𝐞𝐪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이 이용 가능한 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𝐬𝐥𝐨𝐭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𝐛𝐰</m:t>
                    </m:r>
                    <m:d>
                      <m:d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𝐑𝐒𝐒𝐈</m:t>
                            </m:r>
                          </m:e>
                          <m:sub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sz="1400" b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같거나 작도록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 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(6)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시간의 관점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:r>
                  <a:rPr lang="en-US" altLang="ko-KR" sz="14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에서 전체적인 자원 관리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362" y="3626336"/>
                <a:ext cx="9008842" cy="2198935"/>
              </a:xfrm>
              <a:prstGeom prst="rect">
                <a:avLst/>
              </a:prstGeom>
              <a:blipFill>
                <a:blip r:embed="rId4"/>
                <a:stretch>
                  <a:fillRect t="-554" b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Pseudo Code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Best_difference =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∞</m:t>
                    </m:r>
                  </m:oMath>
                </a14:m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Best_AP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=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Null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a in AP: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스트리밍 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가능한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계산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𝑅𝑆𝑆𝐼</m:t>
                            </m:r>
                          </m:e>
                          <m:sub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If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max( 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Req_bitrate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– bitrate, 0 )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&lt; threshold 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If 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Best_difference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&lt;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max( </a:t>
                </a:r>
                <a:r>
                  <a:rPr lang="en-US" altLang="ko-KR" sz="2000" kern="0" dirty="0" err="1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Req_bitrate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– bitrate, 0 )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Best_difference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max(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Req_bitrate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– bitrate,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0)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Best_AP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Best_AP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Best_AP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로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Handover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Handover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알고리즘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전체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5940088"/>
              </a:xfrm>
              <a:prstGeom prst="rect">
                <a:avLst/>
              </a:prstGeom>
              <a:blipFill>
                <a:blip r:embed="rId3"/>
                <a:stretch>
                  <a:fillRect l="-1040" t="-821" r="-1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012160" y="1161715"/>
            <a:ext cx="2194793" cy="1968360"/>
            <a:chOff x="5631052" y="1162943"/>
            <a:chExt cx="2194793" cy="1968360"/>
          </a:xfrm>
        </p:grpSpPr>
        <p:pic>
          <p:nvPicPr>
            <p:cNvPr id="6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052" y="1485285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2436198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340" y="1162943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788" y="1527404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400" y="2486620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 rot="12762492">
              <a:off x="5831591" y="2295192"/>
              <a:ext cx="575855" cy="17688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 rot="16200000">
              <a:off x="6362878" y="2007264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9118126">
              <a:off x="6823120" y="2237726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1292826">
              <a:off x="6832447" y="2744076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5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Knapsack </a:t>
            </a:r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84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Definition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Given </a:t>
            </a:r>
            <a:r>
              <a:rPr lang="en-US" altLang="ko-KR" sz="1400" dirty="0"/>
              <a:t>a set of items, each with a weight and a value, determine the number of each item to include in a collection so that the total weight is less than or equal to a given limit and the total value is as large as possible</a:t>
            </a:r>
            <a:endParaRPr lang="en-US" altLang="ko-KR" sz="14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two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types of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algorithms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problem, Unbounded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</a:t>
            </a:r>
            <a:endParaRPr lang="en-US" altLang="ko-KR" sz="14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this study</a:t>
            </a:r>
            <a:endParaRPr lang="en-US" altLang="ko-KR" sz="18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problem can be utilized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(existing) One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accesses to one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(expanding) One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can accesses to multiple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APs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050" name="Picture 2" descr="Knapsac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8" y="1135063"/>
            <a:ext cx="2237296" cy="19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Knapsack Algorithm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871699" y="5480126"/>
            <a:ext cx="52565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&lt; </a:t>
            </a:r>
            <a:r>
              <a:rPr lang="en-US" altLang="ko-KR" sz="1000" b="1" dirty="0" smtClean="0">
                <a:hlinkClick r:id="rId3"/>
              </a:rPr>
              <a:t>https</a:t>
            </a:r>
            <a:r>
              <a:rPr lang="en-US" altLang="ko-KR" sz="1000" b="1" dirty="0">
                <a:hlinkClick r:id="rId3"/>
              </a:rPr>
              <a:t>://</a:t>
            </a:r>
            <a:r>
              <a:rPr lang="en-US" altLang="ko-KR" sz="1000" b="1" dirty="0" smtClean="0">
                <a:hlinkClick r:id="rId3"/>
              </a:rPr>
              <a:t>www.zerocho.com/category/Algorithm/post/584b979a580277001862f182</a:t>
            </a:r>
            <a:r>
              <a:rPr lang="en-US" altLang="ko-KR" sz="1000" b="1" dirty="0" smtClean="0"/>
              <a:t> &gt;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900"/>
            <a:ext cx="746760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619672" y="1916832"/>
            <a:ext cx="1944216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가방</a:t>
            </a:r>
            <a:endParaRPr lang="en-US" altLang="ko-KR" sz="4800" b="1" dirty="0" smtClean="0"/>
          </a:p>
          <a:p>
            <a:pPr algn="ctr"/>
            <a:r>
              <a:rPr lang="ko-KR" altLang="en-US" sz="4800" b="1" dirty="0" smtClean="0"/>
              <a:t>짐</a:t>
            </a:r>
            <a:endParaRPr lang="en-US" altLang="ko-KR" sz="4800" b="1" dirty="0" smtClean="0"/>
          </a:p>
          <a:p>
            <a:pPr algn="ctr"/>
            <a:r>
              <a:rPr lang="ko-KR" altLang="en-US" sz="4800" b="1" dirty="0" smtClean="0"/>
              <a:t>가치</a:t>
            </a:r>
            <a:endParaRPr lang="en-US" altLang="ko-KR" sz="4800" b="1" dirty="0" smtClean="0"/>
          </a:p>
          <a:p>
            <a:pPr algn="ctr"/>
            <a:r>
              <a:rPr lang="ko-KR" altLang="en-US" sz="4800" b="1" dirty="0" smtClean="0"/>
              <a:t>무게</a:t>
            </a:r>
            <a:endParaRPr lang="ko-KR" altLang="en-US" sz="4800" b="1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148064" y="1916832"/>
            <a:ext cx="2962672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AP</a:t>
            </a:r>
          </a:p>
          <a:p>
            <a:pPr algn="ctr"/>
            <a:r>
              <a:rPr lang="en-US" altLang="ko-KR" sz="4800" b="1" dirty="0" smtClean="0"/>
              <a:t>UE</a:t>
            </a:r>
          </a:p>
          <a:p>
            <a:pPr algn="ctr"/>
            <a:r>
              <a:rPr lang="en-US" altLang="ko-KR" sz="4800" b="1" dirty="0" smtClean="0"/>
              <a:t>Quality</a:t>
            </a:r>
          </a:p>
          <a:p>
            <a:pPr algn="ctr"/>
            <a:r>
              <a:rPr lang="en-US" altLang="ko-KR" sz="4800" b="1" dirty="0" smtClean="0"/>
              <a:t>Time slot</a:t>
            </a:r>
            <a:endParaRPr lang="ko-KR" altLang="en-US" sz="48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3743908" y="2996952"/>
            <a:ext cx="1656184" cy="8640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Knapsack Algorithm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871699" y="5480126"/>
            <a:ext cx="52565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&lt; </a:t>
            </a:r>
            <a:r>
              <a:rPr lang="en-US" altLang="ko-KR" sz="1000" b="1" dirty="0" smtClean="0">
                <a:hlinkClick r:id="rId3"/>
              </a:rPr>
              <a:t>https</a:t>
            </a:r>
            <a:r>
              <a:rPr lang="en-US" altLang="ko-KR" sz="1000" b="1" dirty="0">
                <a:hlinkClick r:id="rId3"/>
              </a:rPr>
              <a:t>://</a:t>
            </a:r>
            <a:r>
              <a:rPr lang="en-US" altLang="ko-KR" sz="1000" b="1" dirty="0" smtClean="0">
                <a:hlinkClick r:id="rId3"/>
              </a:rPr>
              <a:t>www.zerocho.com/category/Algorithm/post/584b979a580277001862f182</a:t>
            </a:r>
            <a:r>
              <a:rPr lang="en-US" altLang="ko-KR" sz="1000" b="1" dirty="0" smtClean="0"/>
              <a:t> &gt;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900"/>
            <a:ext cx="7467600" cy="31242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6361584" y="2963250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876256" y="2924944"/>
            <a:ext cx="16561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AP loop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340252" y="4043631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865640" y="3987592"/>
            <a:ext cx="70354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Loop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가 끝날 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r>
              <a:rPr lang="ko-KR" altLang="en-US" sz="1000" b="1" dirty="0" smtClean="0">
                <a:solidFill>
                  <a:srgbClr val="FF0000"/>
                </a:solidFill>
              </a:rPr>
              <a:t>어떤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퀄리티가 최대인지 판단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3095530"/>
            <a:ext cx="4464496" cy="10801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Verification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latin typeface="Arial"/>
                <a:ea typeface="굴림"/>
                <a:cs typeface="Tahoma" panose="020B0604030504040204" pitchFamily="34" charset="0"/>
              </a:rPr>
              <a:t>Need to set test bed completely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Especially, client streaming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2" y="2421172"/>
            <a:ext cx="4055816" cy="32248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639" y="2421172"/>
            <a:ext cx="4055817" cy="30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75661</TotalTime>
  <Words>774</Words>
  <Application>Microsoft Office PowerPoint</Application>
  <PresentationFormat>화면 슬라이드 쇼(4:3)</PresentationFormat>
  <Paragraphs>175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Research   Jae Jun Ha  Media Computing and Networking Laboratory POSTECH  2018-10-05</vt:lpstr>
      <vt:lpstr>Contents</vt:lpstr>
      <vt:lpstr>Formulation</vt:lpstr>
      <vt:lpstr>Algorithm</vt:lpstr>
      <vt:lpstr>Knapsack Problem</vt:lpstr>
      <vt:lpstr>Knapsack Algorithm</vt:lpstr>
      <vt:lpstr>Knapsack Algorithm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4338</cp:revision>
  <cp:lastPrinted>2018-08-16T16:32:18Z</cp:lastPrinted>
  <dcterms:created xsi:type="dcterms:W3CDTF">2010-07-29T14:05:23Z</dcterms:created>
  <dcterms:modified xsi:type="dcterms:W3CDTF">2018-10-05T02:51:52Z</dcterms:modified>
</cp:coreProperties>
</file>