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8"/>
  </p:notesMasterIdLst>
  <p:handoutMasterIdLst>
    <p:handoutMasterId r:id="rId9"/>
  </p:handoutMasterIdLst>
  <p:sldIdLst>
    <p:sldId id="1240" r:id="rId2"/>
    <p:sldId id="1245" r:id="rId3"/>
    <p:sldId id="1246" r:id="rId4"/>
    <p:sldId id="1244" r:id="rId5"/>
    <p:sldId id="1242" r:id="rId6"/>
    <p:sldId id="1239" r:id="rId7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ABAB"/>
    <a:srgbClr val="C48000"/>
    <a:srgbClr val="FFE48F"/>
    <a:srgbClr val="FFAFAF"/>
    <a:srgbClr val="F1F1F1"/>
    <a:srgbClr val="79DCFF"/>
    <a:srgbClr val="0099FF"/>
    <a:srgbClr val="00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2045" autoAdjust="0"/>
  </p:normalViewPr>
  <p:slideViewPr>
    <p:cSldViewPr>
      <p:cViewPr varScale="1">
        <p:scale>
          <a:sx n="66" d="100"/>
          <a:sy n="66" d="100"/>
        </p:scale>
        <p:origin x="58" y="3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그냥 이 정도 </a:t>
            </a:r>
            <a:r>
              <a:rPr lang="en-US" altLang="ko-KR" dirty="0"/>
              <a:t>gain</a:t>
            </a:r>
            <a:r>
              <a:rPr lang="ko-KR" altLang="en-US" dirty="0"/>
              <a:t>이 나온다 정도 말하기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12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50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E446E-E36A-4858-8356-026E3F0A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Bandwidth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229C7-9133-4DBC-A3BD-F82C4280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저번 세미나 </a:t>
            </a:r>
            <a:r>
              <a:rPr lang="en-US" altLang="ko-KR" dirty="0"/>
              <a:t>Bandwidth </a:t>
            </a:r>
            <a:r>
              <a:rPr lang="ko-KR" altLang="en-US" dirty="0"/>
              <a:t>관련</a:t>
            </a:r>
            <a:endParaRPr lang="en-US" altLang="ko-KR" dirty="0"/>
          </a:p>
          <a:p>
            <a:pPr lvl="1" algn="just"/>
            <a:r>
              <a:rPr lang="en-US" altLang="ko-KR" dirty="0"/>
              <a:t>Bandwidth</a:t>
            </a:r>
            <a:r>
              <a:rPr lang="ko-KR" altLang="en-US" dirty="0"/>
              <a:t>를 </a:t>
            </a:r>
            <a:r>
              <a:rPr lang="en-US" altLang="ko-KR" dirty="0"/>
              <a:t>random</a:t>
            </a:r>
            <a:r>
              <a:rPr lang="ko-KR" altLang="en-US" dirty="0"/>
              <a:t>하게 생성한 것이 아니라 </a:t>
            </a:r>
            <a:r>
              <a:rPr lang="en-US" altLang="ko-KR" dirty="0"/>
              <a:t>RSSI</a:t>
            </a:r>
            <a:r>
              <a:rPr lang="ko-KR" altLang="en-US" dirty="0"/>
              <a:t>를 랜덤하게 생성하고 </a:t>
            </a:r>
            <a:r>
              <a:rPr lang="en-US" altLang="ko-KR" dirty="0"/>
              <a:t>bandwidth</a:t>
            </a:r>
            <a:r>
              <a:rPr lang="ko-KR" altLang="en-US" dirty="0"/>
              <a:t>는 아래 </a:t>
            </a:r>
            <a:r>
              <a:rPr lang="en-US" altLang="ko-KR" dirty="0"/>
              <a:t>reference</a:t>
            </a:r>
            <a:r>
              <a:rPr lang="ko-KR" altLang="en-US" dirty="0"/>
              <a:t>를 통해 </a:t>
            </a:r>
            <a:r>
              <a:rPr lang="en-US" altLang="ko-KR" dirty="0"/>
              <a:t>mapping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 algn="just"/>
            <a:r>
              <a:rPr lang="en-US" altLang="ko-KR" dirty="0"/>
              <a:t>A. Y. Ding et al., “Vision: Augmenting </a:t>
            </a:r>
            <a:r>
              <a:rPr lang="en-US" altLang="ko-KR" dirty="0" err="1"/>
              <a:t>WiFi</a:t>
            </a:r>
            <a:r>
              <a:rPr lang="en-US" altLang="ko-KR" dirty="0"/>
              <a:t> offloading with an opensource collaborative platform,” in Proc. MCS, 2015, pp. 44–48.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46598-976C-4D3D-A673-722C306AF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1FB2D-DFB2-44AA-88A4-B5DC58D5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4722"/>
            <a:ext cx="9144000" cy="3688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A94C05-5498-4A51-A28F-62E9E5CB3B3B}"/>
              </a:ext>
            </a:extLst>
          </p:cNvPr>
          <p:cNvSpPr txBox="1"/>
          <p:nvPr/>
        </p:nvSpPr>
        <p:spPr bwMode="auto">
          <a:xfrm>
            <a:off x="429092" y="566253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-71dB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E1728-89FE-4AD1-B5BF-174D205F16C7}"/>
              </a:ext>
            </a:extLst>
          </p:cNvPr>
          <p:cNvSpPr txBox="1"/>
          <p:nvPr/>
        </p:nvSpPr>
        <p:spPr bwMode="auto">
          <a:xfrm>
            <a:off x="2123728" y="565159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-69dB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6A8B9-D59E-4AFD-BBA8-FE4F2891CEA4}"/>
              </a:ext>
            </a:extLst>
          </p:cNvPr>
          <p:cNvSpPr txBox="1"/>
          <p:nvPr/>
        </p:nvSpPr>
        <p:spPr bwMode="auto">
          <a:xfrm>
            <a:off x="4932040" y="5683250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6BECE-3C50-4CCA-9569-33692597A9E0}"/>
              </a:ext>
            </a:extLst>
          </p:cNvPr>
          <p:cNvSpPr txBox="1"/>
          <p:nvPr/>
        </p:nvSpPr>
        <p:spPr bwMode="auto">
          <a:xfrm>
            <a:off x="5492834" y="6063666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-64dB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B34AE-CD0B-40AD-AC13-77C6442CFF24}"/>
              </a:ext>
            </a:extLst>
          </p:cNvPr>
          <p:cNvSpPr txBox="1"/>
          <p:nvPr/>
        </p:nvSpPr>
        <p:spPr bwMode="auto">
          <a:xfrm>
            <a:off x="7478713" y="623728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DF8299-E325-40AE-969A-988688882F7C}"/>
              </a:ext>
            </a:extLst>
          </p:cNvPr>
          <p:cNvSpPr txBox="1"/>
          <p:nvPr/>
        </p:nvSpPr>
        <p:spPr bwMode="auto">
          <a:xfrm>
            <a:off x="883778" y="6262786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700F8-5ED8-47CF-BE9A-4A9AF7A42F52}"/>
              </a:ext>
            </a:extLst>
          </p:cNvPr>
          <p:cNvSpPr txBox="1"/>
          <p:nvPr/>
        </p:nvSpPr>
        <p:spPr bwMode="auto">
          <a:xfrm>
            <a:off x="2950117" y="6052642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-76dB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569AF-060C-47C5-AD30-1AEE50C5BEFD}"/>
              </a:ext>
            </a:extLst>
          </p:cNvPr>
          <p:cNvSpPr txBox="1"/>
          <p:nvPr/>
        </p:nvSpPr>
        <p:spPr bwMode="auto">
          <a:xfrm>
            <a:off x="3477591" y="5683249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AE9B5-2764-4A25-BEF1-9FB5B12E9818}"/>
              </a:ext>
            </a:extLst>
          </p:cNvPr>
          <p:cNvSpPr txBox="1"/>
          <p:nvPr/>
        </p:nvSpPr>
        <p:spPr bwMode="auto">
          <a:xfrm>
            <a:off x="7927415" y="5661200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0A80D-D7CC-4828-BDA1-2AB099081470}"/>
              </a:ext>
            </a:extLst>
          </p:cNvPr>
          <p:cNvSpPr txBox="1"/>
          <p:nvPr/>
        </p:nvSpPr>
        <p:spPr bwMode="auto">
          <a:xfrm>
            <a:off x="6357913" y="564964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5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24A10DF-8301-48D9-B78A-A5B3D48734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Adjustment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24A10DF-8301-48D9-B78A-A5B3D4873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464" r="-2353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F1E40DF-6A84-4196-ABDA-8F8BFA6E0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altLang="ko-KR" dirty="0"/>
                  <a:t>Case</a:t>
                </a:r>
              </a:p>
              <a:p>
                <a:pPr lvl="1" algn="just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 algn="just"/>
                <a:endParaRPr lang="ko-KR" altLang="en-US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Need to make below condition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F1E40DF-6A84-4196-ABDA-8F8BFA6E0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465D9B-7822-44D0-985F-98A9E5A3E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854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A10DF-8301-48D9-B78A-A5B3D487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E40DF-6A84-4196-ABDA-8F8BFA6E0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Consider only congestion situation</a:t>
            </a:r>
          </a:p>
          <a:p>
            <a:pPr lvl="2" algn="just"/>
            <a:r>
              <a:rPr lang="en-US" altLang="ko-KR" dirty="0"/>
              <a:t>Over AP’s timeslot</a:t>
            </a:r>
          </a:p>
          <a:p>
            <a:pPr lvl="2" algn="just"/>
            <a:r>
              <a:rPr lang="en-US" altLang="ko-KR" dirty="0"/>
              <a:t>Can not support request bitrate</a:t>
            </a:r>
          </a:p>
          <a:p>
            <a:pPr lvl="2" algn="just"/>
            <a:endParaRPr lang="en-US" altLang="ko-KR" dirty="0"/>
          </a:p>
          <a:p>
            <a:pPr algn="just"/>
            <a:r>
              <a:rPr lang="en-US" altLang="ko-KR" dirty="0"/>
              <a:t>Each case (random RSSI, videos)</a:t>
            </a:r>
          </a:p>
          <a:p>
            <a:pPr lvl="1" algn="just"/>
            <a:r>
              <a:rPr lang="en-US" altLang="ko-KR" dirty="0"/>
              <a:t>UE 3 &amp; AP 2 - 20 cases</a:t>
            </a:r>
          </a:p>
          <a:p>
            <a:pPr lvl="1" algn="just"/>
            <a:r>
              <a:rPr lang="en-US" altLang="ko-KR" dirty="0"/>
              <a:t>UE 4 &amp; AP 2 - 20 cases</a:t>
            </a:r>
          </a:p>
          <a:p>
            <a:pPr lvl="1" algn="just"/>
            <a:r>
              <a:rPr lang="en-US" altLang="ko-KR" dirty="0"/>
              <a:t>UE 5 &amp; AP 2 - 20 cases</a:t>
            </a:r>
          </a:p>
          <a:p>
            <a:pPr lvl="1" algn="just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465D9B-7822-44D0-985F-98A9E5A3E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34E68C0-6797-48AD-95F0-B9EFA5E7D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17090"/>
              </p:ext>
            </p:extLst>
          </p:nvPr>
        </p:nvGraphicFramePr>
        <p:xfrm>
          <a:off x="1475656" y="4437112"/>
          <a:ext cx="609600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032266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512861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080477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01698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UE 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UE 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UE 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12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Multi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43.21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42.02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40.69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49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Single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41.99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40.82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79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50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2EA70B8-6D65-460F-B45B-2620C52D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147045"/>
            <a:ext cx="7772400" cy="1362075"/>
          </a:xfrm>
        </p:spPr>
        <p:txBody>
          <a:bodyPr/>
          <a:lstStyle/>
          <a:p>
            <a:pPr algn="ctr"/>
            <a:r>
              <a:rPr lang="en-US" altLang="ko-KR" dirty="0"/>
              <a:t>M</a:t>
            </a:r>
            <a:r>
              <a:rPr lang="en-US" altLang="ko-KR" cap="none" dirty="0"/>
              <a:t>emo</a:t>
            </a:r>
            <a:r>
              <a:rPr lang="en-US" altLang="ko-KR" dirty="0"/>
              <a:t> </a:t>
            </a:r>
            <a:r>
              <a:rPr lang="en-US" altLang="ko-KR" cap="none" dirty="0"/>
              <a:t>for</a:t>
            </a:r>
            <a:r>
              <a:rPr lang="en-US" altLang="ko-KR" dirty="0"/>
              <a:t> s</a:t>
            </a:r>
            <a:r>
              <a:rPr lang="en-US" altLang="ko-KR" cap="none" dirty="0"/>
              <a:t>eminar</a:t>
            </a:r>
            <a:endParaRPr lang="ko-KR" altLang="en-US" cap="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A027EE-C93C-4178-BD71-499124FB88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820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323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E446E-E36A-4858-8356-026E3F0A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Consider Congestion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229C7-9133-4DBC-A3BD-F82C4280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46598-976C-4D3D-A673-722C306AF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725DBD-B603-4B11-9119-DA9D265F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558"/>
            <a:ext cx="9144000" cy="49967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9AFC93-3E6F-400C-8AC5-D3B3A1BB6C6C}"/>
              </a:ext>
            </a:extLst>
          </p:cNvPr>
          <p:cNvSpPr/>
          <p:nvPr/>
        </p:nvSpPr>
        <p:spPr>
          <a:xfrm>
            <a:off x="1331640" y="2060425"/>
            <a:ext cx="7783331" cy="439291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3C9E5-C853-4627-A5D7-F17021136F2E}"/>
              </a:ext>
            </a:extLst>
          </p:cNvPr>
          <p:cNvSpPr txBox="1"/>
          <p:nvPr/>
        </p:nvSpPr>
        <p:spPr bwMode="auto">
          <a:xfrm>
            <a:off x="7960306" y="1722294"/>
            <a:ext cx="122020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Congestion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9C3EE8-DBA2-4C5B-96B9-17E1EFE9113E}"/>
              </a:ext>
            </a:extLst>
          </p:cNvPr>
          <p:cNvGrpSpPr/>
          <p:nvPr/>
        </p:nvGrpSpPr>
        <p:grpSpPr>
          <a:xfrm>
            <a:off x="827584" y="3625999"/>
            <a:ext cx="12002034" cy="6447742"/>
            <a:chOff x="1066910" y="2381858"/>
            <a:chExt cx="12002034" cy="6447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3074819" y="2381858"/>
                  <a:ext cx="1378904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819" y="2381858"/>
                  <a:ext cx="1378904" cy="294504"/>
                </a:xfrm>
                <a:prstGeom prst="rect">
                  <a:avLst/>
                </a:prstGeom>
                <a:blipFill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순서도: 판단 6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1066910" y="6838424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순서도: 판단 6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6838424"/>
                  <a:ext cx="5394717" cy="640682"/>
                </a:xfrm>
                <a:prstGeom prst="flowChartDecision">
                  <a:avLst/>
                </a:prstGeom>
                <a:blipFill>
                  <a:blip r:embed="rId4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순서도: 판단 46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1066910" y="4292927"/>
                  <a:ext cx="5394717" cy="10979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7" name="순서도: 판단 46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4292927"/>
                  <a:ext cx="5394717" cy="1097947"/>
                </a:xfrm>
                <a:prstGeom prst="flowChartDecision">
                  <a:avLst/>
                </a:prstGeom>
                <a:blipFill>
                  <a:blip r:embed="rId5"/>
                  <a:stretch>
                    <a:fillRect b="-1373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7318345" y="6618705"/>
                  <a:ext cx="4670479" cy="107311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 kern="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200" i="1" kern="10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b>
                        </m:s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200" i="1" kern="1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ko-KR" altLang="ko-KR" sz="12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sz="12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ko-KR" altLang="ko-KR" sz="12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num>
                          <m:den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1200" i="1" kern="10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ko-KR" altLang="en-US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345" y="6618705"/>
                  <a:ext cx="4670479" cy="1073111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223951" y="3583277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3951" y="3583277"/>
                  <a:ext cx="3087577" cy="291875"/>
                </a:xfrm>
                <a:prstGeom prst="rect">
                  <a:avLst/>
                </a:prstGeom>
                <a:blipFill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88828AF-E3C8-480F-A7E6-FD274E42408C}"/>
                </a:ext>
              </a:extLst>
            </p:cNvPr>
            <p:cNvCxnSpPr>
              <a:cxnSpLocks/>
              <a:stCxn id="3" idx="2"/>
              <a:endCxn id="30" idx="0"/>
            </p:cNvCxnSpPr>
            <p:nvPr/>
          </p:nvCxnSpPr>
          <p:spPr bwMode="auto">
            <a:xfrm>
              <a:off x="3764271" y="2676362"/>
              <a:ext cx="4815" cy="2662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522796" y="4863572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785368" y="540559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12340475" y="4097010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0475" y="4097010"/>
                  <a:ext cx="728469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7020272" y="4088258"/>
                  <a:ext cx="821443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272" y="4088258"/>
                  <a:ext cx="821443" cy="294504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B443A3B-9AF9-4F2F-A6F2-242792A928CA}"/>
                </a:ext>
              </a:extLst>
            </p:cNvPr>
            <p:cNvSpPr/>
            <p:nvPr/>
          </p:nvSpPr>
          <p:spPr>
            <a:xfrm>
              <a:off x="9413774" y="8552601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871115" y="2942602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115" y="2942602"/>
                  <a:ext cx="1795941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순서도: 판단 31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1066910" y="5758304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" name="순서도: 판단 31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5758304"/>
                  <a:ext cx="5394717" cy="640682"/>
                </a:xfrm>
                <a:prstGeom prst="flowChartDecision">
                  <a:avLst/>
                </a:prstGeom>
                <a:blipFill>
                  <a:blip r:embed="rId11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A1BD42F-56B2-4C5B-8E95-6859E8F91069}"/>
                </a:ext>
              </a:extLst>
            </p:cNvPr>
            <p:cNvCxnSpPr>
              <a:cxnSpLocks/>
              <a:stCxn id="14" idx="2"/>
              <a:endCxn id="81" idx="0"/>
            </p:cNvCxnSpPr>
            <p:nvPr/>
          </p:nvCxnSpPr>
          <p:spPr bwMode="auto">
            <a:xfrm flipH="1">
              <a:off x="9653584" y="7691816"/>
              <a:ext cx="1" cy="86078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529192" y="6110954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C1E2A020-D4C9-4A89-A80F-46FEDCE55074}"/>
                </a:ext>
              </a:extLst>
            </p:cNvPr>
            <p:cNvCxnSpPr>
              <a:stCxn id="47" idx="3"/>
              <a:endCxn id="75" idx="2"/>
            </p:cNvCxnSpPr>
            <p:nvPr/>
          </p:nvCxnSpPr>
          <p:spPr bwMode="auto">
            <a:xfrm flipV="1">
              <a:off x="6461627" y="4382762"/>
              <a:ext cx="969367" cy="459139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524750" y="720442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7BED644-C4E3-4CBF-AE1B-4B7E502E008A}"/>
                </a:ext>
              </a:extLst>
            </p:cNvPr>
            <p:cNvCxnSpPr>
              <a:stCxn id="30" idx="2"/>
              <a:endCxn id="49" idx="0"/>
            </p:cNvCxnSpPr>
            <p:nvPr/>
          </p:nvCxnSpPr>
          <p:spPr bwMode="auto">
            <a:xfrm flipH="1">
              <a:off x="3767740" y="3219601"/>
              <a:ext cx="1346" cy="36367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8DD20C2-1AFD-432B-81DC-1AD0ED0BBB78}"/>
                </a:ext>
              </a:extLst>
            </p:cNvPr>
            <p:cNvCxnSpPr>
              <a:stCxn id="49" idx="2"/>
              <a:endCxn id="47" idx="0"/>
            </p:cNvCxnSpPr>
            <p:nvPr/>
          </p:nvCxnSpPr>
          <p:spPr bwMode="auto">
            <a:xfrm flipH="1">
              <a:off x="3764269" y="3875152"/>
              <a:ext cx="3471" cy="41777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4283CF48-40E1-44E3-B295-B22753193D42}"/>
                </a:ext>
              </a:extLst>
            </p:cNvPr>
            <p:cNvCxnSpPr>
              <a:stCxn id="75" idx="0"/>
              <a:endCxn id="49" idx="3"/>
            </p:cNvCxnSpPr>
            <p:nvPr/>
          </p:nvCxnSpPr>
          <p:spPr bwMode="auto">
            <a:xfrm rot="16200000" flipV="1">
              <a:off x="6191740" y="2849004"/>
              <a:ext cx="359043" cy="211946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84C0988-92A8-4314-A306-4CB5CC6890B2}"/>
                </a:ext>
              </a:extLst>
            </p:cNvPr>
            <p:cNvCxnSpPr>
              <a:endCxn id="32" idx="0"/>
            </p:cNvCxnSpPr>
            <p:nvPr/>
          </p:nvCxnSpPr>
          <p:spPr bwMode="auto">
            <a:xfrm>
              <a:off x="3764265" y="5390874"/>
              <a:ext cx="4" cy="36743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2A7C5F04-08EA-4B22-BCA8-EBE67CCD0365}"/>
                </a:ext>
              </a:extLst>
            </p:cNvPr>
            <p:cNvCxnSpPr>
              <a:stCxn id="32" idx="2"/>
            </p:cNvCxnSpPr>
            <p:nvPr/>
          </p:nvCxnSpPr>
          <p:spPr bwMode="auto">
            <a:xfrm flipH="1">
              <a:off x="3764265" y="6398986"/>
              <a:ext cx="4" cy="4394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AA84776-FD0F-40F1-8FAE-AED8EF544AD3}"/>
                </a:ext>
              </a:extLst>
            </p:cNvPr>
            <p:cNvCxnSpPr>
              <a:cxnSpLocks/>
              <a:stCxn id="7" idx="3"/>
              <a:endCxn id="14" idx="1"/>
            </p:cNvCxnSpPr>
            <p:nvPr/>
          </p:nvCxnSpPr>
          <p:spPr bwMode="auto">
            <a:xfrm flipV="1">
              <a:off x="6461627" y="7155261"/>
              <a:ext cx="856718" cy="350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DD7B9AF9-AD6C-44E2-B36E-F3A5DA9D7B34}"/>
                </a:ext>
              </a:extLst>
            </p:cNvPr>
            <p:cNvCxnSpPr>
              <a:stCxn id="32" idx="3"/>
              <a:endCxn id="68" idx="2"/>
            </p:cNvCxnSpPr>
            <p:nvPr/>
          </p:nvCxnSpPr>
          <p:spPr bwMode="auto">
            <a:xfrm flipV="1">
              <a:off x="6461627" y="4374009"/>
              <a:ext cx="6243083" cy="170463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9D7489B1-6221-49B8-81D1-262AEC48EB08}"/>
                </a:ext>
              </a:extLst>
            </p:cNvPr>
            <p:cNvCxnSpPr>
              <a:stCxn id="68" idx="0"/>
              <a:endCxn id="30" idx="3"/>
            </p:cNvCxnSpPr>
            <p:nvPr/>
          </p:nvCxnSpPr>
          <p:spPr bwMode="auto">
            <a:xfrm rot="16200000" flipV="1">
              <a:off x="8177929" y="-429771"/>
              <a:ext cx="1015908" cy="8037654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A8E4F4-E760-4D8E-815B-456CEA0F0EA6}"/>
                </a:ext>
              </a:extLst>
            </p:cNvPr>
            <p:cNvCxnSpPr>
              <a:stCxn id="14" idx="3"/>
              <a:endCxn id="68" idx="2"/>
            </p:cNvCxnSpPr>
            <p:nvPr/>
          </p:nvCxnSpPr>
          <p:spPr bwMode="auto">
            <a:xfrm flipV="1">
              <a:off x="11988824" y="4374009"/>
              <a:ext cx="715886" cy="2781252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779766" y="6482027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</p:grp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C0337827-BDAB-4B1B-B9C1-1C3A7D633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184775"/>
          </a:xfrm>
        </p:spPr>
        <p:txBody>
          <a:bodyPr/>
          <a:lstStyle/>
          <a:p>
            <a:r>
              <a:rPr lang="en-US" altLang="ko-KR" dirty="0"/>
              <a:t>Loop</a:t>
            </a:r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8E064B27-8F59-4CA7-8955-257B68A654E7}"/>
              </a:ext>
            </a:extLst>
          </p:cNvPr>
          <p:cNvSpPr/>
          <p:nvPr/>
        </p:nvSpPr>
        <p:spPr>
          <a:xfrm>
            <a:off x="1112671" y="2060848"/>
            <a:ext cx="4824536" cy="917079"/>
          </a:xfrm>
          <a:prstGeom prst="flowChartDecision">
            <a:avLst/>
          </a:prstGeom>
          <a:solidFill>
            <a:srgbClr val="FFE48F"/>
          </a:solidFill>
          <a:ln>
            <a:solidFill>
              <a:srgbClr val="C4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latin typeface="Cambria Math" panose="02040503050406030204" pitchFamily="18" charset="0"/>
              </a:rPr>
              <a:t>1) Over AP’s timeslot</a:t>
            </a:r>
          </a:p>
          <a:p>
            <a:pPr algn="ctr"/>
            <a:r>
              <a:rPr lang="en-US" altLang="ko-KR" sz="1200" dirty="0">
                <a:latin typeface="Cambria Math" panose="02040503050406030204" pitchFamily="18" charset="0"/>
              </a:rPr>
              <a:t>2) Can not support request bitrate</a:t>
            </a:r>
            <a:endParaRPr lang="ko-KR" altLang="en-US" sz="1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DBAAAFD-F88F-4699-8B77-D41B092B04B5}"/>
                  </a:ext>
                </a:extLst>
              </p:cNvPr>
              <p:cNvSpPr/>
              <p:nvPr/>
            </p:nvSpPr>
            <p:spPr>
              <a:xfrm>
                <a:off x="-1919562" y="2368322"/>
                <a:ext cx="2371675" cy="302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UE requests streaming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DBAAAFD-F88F-4699-8B77-D41B092B0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9562" y="2368322"/>
                <a:ext cx="2371675" cy="302134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0FA7FDB-B283-463F-B07F-79750B1BD4D2}"/>
              </a:ext>
            </a:extLst>
          </p:cNvPr>
          <p:cNvCxnSpPr>
            <a:cxnSpLocks/>
            <a:stCxn id="34" idx="3"/>
            <a:endCxn id="31" idx="1"/>
          </p:cNvCxnSpPr>
          <p:nvPr/>
        </p:nvCxnSpPr>
        <p:spPr bwMode="auto">
          <a:xfrm flipV="1">
            <a:off x="452113" y="2519388"/>
            <a:ext cx="660558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15D18FB-74BD-4ACC-A75F-5717266FBE6D}"/>
                  </a:ext>
                </a:extLst>
              </p:cNvPr>
              <p:cNvSpPr/>
              <p:nvPr/>
            </p:nvSpPr>
            <p:spPr>
              <a:xfrm>
                <a:off x="6545302" y="2368898"/>
                <a:ext cx="2563202" cy="3009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Provide streaming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15D18FB-74BD-4ACC-A75F-5717266FB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302" y="2368898"/>
                <a:ext cx="2563202" cy="300980"/>
              </a:xfrm>
              <a:prstGeom prst="rect">
                <a:avLst/>
              </a:prstGeom>
              <a:blipFill>
                <a:blip r:embed="rId13"/>
                <a:stretch>
                  <a:fillRect b="-98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2372C78-713A-44DE-A19B-AFD150990616}"/>
              </a:ext>
            </a:extLst>
          </p:cNvPr>
          <p:cNvCxnSpPr>
            <a:stCxn id="31" idx="3"/>
            <a:endCxn id="48" idx="1"/>
          </p:cNvCxnSpPr>
          <p:nvPr/>
        </p:nvCxnSpPr>
        <p:spPr bwMode="auto">
          <a:xfrm>
            <a:off x="5937207" y="2519388"/>
            <a:ext cx="60809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37B4FED-B754-47B0-BA75-4DE218EDA8DA}"/>
              </a:ext>
            </a:extLst>
          </p:cNvPr>
          <p:cNvCxnSpPr>
            <a:stCxn id="31" idx="2"/>
            <a:endCxn id="3" idx="0"/>
          </p:cNvCxnSpPr>
          <p:nvPr/>
        </p:nvCxnSpPr>
        <p:spPr bwMode="auto">
          <a:xfrm>
            <a:off x="3524939" y="2977927"/>
            <a:ext cx="6" cy="6480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FCBE91-4B63-421F-B11A-63B5C567A052}"/>
              </a:ext>
            </a:extLst>
          </p:cNvPr>
          <p:cNvSpPr txBox="1"/>
          <p:nvPr/>
        </p:nvSpPr>
        <p:spPr bwMode="auto">
          <a:xfrm>
            <a:off x="3524939" y="3031085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B137C7-AC78-4B17-A83E-66023C385638}"/>
              </a:ext>
            </a:extLst>
          </p:cNvPr>
          <p:cNvSpPr txBox="1"/>
          <p:nvPr/>
        </p:nvSpPr>
        <p:spPr bwMode="auto">
          <a:xfrm>
            <a:off x="6066921" y="2531956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60165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14717</TotalTime>
  <Words>286</Words>
  <Application>Microsoft Office PowerPoint</Application>
  <PresentationFormat>화면 슬라이드 쇼(4:3)</PresentationFormat>
  <Paragraphs>77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Arial</vt:lpstr>
      <vt:lpstr>Cambria Math</vt:lpstr>
      <vt:lpstr>Wingdings</vt:lpstr>
      <vt:lpstr>pres</vt:lpstr>
      <vt:lpstr>Bandwidth</vt:lpstr>
      <vt:lpstr>x_ij Adjustment</vt:lpstr>
      <vt:lpstr>Comparison</vt:lpstr>
      <vt:lpstr>Memo for seminar</vt:lpstr>
      <vt:lpstr>Consider Congestion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618</cp:revision>
  <dcterms:created xsi:type="dcterms:W3CDTF">2020-01-02T02:20:46Z</dcterms:created>
  <dcterms:modified xsi:type="dcterms:W3CDTF">2020-03-04T23:31:24Z</dcterms:modified>
</cp:coreProperties>
</file>