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764" r:id="rId2"/>
    <p:sldId id="765" r:id="rId3"/>
    <p:sldId id="766" r:id="rId4"/>
    <p:sldId id="767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7557253-4196-467D-ACF9-BBC50FF6D4F3}">
          <p14:sldIdLst>
            <p14:sldId id="764"/>
            <p14:sldId id="765"/>
            <p14:sldId id="766"/>
            <p14:sldId id="7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0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88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16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064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Formulation</a:t>
                </a:r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pPr marL="0" indent="0">
                  <a:buNone/>
                </a:pPr>
                <a:endParaRPr lang="en-US" altLang="ko-KR" kern="0" dirty="0"/>
              </a:p>
              <a:p>
                <a:pPr marL="0" indent="0">
                  <a:buNone/>
                </a:pPr>
                <a:endParaRPr lang="en-US" altLang="ko-KR" kern="0" dirty="0" smtClean="0"/>
              </a:p>
              <a:p>
                <a:r>
                  <a:rPr lang="en-US" altLang="ko-KR" kern="0" dirty="0" smtClean="0"/>
                  <a:t>If </a:t>
                </a:r>
                <a:r>
                  <a:rPr lang="en-US" altLang="ko-KR" kern="0" dirty="0"/>
                  <a:t>there </a:t>
                </a:r>
                <a:r>
                  <a:rPr lang="en-US" altLang="ko-KR" kern="0" dirty="0" smtClean="0"/>
                  <a:t>are </a:t>
                </a:r>
                <a:r>
                  <a:rPr lang="en-US" altLang="ko-KR" b="1" u="sng" kern="0" dirty="0" smtClean="0"/>
                  <a:t>APs</a:t>
                </a:r>
                <a:r>
                  <a:rPr lang="en-US" altLang="ko-KR" kern="0" dirty="0" smtClean="0"/>
                  <a:t> </a:t>
                </a:r>
                <a:r>
                  <a:rPr lang="en-US" altLang="ko-KR" kern="0" dirty="0"/>
                  <a:t>which can </a:t>
                </a:r>
                <a:r>
                  <a:rPr lang="en-US" altLang="ko-KR" u="sng" kern="0" dirty="0"/>
                  <a:t>fulfill UE's </a:t>
                </a:r>
                <a:r>
                  <a:rPr lang="en-US" altLang="ko-KR" u="sng" kern="0" dirty="0" smtClean="0"/>
                  <a:t>request</a:t>
                </a:r>
                <a:r>
                  <a:rPr lang="en-US" altLang="ko-KR" kern="0" dirty="0" smtClean="0"/>
                  <a:t> [</a:t>
                </a:r>
                <a14:m>
                  <m:oMath xmlns:m="http://schemas.openxmlformats.org/officeDocument/2006/math">
                    <m:r>
                      <a:rPr lang="en-US" altLang="ko-KR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𝑃𝐿𝑅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/>
                <a:r>
                  <a:rPr lang="en-US" altLang="ko-KR" kern="0" dirty="0" smtClean="0"/>
                  <a:t>Select possible AP [constraint 3] and</a:t>
                </a:r>
              </a:p>
              <a:p>
                <a:pPr lvl="1"/>
                <a:r>
                  <a:rPr lang="en-US" altLang="ko-KR" kern="0" dirty="0" smtClean="0"/>
                  <a:t>Select bitrate [constraint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kern="0" dirty="0" smtClean="0"/>
                  <a:t>]</a:t>
                </a:r>
                <a:endParaRPr lang="en-US" altLang="ko-KR" dirty="0" smtClean="0"/>
              </a:p>
              <a:p>
                <a:r>
                  <a:rPr lang="en-US" altLang="ko-KR" kern="0" dirty="0" smtClean="0"/>
                  <a:t>Others [</a:t>
                </a:r>
                <a14:m>
                  <m:oMath xmlns:m="http://schemas.openxmlformats.org/officeDocument/2006/math">
                    <m:r>
                      <a:rPr lang="en-US" altLang="ko-KR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𝑃𝐿𝑅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/>
                <a:r>
                  <a:rPr lang="en-US" altLang="ko-KR" dirty="0" smtClean="0"/>
                  <a:t>Check each APs(m)</a:t>
                </a:r>
              </a:p>
              <a:p>
                <a:pPr lvl="2"/>
                <a:r>
                  <a:rPr lang="en-US" altLang="ko-KR" dirty="0" smtClean="0"/>
                  <a:t>Sort UE by requested bitrate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)</a:t>
                </a:r>
              </a:p>
              <a:p>
                <a:pPr lvl="2"/>
                <a:r>
                  <a:rPr lang="en-US" altLang="ko-KR" dirty="0" smtClean="0"/>
                  <a:t>Choose K UEs which have high requested bitrate</a:t>
                </a:r>
              </a:p>
              <a:p>
                <a:pPr lvl="3"/>
                <a:r>
                  <a:rPr lang="en-US" altLang="ko-KR" dirty="0" smtClean="0"/>
                  <a:t>Decrease </a:t>
                </a:r>
                <a:r>
                  <a:rPr lang="en-US" altLang="ko-KR" dirty="0"/>
                  <a:t>K UE’s bitrate one step until total </a:t>
                </a:r>
                <a:r>
                  <a:rPr lang="en-US" altLang="ko-KR" dirty="0" err="1"/>
                  <a:t>QoE</a:t>
                </a:r>
                <a:r>
                  <a:rPr lang="en-US" altLang="ko-KR" dirty="0"/>
                  <a:t> is maximized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/>
                          </a:rPr>
                          <m:t>𝐾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</a:t>
                </a:r>
                <a:r>
                  <a:rPr lang="en-US" altLang="ko-KR" dirty="0" smtClean="0"/>
                  <a:t>the number of bitrate level )</a:t>
                </a:r>
              </a:p>
              <a:p>
                <a:pPr lvl="4"/>
                <a:r>
                  <a:rPr lang="en-US" altLang="ko-KR" dirty="0" smtClean="0"/>
                  <a:t>Estimate available bitrate [using constraint 3] and </a:t>
                </a:r>
              </a:p>
              <a:p>
                <a:pPr marL="1828800" lvl="4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Select bitrate [using 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 </a:t>
                </a:r>
                <a:endParaRPr lang="en-US" altLang="ko-KR" dirty="0"/>
              </a:p>
              <a:p>
                <a:pPr lvl="3"/>
                <a:r>
                  <a:rPr lang="en-US" altLang="ko-KR" dirty="0" smtClean="0"/>
                  <a:t>Change other APs (K UE)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4"/>
                <a:r>
                  <a:rPr lang="en-US" altLang="ko-KR" dirty="0"/>
                  <a:t>Estimate </a:t>
                </a:r>
                <a:r>
                  <a:rPr lang="en-US" altLang="ko-KR" dirty="0" smtClean="0"/>
                  <a:t>possible AP [using </a:t>
                </a:r>
                <a:r>
                  <a:rPr lang="en-US" altLang="ko-KR" dirty="0"/>
                  <a:t>constraint 3] </a:t>
                </a:r>
                <a:r>
                  <a:rPr lang="en-US" altLang="ko-KR" dirty="0" smtClean="0"/>
                  <a:t>and</a:t>
                </a:r>
              </a:p>
              <a:p>
                <a:pPr marL="1828800" lvl="4" indent="0">
                  <a:buNone/>
                </a:pPr>
                <a:r>
                  <a:rPr lang="en-US" altLang="ko-KR" dirty="0" smtClean="0"/>
                  <a:t>       </a:t>
                </a:r>
                <a:r>
                  <a:rPr lang="en-US" altLang="ko-KR" dirty="0"/>
                  <a:t>Select bitrate [using 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/>
                  <a:t>]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Choose best case which maximizes total </a:t>
                </a:r>
                <a:r>
                  <a:rPr lang="en-US" altLang="ko-KR" dirty="0" err="1" smtClean="0"/>
                  <a:t>QoE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Consider </a:t>
                </a:r>
                <a:r>
                  <a:rPr lang="en-US" altLang="ko-KR" dirty="0" smtClean="0"/>
                  <a:t>two </a:t>
                </a:r>
                <a:r>
                  <a:rPr lang="en-US" altLang="ko-KR" dirty="0"/>
                  <a:t>cases</a:t>
                </a:r>
                <a:r>
                  <a:rPr lang="en-US" altLang="ko-KR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kern="0" smtClean="0">
                        <a:latin typeface="Cambria Math"/>
                      </a:rPr>
                      <m:t>𝑚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kern="0" smtClean="0">
                            <a:latin typeface="Cambria Math"/>
                          </a:rPr>
                          <m:t>𝐿</m:t>
                        </m:r>
                        <m:r>
                          <a:rPr lang="en-US" altLang="ko-KR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kern="0" smtClean="0">
                            <a:latin typeface="Cambria Math"/>
                          </a:rPr>
                          <m:t>𝑚</m:t>
                        </m:r>
                        <m:r>
                          <a:rPr lang="en-US" altLang="ko-KR" b="0" i="1" kern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kern="0" dirty="0"/>
              </a:p>
              <a:p>
                <a:pPr lvl="3"/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blipFill rotWithShape="1">
                <a:blip r:embed="rId4"/>
                <a:stretch>
                  <a:fillRect l="-74" t="-93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146452"/>
                  </p:ext>
                </p:extLst>
              </p:nvPr>
            </p:nvGraphicFramePr>
            <p:xfrm>
              <a:off x="1547664" y="1340768"/>
              <a:ext cx="5868035" cy="208642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05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𝑵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05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∙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𝒎𝒊𝒏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{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05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sz="1050" i="1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sz="1050" i="1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𝑃𝐿𝑅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146452"/>
                  </p:ext>
                </p:extLst>
              </p:nvPr>
            </p:nvGraphicFramePr>
            <p:xfrm>
              <a:off x="1547664" y="1340768"/>
              <a:ext cx="5868035" cy="196970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6381479"/>
                        </a:ext>
                      </a:extLst>
                    </a:gridCol>
                  </a:tblGrid>
                  <a:tr h="27114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2273" r="-7504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12251031"/>
                      </a:ext>
                    </a:extLst>
                  </a:tr>
                  <a:tr h="68440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39823" r="-7504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6723066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329167" r="-7504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1027492"/>
                      </a:ext>
                    </a:extLst>
                  </a:tr>
                  <a:tr h="27368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457778" r="-7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71443784"/>
                      </a:ext>
                    </a:extLst>
                  </a:tr>
                  <a:tr h="444119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343836" r="-7504" b="-84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37791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475656" y="1340768"/>
            <a:ext cx="5974368" cy="201622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397" y="5362328"/>
            <a:ext cx="1948591" cy="3241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7794334" y="5373887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133" y="6101609"/>
            <a:ext cx="1948591" cy="324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1179" y="5795391"/>
            <a:ext cx="130818" cy="3352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857" y="6468879"/>
            <a:ext cx="130818" cy="3352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770" y="6468019"/>
            <a:ext cx="130818" cy="335279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 bwMode="auto">
          <a:xfrm flipH="1">
            <a:off x="6938151" y="6424842"/>
            <a:ext cx="286106" cy="276994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7643218" y="6461649"/>
            <a:ext cx="512552" cy="180679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flipV="1">
            <a:off x="7950787" y="5992655"/>
            <a:ext cx="270392" cy="80321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564" y="3928205"/>
            <a:ext cx="130818" cy="33527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973" y="4394127"/>
            <a:ext cx="130818" cy="33527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0372" y="3938086"/>
            <a:ext cx="130818" cy="335279"/>
          </a:xfrm>
          <a:prstGeom prst="rect">
            <a:avLst/>
          </a:prstGeom>
        </p:spPr>
      </p:pic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197" y="4252013"/>
            <a:ext cx="327319" cy="3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 bwMode="auto">
          <a:xfrm>
            <a:off x="7116076" y="5380174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6781698" y="5389027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101796" y="5380174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Utility function</a:t>
            </a:r>
          </a:p>
          <a:p>
            <a:pPr lvl="1"/>
            <a:r>
              <a:rPr lang="en-US" altLang="ko-KR" kern="0" dirty="0" smtClean="0"/>
              <a:t>1 * ln(request - support) + 0</a:t>
            </a:r>
            <a:endParaRPr lang="en-US" altLang="ko-KR" kern="0" dirty="0" smtClean="0"/>
          </a:p>
          <a:p>
            <a:r>
              <a:rPr lang="en-US" altLang="ko-KR" kern="0" dirty="0" smtClean="0"/>
              <a:t>Bandwidth</a:t>
            </a:r>
          </a:p>
          <a:p>
            <a:pPr lvl="1"/>
            <a:r>
              <a:rPr lang="en-US" altLang="ko-KR" kern="0" dirty="0" smtClean="0"/>
              <a:t>RSSI </a:t>
            </a:r>
            <a:r>
              <a:rPr lang="en-US" altLang="ko-KR" kern="0" dirty="0" smtClean="0">
                <a:sym typeface="Wingdings" panose="05000000000000000000" pitchFamily="2" charset="2"/>
              </a:rPr>
              <a:t> PER, RTT</a:t>
            </a: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Random RSSI</a:t>
            </a:r>
            <a:endParaRPr lang="en-US" altLang="ko-KR" kern="0" dirty="0"/>
          </a:p>
          <a:p>
            <a:r>
              <a:rPr lang="en-US" altLang="ko-KR" kern="0" dirty="0" smtClean="0"/>
              <a:t>5 UEs and 3 Aps</a:t>
            </a:r>
          </a:p>
          <a:p>
            <a:pPr lvl="1"/>
            <a:r>
              <a:rPr lang="en-US" altLang="ko-KR" kern="0" dirty="0" smtClean="0"/>
              <a:t>Random connection</a:t>
            </a:r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2250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5 UEs and 3 APs</a:t>
            </a:r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pPr lvl="3"/>
            <a:endParaRPr lang="en-US" altLang="ko-KR" kern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28800"/>
            <a:ext cx="5249462" cy="446449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42893"/>
              </p:ext>
            </p:extLst>
          </p:nvPr>
        </p:nvGraphicFramePr>
        <p:xfrm>
          <a:off x="5364088" y="1628800"/>
          <a:ext cx="374441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8208">
                  <a:extLst>
                    <a:ext uri="{9D8B030D-6E8A-4147-A177-3AD203B41FA5}">
                      <a16:colId xmlns:a16="http://schemas.microsoft.com/office/drawing/2014/main" val="122883312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1044039"/>
                    </a:ext>
                  </a:extLst>
                </a:gridCol>
                <a:gridCol w="832520">
                  <a:extLst>
                    <a:ext uri="{9D8B030D-6E8A-4147-A177-3AD203B41FA5}">
                      <a16:colId xmlns:a16="http://schemas.microsoft.com/office/drawing/2014/main" val="4026367363"/>
                    </a:ext>
                  </a:extLst>
                </a:gridCol>
                <a:gridCol w="619472">
                  <a:extLst>
                    <a:ext uri="{9D8B030D-6E8A-4147-A177-3AD203B41FA5}">
                      <a16:colId xmlns:a16="http://schemas.microsoft.com/office/drawing/2014/main" val="2074932300"/>
                    </a:ext>
                  </a:extLst>
                </a:gridCol>
                <a:gridCol w="599728">
                  <a:extLst>
                    <a:ext uri="{9D8B030D-6E8A-4147-A177-3AD203B41FA5}">
                      <a16:colId xmlns:a16="http://schemas.microsoft.com/office/drawing/2014/main" val="3839671751"/>
                    </a:ext>
                  </a:extLst>
                </a:gridCol>
                <a:gridCol w="696416">
                  <a:extLst>
                    <a:ext uri="{9D8B030D-6E8A-4147-A177-3AD203B41FA5}">
                      <a16:colId xmlns:a16="http://schemas.microsoft.com/office/drawing/2014/main" val="410528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G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13.82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19.74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6.80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18.64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6.21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02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7.60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13.30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13.21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6.21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3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9.98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56.06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0.69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8.30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10.12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73456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73733"/>
              </p:ext>
            </p:extLst>
          </p:nvPr>
        </p:nvGraphicFramePr>
        <p:xfrm>
          <a:off x="5380595" y="2885783"/>
          <a:ext cx="374441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8208">
                  <a:extLst>
                    <a:ext uri="{9D8B030D-6E8A-4147-A177-3AD203B41FA5}">
                      <a16:colId xmlns:a16="http://schemas.microsoft.com/office/drawing/2014/main" val="122883312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1044039"/>
                    </a:ext>
                  </a:extLst>
                </a:gridCol>
                <a:gridCol w="832520">
                  <a:extLst>
                    <a:ext uri="{9D8B030D-6E8A-4147-A177-3AD203B41FA5}">
                      <a16:colId xmlns:a16="http://schemas.microsoft.com/office/drawing/2014/main" val="4026367363"/>
                    </a:ext>
                  </a:extLst>
                </a:gridCol>
                <a:gridCol w="619472">
                  <a:extLst>
                    <a:ext uri="{9D8B030D-6E8A-4147-A177-3AD203B41FA5}">
                      <a16:colId xmlns:a16="http://schemas.microsoft.com/office/drawing/2014/main" val="2074932300"/>
                    </a:ext>
                  </a:extLst>
                </a:gridCol>
                <a:gridCol w="703573">
                  <a:extLst>
                    <a:ext uri="{9D8B030D-6E8A-4147-A177-3AD203B41FA5}">
                      <a16:colId xmlns:a16="http://schemas.microsoft.com/office/drawing/2014/main" val="3839671751"/>
                    </a:ext>
                  </a:extLst>
                </a:gridCol>
                <a:gridCol w="592571">
                  <a:extLst>
                    <a:ext uri="{9D8B030D-6E8A-4147-A177-3AD203B41FA5}">
                      <a16:colId xmlns:a16="http://schemas.microsoft.com/office/drawing/2014/main" val="410528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G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13.02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7.60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7.31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6.21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02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7.00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7.60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7.31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6.21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3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0.83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9.16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5.22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13.67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4.22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73456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67740"/>
              </p:ext>
            </p:extLst>
          </p:nvPr>
        </p:nvGraphicFramePr>
        <p:xfrm>
          <a:off x="5364088" y="4149080"/>
          <a:ext cx="374441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8208">
                  <a:extLst>
                    <a:ext uri="{9D8B030D-6E8A-4147-A177-3AD203B41FA5}">
                      <a16:colId xmlns:a16="http://schemas.microsoft.com/office/drawing/2014/main" val="1228833126"/>
                    </a:ext>
                  </a:extLst>
                </a:gridCol>
                <a:gridCol w="731912">
                  <a:extLst>
                    <a:ext uri="{9D8B030D-6E8A-4147-A177-3AD203B41FA5}">
                      <a16:colId xmlns:a16="http://schemas.microsoft.com/office/drawing/2014/main" val="23104403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2636736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749323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3967175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0528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G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19.23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12.71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6.40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13.30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13.22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02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20.40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12.71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6.21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13.22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3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161.62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50.72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58.05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12.58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254.84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73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10 UEs and 6 Aps</a:t>
            </a:r>
          </a:p>
          <a:p>
            <a:pPr lvl="1"/>
            <a:r>
              <a:rPr lang="en-US" altLang="ko-KR" kern="0" dirty="0" smtClean="0"/>
              <a:t>Not working because of Time complexity</a:t>
            </a:r>
          </a:p>
          <a:p>
            <a:pPr lvl="1"/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805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89554</TotalTime>
  <Words>154</Words>
  <Application>Microsoft Office PowerPoint</Application>
  <PresentationFormat>화면 슬라이드 쇼(4:3)</PresentationFormat>
  <Paragraphs>150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Cambria Math</vt:lpstr>
      <vt:lpstr>Times New Roman</vt:lpstr>
      <vt:lpstr>Wingdings</vt:lpstr>
      <vt:lpstr>pres</vt:lpstr>
      <vt:lpstr>Problem</vt:lpstr>
      <vt:lpstr>Setting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5894</cp:revision>
  <cp:lastPrinted>2018-08-16T16:32:18Z</cp:lastPrinted>
  <dcterms:created xsi:type="dcterms:W3CDTF">2010-07-29T14:05:23Z</dcterms:created>
  <dcterms:modified xsi:type="dcterms:W3CDTF">2019-02-11T01:01:35Z</dcterms:modified>
</cp:coreProperties>
</file>