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849" r:id="rId2"/>
    <p:sldId id="840" r:id="rId3"/>
    <p:sldId id="851" r:id="rId4"/>
    <p:sldId id="852" r:id="rId5"/>
    <p:sldId id="850" r:id="rId6"/>
    <p:sldId id="844" r:id="rId7"/>
    <p:sldId id="853" r:id="rId8"/>
    <p:sldId id="854" r:id="rId9"/>
    <p:sldId id="855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6699"/>
    <a:srgbClr val="F1F1F1"/>
    <a:srgbClr val="F8F8F8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73" d="100"/>
          <a:sy n="73" d="100"/>
        </p:scale>
        <p:origin x="177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78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7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6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72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75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366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72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15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eview/ai-67608549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MUv8KvVt08" TargetMode="External"/><Relationship Id="rId5" Type="http://schemas.openxmlformats.org/officeDocument/2006/relationships/hyperlink" Target="https://www.twipu.com/tag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2019-07-26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DQN vs Random vs Optimal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Performance of DQN is not good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When check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4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98" y="4529576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10" y="3635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96" y="5501734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06" y="551988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18" y="3635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18" y="4529576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12" y="553598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01" y="3635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14" y="4529576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 bwMode="auto">
          <a:xfrm>
            <a:off x="1453636" y="4061494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248774" y="4061494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2968854" y="4061494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/>
          <p:nvPr/>
        </p:nvCxnSpPr>
        <p:spPr bwMode="auto">
          <a:xfrm flipV="1">
            <a:off x="2968854" y="5065758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 flipV="1">
            <a:off x="2225035" y="5065758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flipV="1">
            <a:off x="1453636" y="5033572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0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86" y="4529576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98" y="3635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84" y="5501734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94" y="551988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06" y="3635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06" y="4529576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00" y="553598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89" y="363528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02" y="4529576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화살표 연결선 68"/>
          <p:cNvCxnSpPr/>
          <p:nvPr/>
        </p:nvCxnSpPr>
        <p:spPr bwMode="auto">
          <a:xfrm>
            <a:off x="6030324" y="4061494"/>
            <a:ext cx="488142" cy="4358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6825462" y="4061494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 flipH="1">
            <a:off x="7094530" y="4061494"/>
            <a:ext cx="451012" cy="4680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 flipH="1" flipV="1">
            <a:off x="7094530" y="5065758"/>
            <a:ext cx="451012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 flipV="1">
            <a:off x="6801723" y="5065758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/>
          <p:cNvCxnSpPr/>
          <p:nvPr/>
        </p:nvCxnSpPr>
        <p:spPr bwMode="auto">
          <a:xfrm flipV="1">
            <a:off x="6030324" y="5065758"/>
            <a:ext cx="416134" cy="3317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4644008" y="3255297"/>
            <a:ext cx="0" cy="22264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 bwMode="auto">
          <a:xfrm>
            <a:off x="3845287" y="3164807"/>
            <a:ext cx="72808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ideal</a:t>
            </a:r>
            <a:endParaRPr lang="ko-KR" altLang="en-US" sz="2000" dirty="0"/>
          </a:p>
        </p:txBody>
      </p:sp>
      <p:sp>
        <p:nvSpPr>
          <p:cNvPr id="82" name="TextBox 81"/>
          <p:cNvSpPr txBox="1"/>
          <p:nvPr/>
        </p:nvSpPr>
        <p:spPr bwMode="auto">
          <a:xfrm>
            <a:off x="4714279" y="3164807"/>
            <a:ext cx="6126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real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49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State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en-US" altLang="ko-KR" dirty="0" smtClean="0">
                <a:sym typeface="Wingdings" panose="05000000000000000000" pitchFamily="2" charset="2"/>
              </a:rPr>
              <a:t>tate </a:t>
            </a:r>
            <a:r>
              <a:rPr lang="en-US" altLang="ko-KR" dirty="0">
                <a:sym typeface="Wingdings" panose="05000000000000000000" pitchFamily="2" charset="2"/>
              </a:rPr>
              <a:t>must </a:t>
            </a:r>
            <a:r>
              <a:rPr lang="en-US" altLang="ko-KR" dirty="0" smtClean="0">
                <a:sym typeface="Wingdings" panose="05000000000000000000" pitchFamily="2" charset="2"/>
              </a:rPr>
              <a:t>represent </a:t>
            </a:r>
            <a:r>
              <a:rPr lang="en-US" altLang="ko-KR" dirty="0" smtClean="0">
                <a:sym typeface="Wingdings" panose="05000000000000000000" pitchFamily="2" charset="2"/>
              </a:rPr>
              <a:t>simulation situation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Computer must be able to play the game only using this </a:t>
            </a:r>
            <a:r>
              <a:rPr lang="en-US" altLang="ko-KR" dirty="0" smtClean="0">
                <a:sym typeface="Wingdings" panose="05000000000000000000" pitchFamily="2" charset="2"/>
              </a:rPr>
              <a:t>state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Example) bitrate, available bandwidth  timeslot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State must consist of timeslot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Too many actions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 X Level of Bitrate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9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Alpha Go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여러 과정을 거쳐서 </a:t>
            </a:r>
            <a:r>
              <a:rPr lang="en-US" altLang="ko-KR" dirty="0" smtClean="0">
                <a:sym typeface="Wingdings" panose="05000000000000000000" pitchFamily="2" charset="2"/>
              </a:rPr>
              <a:t>Action</a:t>
            </a:r>
            <a:r>
              <a:rPr lang="ko-KR" altLang="en-US" dirty="0" smtClean="0">
                <a:sym typeface="Wingdings" panose="05000000000000000000" pitchFamily="2" charset="2"/>
              </a:rPr>
              <a:t>을 줄임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여러 프로 선수들이 플레이한 게임을 바탕으로 </a:t>
            </a:r>
            <a:r>
              <a:rPr lang="en-US" altLang="ko-KR" dirty="0">
                <a:sym typeface="Wingdings" panose="05000000000000000000" pitchFamily="2" charset="2"/>
              </a:rPr>
              <a:t>action</a:t>
            </a:r>
            <a:r>
              <a:rPr lang="ko-KR" altLang="en-US" dirty="0">
                <a:sym typeface="Wingdings" panose="05000000000000000000" pitchFamily="2" charset="2"/>
              </a:rPr>
              <a:t>을 한정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Alpha Run: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가지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숙이기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가만히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점프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Atari: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가지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왼쪽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가만히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오른쪽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936250" y="11524591"/>
            <a:ext cx="1509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&lt; </a:t>
            </a:r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://www.slideshare.net/deview/ai-67608549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pic>
        <p:nvPicPr>
          <p:cNvPr id="1026" name="Picture 2" descr="ë¸ë ì´í¬ìì (ë¹ëì¤ ê²ì)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34" y="4427414"/>
            <a:ext cx="2751266" cy="154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638800" y="4026405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en-US" altLang="ko-KR" sz="1200" dirty="0">
                <a:hlinkClick r:id="rId5"/>
              </a:rPr>
              <a:t>https://</a:t>
            </a:r>
            <a:r>
              <a:rPr lang="en-US" altLang="ko-KR" sz="1200" dirty="0" smtClean="0">
                <a:hlinkClick r:id="rId5"/>
              </a:rPr>
              <a:t>www.twipu.com/tag/</a:t>
            </a:r>
            <a:r>
              <a:rPr lang="ko-KR" altLang="en-US" sz="1200" dirty="0" err="1" smtClean="0">
                <a:hlinkClick r:id="rId5"/>
              </a:rPr>
              <a:t>알파런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999374" y="6015666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200" dirty="0" smtClean="0"/>
              <a:t>&lt;  </a:t>
            </a:r>
            <a:r>
              <a:rPr lang="en-US" altLang="ko-KR" sz="1200" dirty="0" smtClean="0">
                <a:hlinkClick r:id="rId6"/>
              </a:rPr>
              <a:t>https</a:t>
            </a:r>
            <a:r>
              <a:rPr lang="en-US" altLang="ko-KR" sz="1200" dirty="0">
                <a:hlinkClick r:id="rId6"/>
              </a:rPr>
              <a:t>://</a:t>
            </a:r>
            <a:r>
              <a:rPr lang="en-US" altLang="ko-KR" sz="1200" dirty="0" smtClean="0">
                <a:hlinkClick r:id="rId6"/>
              </a:rPr>
              <a:t>www.youtube.com/watch?v=AMUv8KvVt08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pic>
        <p:nvPicPr>
          <p:cNvPr id="5" name="Picture 2" descr="ìíë°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52" y="2397489"/>
            <a:ext cx="2823558" cy="15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381642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Three stages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516548" y="1485472"/>
            <a:ext cx="181011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Stage1</a:t>
            </a:r>
            <a:endParaRPr lang="ko-KR" altLang="en-US" sz="4000" dirty="0"/>
          </a:p>
        </p:txBody>
      </p:sp>
      <p:sp>
        <p:nvSpPr>
          <p:cNvPr id="72" name="TextBox 71"/>
          <p:cNvSpPr txBox="1"/>
          <p:nvPr/>
        </p:nvSpPr>
        <p:spPr bwMode="auto">
          <a:xfrm>
            <a:off x="3481969" y="1485472"/>
            <a:ext cx="181011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Stage2</a:t>
            </a:r>
            <a:endParaRPr lang="ko-KR" altLang="en-US" sz="4000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6516216" y="1485472"/>
            <a:ext cx="181011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Stage3</a:t>
            </a:r>
            <a:endParaRPr lang="ko-KR" altLang="en-US" sz="4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2772249" y="1700808"/>
            <a:ext cx="288032" cy="2880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5796136" y="1700808"/>
            <a:ext cx="288032" cy="2880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7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8" y="325160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73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" y="422376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04" y="423690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68" y="23573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68" y="325160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62" y="425801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51" y="23573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64" y="325160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직선 화살표 연결선 84"/>
          <p:cNvCxnSpPr/>
          <p:nvPr/>
        </p:nvCxnSpPr>
        <p:spPr bwMode="auto">
          <a:xfrm>
            <a:off x="704686" y="2783526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/>
          <p:cNvCxnSpPr/>
          <p:nvPr/>
        </p:nvCxnSpPr>
        <p:spPr bwMode="auto">
          <a:xfrm>
            <a:off x="1499824" y="2783526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2219904" y="2783526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 flipV="1">
            <a:off x="2219904" y="3787790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V="1">
            <a:off x="1256718" y="3787790"/>
            <a:ext cx="219367" cy="3626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/>
          <p:nvPr/>
        </p:nvCxnSpPr>
        <p:spPr bwMode="auto">
          <a:xfrm flipV="1">
            <a:off x="704686" y="3755604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1" name="그룹 90"/>
          <p:cNvGrpSpPr/>
          <p:nvPr/>
        </p:nvGrpSpPr>
        <p:grpSpPr>
          <a:xfrm>
            <a:off x="3102651" y="2520169"/>
            <a:ext cx="2547942" cy="2132967"/>
            <a:chOff x="-5701724" y="4451575"/>
            <a:chExt cx="2547942" cy="2132967"/>
          </a:xfrm>
        </p:grpSpPr>
        <p:pic>
          <p:nvPicPr>
            <p:cNvPr id="92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30913" y="503841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63884" y="5488618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4463" y="459544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62415" y="4821291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10949" y="5058934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07708" y="5919021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58986" y="589421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타원 98"/>
            <p:cNvSpPr/>
            <p:nvPr/>
          </p:nvSpPr>
          <p:spPr>
            <a:xfrm>
              <a:off x="-4449653" y="4451575"/>
              <a:ext cx="1037043" cy="1037043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-4190825" y="5547499"/>
              <a:ext cx="1037043" cy="1037043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-5701724" y="4930515"/>
              <a:ext cx="1037043" cy="1037043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10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36" y="423690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직선 화살표 연결선 102"/>
          <p:cNvCxnSpPr/>
          <p:nvPr/>
        </p:nvCxnSpPr>
        <p:spPr bwMode="auto">
          <a:xfrm flipH="1" flipV="1">
            <a:off x="1485490" y="3795952"/>
            <a:ext cx="193446" cy="3545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4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0" y="301300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21" y="358314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22" y="252016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09" y="294415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7" y="3107010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45" y="403478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22" y="39876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타원 110"/>
          <p:cNvSpPr/>
          <p:nvPr/>
        </p:nvSpPr>
        <p:spPr>
          <a:xfrm>
            <a:off x="7195258" y="2449517"/>
            <a:ext cx="1037043" cy="103704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454086" y="3545441"/>
            <a:ext cx="1037043" cy="103704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943187" y="2928457"/>
            <a:ext cx="1037043" cy="103704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4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45" y="3112781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11" y="263957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62" y="372248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내용 개체 틀 2"/>
          <p:cNvSpPr txBox="1">
            <a:spLocks/>
          </p:cNvSpPr>
          <p:nvPr/>
        </p:nvSpPr>
        <p:spPr bwMode="auto">
          <a:xfrm>
            <a:off x="457200" y="1768108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r>
              <a:rPr lang="en-US" altLang="ko-KR" kern="0" dirty="0" smtClean="0">
                <a:sym typeface="Wingdings" panose="05000000000000000000" pitchFamily="2" charset="2"/>
              </a:rPr>
              <a:t>Stage1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Best solution or not</a:t>
            </a:r>
          </a:p>
          <a:p>
            <a:r>
              <a:rPr lang="en-US" altLang="ko-KR" kern="0" dirty="0" smtClean="0">
                <a:sym typeface="Wingdings" panose="05000000000000000000" pitchFamily="2" charset="2"/>
              </a:rPr>
              <a:t>Stage2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Grouping</a:t>
            </a:r>
          </a:p>
          <a:p>
            <a:r>
              <a:rPr lang="en-US" altLang="ko-KR" kern="0" dirty="0" smtClean="0">
                <a:sym typeface="Wingdings" panose="05000000000000000000" pitchFamily="2" charset="2"/>
              </a:rPr>
              <a:t>Stage3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Bitrate adjustment</a:t>
            </a:r>
          </a:p>
          <a:p>
            <a:pPr lvl="1"/>
            <a:endParaRPr lang="en-US" altLang="ko-KR" kern="0" dirty="0" smtClean="0">
              <a:sym typeface="Wingdings" panose="05000000000000000000" pitchFamily="2" charset="2"/>
            </a:endParaRPr>
          </a:p>
          <a:p>
            <a:pPr lvl="1"/>
            <a:endParaRPr lang="en-US" altLang="ko-KR" kern="0" dirty="0" smtClean="0">
              <a:sym typeface="Wingdings" panose="05000000000000000000" pitchFamily="2" charset="2"/>
            </a:endParaRPr>
          </a:p>
          <a:p>
            <a:pPr lvl="2"/>
            <a:endParaRPr lang="en-US" altLang="ko-KR" kern="0" dirty="0" smtClean="0">
              <a:sym typeface="Wingdings" panose="05000000000000000000" pitchFamily="2" charset="2"/>
            </a:endParaRPr>
          </a:p>
          <a:p>
            <a:pPr lvl="2"/>
            <a:endParaRPr lang="ko-KR" altLang="en-US" kern="0" dirty="0">
              <a:sym typeface="Wingdings" panose="05000000000000000000" pitchFamily="2" charset="2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2911" y="1409922"/>
            <a:ext cx="2098576" cy="323967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State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 selection (assumption using request bitrate)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2691009" y="1756847"/>
            <a:ext cx="405611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58140"/>
              </p:ext>
            </p:extLst>
          </p:nvPr>
        </p:nvGraphicFramePr>
        <p:xfrm>
          <a:off x="2691009" y="2128514"/>
          <a:ext cx="405611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222">
                  <a:extLst>
                    <a:ext uri="{9D8B030D-6E8A-4147-A177-3AD203B41FA5}">
                      <a16:colId xmlns:a16="http://schemas.microsoft.com/office/drawing/2014/main" val="3574736008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200304203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3313506785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5305670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190015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4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4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33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4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980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447996" y="1556792"/>
            <a:ext cx="52770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AP</a:t>
            </a:r>
            <a:endParaRPr lang="ko-KR" altLang="en-US" sz="2000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7172469" y="2497844"/>
            <a:ext cx="0" cy="18557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 bwMode="auto">
          <a:xfrm>
            <a:off x="6901401" y="3212976"/>
            <a:ext cx="5421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UE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2598193" y="2196347"/>
            <a:ext cx="4274258" cy="26444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9238" y="2159290"/>
            <a:ext cx="202574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Remain AP Timeslot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98193" y="2576528"/>
            <a:ext cx="4274258" cy="171656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49238" y="3306470"/>
            <a:ext cx="201837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Timeslot 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between UE and AP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Training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UE 10, AP 6, Timeslot = 1.5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bitrate = [50, 400, 800, 1200, 2000], bandwidth = N(2000, 500^2)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random action = up to </a:t>
            </a:r>
            <a:r>
              <a:rPr lang="en-US" altLang="ko-KR" dirty="0" smtClean="0">
                <a:sym typeface="Wingdings" panose="05000000000000000000" pitchFamily="2" charset="2"/>
              </a:rPr>
              <a:t>2000 </a:t>
            </a:r>
            <a:r>
              <a:rPr lang="en-US" altLang="ko-KR" dirty="0" smtClean="0">
                <a:sym typeface="Wingdings" panose="05000000000000000000" pitchFamily="2" charset="2"/>
              </a:rPr>
              <a:t>episode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Episode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Random</a:t>
            </a:r>
            <a:r>
              <a:rPr lang="ko-KR" altLang="en-US" dirty="0" smtClean="0">
                <a:sym typeface="Wingdings" panose="05000000000000000000" pitchFamily="2" charset="2"/>
              </a:rPr>
              <a:t>한 </a:t>
            </a:r>
            <a:r>
              <a:rPr lang="en-US" altLang="ko-KR" dirty="0" smtClean="0">
                <a:sym typeface="Wingdings" panose="05000000000000000000" pitchFamily="2" charset="2"/>
              </a:rPr>
              <a:t>bandwidth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request bitrate </a:t>
            </a:r>
            <a:r>
              <a:rPr lang="ko-KR" altLang="en-US" dirty="0" smtClean="0">
                <a:sym typeface="Wingdings" panose="05000000000000000000" pitchFamily="2" charset="2"/>
              </a:rPr>
              <a:t>생성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UE</a:t>
            </a:r>
            <a:r>
              <a:rPr lang="ko-KR" altLang="en-US" dirty="0" smtClean="0">
                <a:sym typeface="Wingdings" panose="05000000000000000000" pitchFamily="2" charset="2"/>
              </a:rPr>
              <a:t>가 순차적으로 </a:t>
            </a:r>
            <a:r>
              <a:rPr lang="en-US" altLang="ko-KR" dirty="0" smtClean="0">
                <a:sym typeface="Wingdings" panose="05000000000000000000" pitchFamily="2" charset="2"/>
              </a:rPr>
              <a:t>request bitrate</a:t>
            </a:r>
            <a:r>
              <a:rPr lang="ko-KR" altLang="en-US" dirty="0" smtClean="0">
                <a:sym typeface="Wingdings" panose="05000000000000000000" pitchFamily="2" charset="2"/>
              </a:rPr>
              <a:t>를 가지고 </a:t>
            </a:r>
            <a:r>
              <a:rPr lang="en-US" altLang="ko-KR" dirty="0" smtClean="0">
                <a:sym typeface="Wingdings" panose="05000000000000000000" pitchFamily="2" charset="2"/>
              </a:rPr>
              <a:t>action</a:t>
            </a:r>
            <a:r>
              <a:rPr lang="ko-KR" altLang="en-US" dirty="0" smtClean="0">
                <a:sym typeface="Wingdings" panose="05000000000000000000" pitchFamily="2" charset="2"/>
              </a:rPr>
              <a:t>에서 얻어진 </a:t>
            </a:r>
            <a:r>
              <a:rPr lang="en-US" altLang="ko-KR" dirty="0" smtClean="0">
                <a:sym typeface="Wingdings" panose="05000000000000000000" pitchFamily="2" charset="2"/>
              </a:rPr>
              <a:t>AP</a:t>
            </a:r>
            <a:r>
              <a:rPr lang="ko-KR" altLang="en-US" dirty="0" smtClean="0">
                <a:sym typeface="Wingdings" panose="05000000000000000000" pitchFamily="2" charset="2"/>
              </a:rPr>
              <a:t>에 연결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Training reward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연결 성공</a:t>
            </a:r>
            <a:r>
              <a:rPr lang="en-US" altLang="ko-KR" dirty="0" smtClean="0">
                <a:sym typeface="Wingdings" panose="05000000000000000000" pitchFamily="2" charset="2"/>
              </a:rPr>
              <a:t>: +1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연결 실패</a:t>
            </a:r>
            <a:r>
              <a:rPr lang="en-US" altLang="ko-KR" dirty="0" smtClean="0">
                <a:sym typeface="Wingdings" panose="05000000000000000000" pitchFamily="2" charset="2"/>
              </a:rPr>
              <a:t>: -</a:t>
            </a:r>
            <a:r>
              <a:rPr lang="en-US" altLang="ko-KR" dirty="0" smtClean="0">
                <a:sym typeface="Wingdings" panose="05000000000000000000" pitchFamily="2" charset="2"/>
              </a:rPr>
              <a:t>10 </a:t>
            </a:r>
            <a:r>
              <a:rPr lang="ko-KR" altLang="en-US" dirty="0" smtClean="0">
                <a:sym typeface="Wingdings" panose="05000000000000000000" pitchFamily="2" charset="2"/>
              </a:rPr>
              <a:t>그리고 </a:t>
            </a:r>
            <a:r>
              <a:rPr lang="en-US" altLang="ko-KR" dirty="0" smtClean="0">
                <a:sym typeface="Wingdings" panose="05000000000000000000" pitchFamily="2" charset="2"/>
              </a:rPr>
              <a:t>episode </a:t>
            </a:r>
            <a:r>
              <a:rPr lang="ko-KR" altLang="en-US" dirty="0" smtClean="0">
                <a:sym typeface="Wingdings" panose="05000000000000000000" pitchFamily="2" charset="2"/>
              </a:rPr>
              <a:t>종료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Case (per episode)</a:t>
            </a:r>
          </a:p>
          <a:p>
            <a:pPr lvl="2"/>
            <a:r>
              <a:rPr lang="ko-KR" altLang="en-US" smtClean="0">
                <a:sym typeface="Wingdings" panose="05000000000000000000" pitchFamily="2" charset="2"/>
              </a:rPr>
              <a:t>연결 실패</a:t>
            </a:r>
            <a:r>
              <a:rPr lang="en-US" altLang="ko-KR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-10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UE 1</a:t>
            </a:r>
            <a:r>
              <a:rPr lang="ko-KR" altLang="en-US" dirty="0" smtClean="0">
                <a:sym typeface="Wingdings" panose="05000000000000000000" pitchFamily="2" charset="2"/>
              </a:rPr>
              <a:t>개까지 성공</a:t>
            </a:r>
            <a:r>
              <a:rPr lang="en-US" altLang="ko-KR" dirty="0" smtClean="0">
                <a:sym typeface="Wingdings" panose="05000000000000000000" pitchFamily="2" charset="2"/>
              </a:rPr>
              <a:t>: -9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n-US" altLang="ko-KR" dirty="0">
                <a:sym typeface="Wingdings" panose="05000000000000000000" pitchFamily="2" charset="2"/>
              </a:rPr>
              <a:t>8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UE 3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-7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-6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-5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-4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-3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8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-2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UE </a:t>
            </a:r>
            <a:r>
              <a:rPr lang="en-US" altLang="ko-KR" dirty="0" smtClean="0">
                <a:sym typeface="Wingdings" panose="05000000000000000000" pitchFamily="2" charset="2"/>
              </a:rPr>
              <a:t>9</a:t>
            </a:r>
            <a:r>
              <a:rPr lang="ko-KR" altLang="en-US" dirty="0" smtClean="0">
                <a:sym typeface="Wingdings" panose="05000000000000000000" pitchFamily="2" charset="2"/>
              </a:rPr>
              <a:t>개까지 </a:t>
            </a:r>
            <a:r>
              <a:rPr lang="ko-KR" altLang="en-US" dirty="0">
                <a:sym typeface="Wingdings" panose="05000000000000000000" pitchFamily="2" charset="2"/>
              </a:rPr>
              <a:t>성공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-1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UE 10</a:t>
            </a:r>
            <a:r>
              <a:rPr lang="ko-KR" altLang="en-US" dirty="0" smtClean="0">
                <a:sym typeface="Wingdings" panose="05000000000000000000" pitchFamily="2" charset="2"/>
              </a:rPr>
              <a:t>개 모두 성공</a:t>
            </a:r>
            <a:r>
              <a:rPr lang="en-US" altLang="ko-KR" dirty="0" smtClean="0">
                <a:sym typeface="Wingdings" panose="05000000000000000000" pitchFamily="2" charset="2"/>
              </a:rPr>
              <a:t>: +10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Training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시간이 지날 수록 </a:t>
            </a:r>
            <a:r>
              <a:rPr lang="en-US" altLang="ko-KR" dirty="0" smtClean="0">
                <a:sym typeface="Wingdings" panose="05000000000000000000" pitchFamily="2" charset="2"/>
              </a:rPr>
              <a:t>reward</a:t>
            </a:r>
            <a:r>
              <a:rPr lang="ko-KR" altLang="en-US" dirty="0" smtClean="0">
                <a:sym typeface="Wingdings" panose="05000000000000000000" pitchFamily="2" charset="2"/>
              </a:rPr>
              <a:t>가 좋아짐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8353177" cy="136370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47865"/>
              </p:ext>
            </p:extLst>
          </p:nvPr>
        </p:nvGraphicFramePr>
        <p:xfrm>
          <a:off x="519113" y="3688802"/>
          <a:ext cx="8229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7636728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527519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367952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08074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48786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86529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345842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4590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93081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69221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07391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030941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816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Success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11743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710521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77509"/>
              </p:ext>
            </p:extLst>
          </p:nvPr>
        </p:nvGraphicFramePr>
        <p:xfrm>
          <a:off x="488156" y="4963156"/>
          <a:ext cx="8229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2299334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87687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396860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245663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37644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184599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88624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389656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79439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1656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190660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1961789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1.742M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8601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Success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5295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379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381642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Three stages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516548" y="1485472"/>
            <a:ext cx="181011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Stage1</a:t>
            </a:r>
            <a:endParaRPr lang="ko-KR" altLang="en-US" sz="4000" dirty="0"/>
          </a:p>
        </p:txBody>
      </p:sp>
      <p:sp>
        <p:nvSpPr>
          <p:cNvPr id="72" name="TextBox 71"/>
          <p:cNvSpPr txBox="1"/>
          <p:nvPr/>
        </p:nvSpPr>
        <p:spPr bwMode="auto">
          <a:xfrm>
            <a:off x="3481969" y="1485472"/>
            <a:ext cx="181011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Stage2</a:t>
            </a:r>
            <a:endParaRPr lang="ko-KR" altLang="en-US" sz="4000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6516216" y="1485472"/>
            <a:ext cx="181011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Stage3</a:t>
            </a:r>
            <a:endParaRPr lang="ko-KR" altLang="en-US" sz="4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2772249" y="1700808"/>
            <a:ext cx="288032" cy="2880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5796136" y="1700808"/>
            <a:ext cx="288032" cy="2880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7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8" y="325160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73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" y="422376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04" y="423690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68" y="23573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68" y="325160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62" y="425801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51" y="23573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64" y="325160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직선 화살표 연결선 84"/>
          <p:cNvCxnSpPr/>
          <p:nvPr/>
        </p:nvCxnSpPr>
        <p:spPr bwMode="auto">
          <a:xfrm>
            <a:off x="704686" y="2783526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/>
          <p:cNvCxnSpPr/>
          <p:nvPr/>
        </p:nvCxnSpPr>
        <p:spPr bwMode="auto">
          <a:xfrm>
            <a:off x="1499824" y="2783526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2219904" y="2783526"/>
            <a:ext cx="0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 flipV="1">
            <a:off x="2219904" y="3787790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V="1">
            <a:off x="1256718" y="3787790"/>
            <a:ext cx="219367" cy="3626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/>
          <p:nvPr/>
        </p:nvCxnSpPr>
        <p:spPr bwMode="auto">
          <a:xfrm flipV="1">
            <a:off x="704686" y="3755604"/>
            <a:ext cx="0" cy="3638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1" name="그룹 90"/>
          <p:cNvGrpSpPr/>
          <p:nvPr/>
        </p:nvGrpSpPr>
        <p:grpSpPr>
          <a:xfrm>
            <a:off x="3102651" y="2520169"/>
            <a:ext cx="2547942" cy="2132967"/>
            <a:chOff x="-5701724" y="4451575"/>
            <a:chExt cx="2547942" cy="2132967"/>
          </a:xfrm>
        </p:grpSpPr>
        <p:pic>
          <p:nvPicPr>
            <p:cNvPr id="92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30913" y="503841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63884" y="5488618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4463" y="459544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62415" y="4821291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10949" y="5058934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07708" y="5919021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58986" y="589421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타원 98"/>
            <p:cNvSpPr/>
            <p:nvPr/>
          </p:nvSpPr>
          <p:spPr>
            <a:xfrm>
              <a:off x="-4449653" y="4451575"/>
              <a:ext cx="1037043" cy="1037043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-4190825" y="5547499"/>
              <a:ext cx="1037043" cy="1037043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-5701724" y="4930515"/>
              <a:ext cx="1037043" cy="1037043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102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36" y="423690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직선 화살표 연결선 102"/>
          <p:cNvCxnSpPr/>
          <p:nvPr/>
        </p:nvCxnSpPr>
        <p:spPr bwMode="auto">
          <a:xfrm flipH="1" flipV="1">
            <a:off x="1485490" y="3795952"/>
            <a:ext cx="193446" cy="3545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4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0" y="301300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21" y="3583147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22" y="252016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09" y="2944156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7" y="3107010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45" y="403478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22" y="398761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타원 110"/>
          <p:cNvSpPr/>
          <p:nvPr/>
        </p:nvSpPr>
        <p:spPr>
          <a:xfrm>
            <a:off x="7195258" y="2449517"/>
            <a:ext cx="1037043" cy="103704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454086" y="3545441"/>
            <a:ext cx="1037043" cy="103704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943187" y="2928457"/>
            <a:ext cx="1037043" cy="103704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4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45" y="3112781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11" y="263957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62" y="3722488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내용 개체 틀 2"/>
          <p:cNvSpPr txBox="1">
            <a:spLocks/>
          </p:cNvSpPr>
          <p:nvPr/>
        </p:nvSpPr>
        <p:spPr bwMode="auto">
          <a:xfrm>
            <a:off x="457200" y="1768108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pPr lvl="1"/>
            <a:endParaRPr lang="en-US" altLang="ko-KR" kern="0" dirty="0" smtClean="0">
              <a:sym typeface="Wingdings" panose="05000000000000000000" pitchFamily="2" charset="2"/>
            </a:endParaRPr>
          </a:p>
          <a:p>
            <a:pPr lvl="1"/>
            <a:endParaRPr lang="en-US" altLang="ko-KR" kern="0" dirty="0" smtClean="0">
              <a:sym typeface="Wingdings" panose="05000000000000000000" pitchFamily="2" charset="2"/>
            </a:endParaRPr>
          </a:p>
          <a:p>
            <a:pPr lvl="2"/>
            <a:endParaRPr lang="en-US" altLang="ko-KR" kern="0" dirty="0" smtClean="0">
              <a:sym typeface="Wingdings" panose="05000000000000000000" pitchFamily="2" charset="2"/>
            </a:endParaRPr>
          </a:p>
          <a:p>
            <a:pPr lvl="2"/>
            <a:endParaRPr lang="ko-KR" altLang="en-US" kern="0" dirty="0">
              <a:sym typeface="Wingdings" panose="05000000000000000000" pitchFamily="2" charset="2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2911" y="1409922"/>
            <a:ext cx="2098576" cy="323967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18443"/>
              </p:ext>
            </p:extLst>
          </p:nvPr>
        </p:nvGraphicFramePr>
        <p:xfrm>
          <a:off x="488156" y="4653136"/>
          <a:ext cx="8229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2299334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87687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396860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245663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37644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184599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88624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389656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79439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1656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190660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1961789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1.742M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8601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Success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295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93456"/>
                  </a:ext>
                </a:extLst>
              </a:tr>
            </a:tbl>
          </a:graphicData>
        </a:graphic>
      </p:graphicFrame>
      <p:sp>
        <p:nvSpPr>
          <p:cNvPr id="54" name="내용 개체 틀 2"/>
          <p:cNvSpPr txBox="1">
            <a:spLocks/>
          </p:cNvSpPr>
          <p:nvPr/>
        </p:nvSpPr>
        <p:spPr bwMode="auto">
          <a:xfrm>
            <a:off x="609600" y="1920508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endParaRPr lang="en-US" altLang="ko-KR" kern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kern="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kern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kern="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Stage2  DQN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Stage3</a:t>
            </a:r>
            <a:r>
              <a:rPr lang="en-US" altLang="ko-KR" kern="0" dirty="0">
                <a:sym typeface="Wingdings" panose="05000000000000000000" pitchFamily="2" charset="2"/>
              </a:rPr>
              <a:t>  </a:t>
            </a:r>
            <a:r>
              <a:rPr lang="en-US" altLang="ko-KR" kern="0" dirty="0" smtClean="0">
                <a:sym typeface="Wingdings" panose="05000000000000000000" pitchFamily="2" charset="2"/>
              </a:rPr>
              <a:t>DQN or Greedy</a:t>
            </a:r>
            <a:endParaRPr lang="en-US" altLang="ko-KR" kern="0" dirty="0">
              <a:sym typeface="Wingdings" panose="05000000000000000000" pitchFamily="2" charset="2"/>
            </a:endParaRPr>
          </a:p>
          <a:p>
            <a:pPr lvl="1"/>
            <a:endParaRPr lang="en-US" altLang="ko-KR" kern="0" dirty="0" smtClean="0">
              <a:sym typeface="Wingdings" panose="05000000000000000000" pitchFamily="2" charset="2"/>
            </a:endParaRPr>
          </a:p>
          <a:p>
            <a:pPr lvl="2"/>
            <a:endParaRPr lang="en-US" altLang="ko-KR" kern="0" dirty="0" smtClean="0">
              <a:sym typeface="Wingdings" panose="05000000000000000000" pitchFamily="2" charset="2"/>
            </a:endParaRPr>
          </a:p>
          <a:p>
            <a:pPr lvl="2"/>
            <a:endParaRPr lang="ko-KR" altLang="en-US" kern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804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100036</TotalTime>
  <Words>454</Words>
  <Application>Microsoft Office PowerPoint</Application>
  <PresentationFormat>화면 슬라이드 쇼(4:3)</PresentationFormat>
  <Paragraphs>253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POSTECH  2019-07-26</vt:lpstr>
      <vt:lpstr>Previous</vt:lpstr>
      <vt:lpstr>Problem</vt:lpstr>
      <vt:lpstr>Examples</vt:lpstr>
      <vt:lpstr>Process</vt:lpstr>
      <vt:lpstr>Stage1</vt:lpstr>
      <vt:lpstr>Stage1</vt:lpstr>
      <vt:lpstr>Stage1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MCNL_PPTX</cp:lastModifiedBy>
  <cp:revision>7282</cp:revision>
  <cp:lastPrinted>2018-08-16T16:32:18Z</cp:lastPrinted>
  <dcterms:created xsi:type="dcterms:W3CDTF">2010-07-29T14:05:23Z</dcterms:created>
  <dcterms:modified xsi:type="dcterms:W3CDTF">2019-07-26T00:58:59Z</dcterms:modified>
</cp:coreProperties>
</file>