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handoutMasterIdLst>
    <p:handoutMasterId r:id="rId25"/>
  </p:handoutMasterIdLst>
  <p:sldIdLst>
    <p:sldId id="849" r:id="rId2"/>
    <p:sldId id="858" r:id="rId3"/>
    <p:sldId id="859" r:id="rId4"/>
    <p:sldId id="888" r:id="rId5"/>
    <p:sldId id="889" r:id="rId6"/>
    <p:sldId id="868" r:id="rId7"/>
    <p:sldId id="873" r:id="rId8"/>
    <p:sldId id="875" r:id="rId9"/>
    <p:sldId id="876" r:id="rId10"/>
    <p:sldId id="877" r:id="rId11"/>
    <p:sldId id="878" r:id="rId12"/>
    <p:sldId id="869" r:id="rId13"/>
    <p:sldId id="879" r:id="rId14"/>
    <p:sldId id="886" r:id="rId15"/>
    <p:sldId id="880" r:id="rId16"/>
    <p:sldId id="881" r:id="rId17"/>
    <p:sldId id="883" r:id="rId18"/>
    <p:sldId id="884" r:id="rId19"/>
    <p:sldId id="885" r:id="rId20"/>
    <p:sldId id="887" r:id="rId21"/>
    <p:sldId id="870" r:id="rId22"/>
    <p:sldId id="871" r:id="rId2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3236" autoAdjust="0"/>
  </p:normalViewPr>
  <p:slideViewPr>
    <p:cSldViewPr>
      <p:cViewPr varScale="1">
        <p:scale>
          <a:sx n="96" d="100"/>
          <a:sy n="96" d="100"/>
        </p:scale>
        <p:origin x="35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baseline="0" dirty="0" smtClean="0"/>
              <a:t>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평균과 표준편차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b="0" i="0" smtClean="0">
                    <a:latin typeface="Cambria Math"/>
                  </a:rPr>
                  <a:t>𝑚_𝑘</a:t>
                </a:r>
                <a:r>
                  <a:rPr lang="ko-KR" altLang="en-US" dirty="0" smtClean="0"/>
                  <a:t>와 </a:t>
                </a:r>
                <a:r>
                  <a:rPr lang="ko-KR" altLang="en-US" i="0" smtClean="0">
                    <a:latin typeface="Cambria Math"/>
                  </a:rPr>
                  <a:t>𝜎</a:t>
                </a:r>
                <a:r>
                  <a:rPr lang="en-US" altLang="ko-KR" b="0" i="0" smtClean="0">
                    <a:latin typeface="Cambria Math"/>
                  </a:rPr>
                  <a:t>_𝑘</a:t>
                </a:r>
                <a:r>
                  <a:rPr lang="ko-KR" altLang="en-US" dirty="0" smtClean="0"/>
                  <a:t>는 </a:t>
                </a:r>
                <a:r>
                  <a:rPr lang="en-US" altLang="ko-KR" b="0" i="0" smtClean="0">
                    <a:latin typeface="Cambria Math"/>
                  </a:rPr>
                  <a:t>𝑣_𝑘</a:t>
                </a:r>
                <a:r>
                  <a:rPr lang="ko-KR" altLang="en-US" dirty="0" smtClean="0"/>
                  <a:t>의 평균과 표준편차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55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6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536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946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7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314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709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837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0966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572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다음과 같습니다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353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536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53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64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64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64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53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53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536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53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 err="1" smtClean="0"/>
              <a:t>mDASH</a:t>
            </a:r>
            <a:r>
              <a:rPr lang="en-US" altLang="ko-KR" sz="4000" dirty="0" smtClean="0"/>
              <a:t>: A Markov Decision-Based Rate Adaptation Approach for Dynamic HTTP Streaming</a:t>
            </a:r>
            <a:br>
              <a:rPr lang="en-US" altLang="ko-KR" sz="4000" dirty="0" smtClean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Chao Zhou, Chia-When Lia, </a:t>
            </a:r>
            <a:r>
              <a:rPr lang="en-US" altLang="ko-KR" sz="2400" i="1" dirty="0" smtClean="0">
                <a:solidFill>
                  <a:schemeClr val="tx1"/>
                </a:solidFill>
                <a:effectLst/>
              </a:rPr>
              <a:t>Senor Member</a:t>
            </a: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, IEEE and </a:t>
            </a:r>
            <a:r>
              <a:rPr lang="en-US" altLang="ko-KR" sz="2400" dirty="0" err="1" smtClean="0">
                <a:solidFill>
                  <a:schemeClr val="tx1"/>
                </a:solidFill>
                <a:effectLst/>
              </a:rPr>
              <a:t>Zongming</a:t>
            </a: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effectLst/>
              </a:rPr>
              <a:t>Guo</a:t>
            </a: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effectLst/>
              </a:rPr>
            </a:b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IEEE TRANSACTION ON MULTIMEDIA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Reward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As reported </a:t>
                </a:r>
                <a:r>
                  <a:rPr lang="en-US" altLang="ko-KR" dirty="0">
                    <a:sym typeface="Wingdings" panose="05000000000000000000" pitchFamily="2" charset="2"/>
                  </a:rPr>
                  <a:t>in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[</a:t>
                </a:r>
                <a:r>
                  <a:rPr lang="en-US" altLang="ko-KR" dirty="0">
                    <a:sym typeface="Wingdings" panose="05000000000000000000" pitchFamily="2" charset="2"/>
                  </a:rPr>
                  <a:t>W. W. Zhang, Y. G. Wen, Z. Z. Chen, and A.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Khisti</a:t>
                </a:r>
                <a:r>
                  <a:rPr lang="en-US" altLang="ko-KR" dirty="0">
                    <a:sym typeface="Wingdings" panose="05000000000000000000" pitchFamily="2" charset="2"/>
                  </a:rPr>
                  <a:t>, “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QoE</a:t>
                </a:r>
                <a:r>
                  <a:rPr lang="en-US" altLang="ko-KR" dirty="0">
                    <a:sym typeface="Wingdings" panose="05000000000000000000" pitchFamily="2" charset="2"/>
                  </a:rPr>
                  <a:t>-driven cache management for HTTP adaptive bit rate streaming over wireless networks,” IEEE Trans. Multimedia, Nov. 2012, accepted for publication],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U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ser experience follows the logarithmic law, and the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QoE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function can be modeled in a logarithmic form for applications of file downloading and web browsing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Mean video rate as the reward of video rate switching amplitude</a:t>
                </a: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Where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𝜀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is small number with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&gt;1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to ensure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&gt;0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 algn="just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 algn="just"/>
                <a:r>
                  <a:rPr lang="en-US" altLang="ko-KR" dirty="0" smtClean="0">
                    <a:sym typeface="Wingdings" panose="05000000000000000000" pitchFamily="2" charset="2"/>
                  </a:rPr>
                  <a:t>Use the following logarithmic function to represent the temporal variance</a:t>
                </a:r>
              </a:p>
              <a:p>
                <a:pPr lvl="1" algn="just"/>
                <a:endParaRPr lang="en-US" altLang="ko-KR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n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𝜀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if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if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 algn="just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 rotWithShape="1">
                <a:blip r:embed="rId3"/>
                <a:stretch>
                  <a:fillRect l="-296" t="-1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99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Reward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Buffer Overflow Control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q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h𝑖𝑔h</m:t>
                        </m:r>
                      </m:sub>
                    </m:sSub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𝑃𝐷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h𝑖𝑔h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Buffer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Underflow </a:t>
                </a:r>
                <a:r>
                  <a:rPr lang="en-US" altLang="ko-KR" dirty="0">
                    <a:sym typeface="Wingdings" panose="05000000000000000000" pitchFamily="2" charset="2"/>
                  </a:rPr>
                  <a:t>Control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q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𝑙𝑜𝑤</m:t>
                        </m:r>
                      </m:sub>
                    </m:sSub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𝑃𝐷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𝑙𝑜𝑤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Smooth Rate Control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𝑙𝑜𝑤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q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𝑠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h𝑖𝑔h</m:t>
                        </m:r>
                      </m:sub>
                    </m:sSub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𝑙𝑜𝑤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h𝑖𝑔h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b="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444" t="-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86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18864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Web server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Ubuntu 12.04.01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Apache HTTP server</a:t>
                </a:r>
              </a:p>
              <a:p>
                <a:pPr lvl="1"/>
                <a:r>
                  <a:rPr lang="en-US" altLang="ko-KR" dirty="0" err="1" smtClean="0">
                    <a:sym typeface="Wingdings" panose="05000000000000000000" pitchFamily="2" charset="2"/>
                  </a:rPr>
                  <a:t>Dummynet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Used in the server to control the upload bandwidth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Five different version of video bitrates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300 Kbps, 700 Kbps, 1.5 Mbps, 2.4 Mbps, 3.5 Mbps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Length is 2 s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Buffer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64" y="1052736"/>
                <a:ext cx="8229600" cy="5184775"/>
              </a:xfrm>
              <a:blipFill>
                <a:blip r:embed="rId3"/>
                <a:stretch>
                  <a:fillRect l="-519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5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Other methods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Netflix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Famous DASH clients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Based on the bandwidth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 latest SDP-based (named </a:t>
            </a:r>
            <a:r>
              <a:rPr lang="en-US" altLang="ko-KR" i="1" dirty="0" err="1" smtClean="0">
                <a:sym typeface="Wingdings" panose="05000000000000000000" pitchFamily="2" charset="2"/>
              </a:rPr>
              <a:t>sdp</a:t>
            </a:r>
            <a:r>
              <a:rPr lang="en-US" altLang="ko-KR" dirty="0" err="1" smtClean="0">
                <a:sym typeface="Wingdings" panose="05000000000000000000" pitchFamily="2" charset="2"/>
              </a:rPr>
              <a:t>DASH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Selected by Markov decision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Typical buffer based (named </a:t>
            </a:r>
            <a:r>
              <a:rPr lang="en-US" altLang="ko-KR" i="1" dirty="0" err="1" smtClean="0">
                <a:sym typeface="Wingdings" panose="05000000000000000000" pitchFamily="2" charset="2"/>
              </a:rPr>
              <a:t>buf</a:t>
            </a:r>
            <a:r>
              <a:rPr lang="en-US" altLang="ko-KR" dirty="0" err="1" smtClean="0">
                <a:sym typeface="Wingdings" panose="05000000000000000000" pitchFamily="2" charset="2"/>
              </a:rPr>
              <a:t>DASH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Based on the buffer occupancy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Optimal solution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To compare result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b="0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29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54" y="1772816"/>
            <a:ext cx="9083009" cy="368633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6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About bandwidth</a:t>
            </a:r>
          </a:p>
          <a:p>
            <a:pPr lvl="1"/>
            <a:r>
              <a:rPr lang="en-US" altLang="ko-KR" i="1" dirty="0" err="1" smtClean="0">
                <a:sym typeface="Wingdings" panose="05000000000000000000" pitchFamily="2" charset="2"/>
              </a:rPr>
              <a:t>Avail_bw</a:t>
            </a:r>
            <a:r>
              <a:rPr lang="en-US" altLang="ko-KR" dirty="0" smtClean="0">
                <a:sym typeface="Wingdings" panose="05000000000000000000" pitchFamily="2" charset="2"/>
              </a:rPr>
              <a:t> denotes the available bandwidth controlled by </a:t>
            </a:r>
            <a:r>
              <a:rPr lang="en-US" altLang="ko-KR" dirty="0" err="1" smtClean="0">
                <a:sym typeface="Wingdings" panose="05000000000000000000" pitchFamily="2" charset="2"/>
              </a:rPr>
              <a:t>Dummynet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Fragment throughput refers to the download throughput for a particular fragment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b="0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56992"/>
            <a:ext cx="4095344" cy="26100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3304600"/>
            <a:ext cx="4032448" cy="27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Impact of Short-Term Bandwidth Variations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b="0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515"/>
            <a:ext cx="9177541" cy="41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Impact of Short-Term Bandwidth Variations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b="0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37" y="2455759"/>
            <a:ext cx="8853438" cy="20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Impact of Long-Term Bandwidth Variations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b="0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" y="1556526"/>
            <a:ext cx="9133992" cy="42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Impact of Long-Term Bandwidth Variations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b="0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39" y="2276872"/>
            <a:ext cx="8681834" cy="214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Introduction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Formulation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Experiment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Conclusion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In my Research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47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Subjective Visual Quality Evaluation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b="0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1914525"/>
            <a:ext cx="52101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Proposed a </a:t>
            </a:r>
            <a:r>
              <a:rPr lang="en-US" altLang="ko-KR" b="1" dirty="0" smtClean="0">
                <a:sym typeface="Wingdings" panose="05000000000000000000" pitchFamily="2" charset="2"/>
              </a:rPr>
              <a:t>Markov decision based rate adaptation</a:t>
            </a:r>
            <a:r>
              <a:rPr lang="en-US" altLang="ko-KR" dirty="0" smtClean="0">
                <a:sym typeface="Wingdings" panose="05000000000000000000" pitchFamily="2" charset="2"/>
              </a:rPr>
              <a:t> approach for dynamic HTTP streaming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algn="just"/>
            <a:r>
              <a:rPr lang="en-US" altLang="ko-KR" dirty="0" smtClean="0">
                <a:sym typeface="Wingdings" panose="05000000000000000000" pitchFamily="2" charset="2"/>
              </a:rPr>
              <a:t>Took into account </a:t>
            </a:r>
            <a:r>
              <a:rPr lang="en-US" altLang="ko-KR" u="sng" dirty="0" smtClean="0">
                <a:sym typeface="Wingdings" panose="05000000000000000000" pitchFamily="2" charset="2"/>
              </a:rPr>
              <a:t>several system parameters</a:t>
            </a:r>
            <a:r>
              <a:rPr lang="en-US" altLang="ko-KR" dirty="0" smtClean="0">
                <a:sym typeface="Wingdings" panose="05000000000000000000" pitchFamily="2" charset="2"/>
              </a:rPr>
              <a:t> that have critical impact on visual quality, including video playback quality, video rate switching frequency and amplitude, buffer overflow/underflow, and buffer occupancy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97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 my Research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Consider buffer time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The dimension of action is so </a:t>
            </a:r>
            <a:r>
              <a:rPr lang="en-US" altLang="ko-KR" dirty="0" smtClean="0">
                <a:sym typeface="Wingdings" panose="05000000000000000000" pitchFamily="2" charset="2"/>
              </a:rPr>
              <a:t>big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So, will consider only one dimension action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Bitrate selection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Handoff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 think “bitrate selection” can be solved greed algorithm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So, I will apply DQN to “handoff”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8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sym typeface="Wingdings" panose="05000000000000000000" pitchFamily="2" charset="2"/>
              </a:rPr>
              <a:t>Without an effective rate adaptation algorithm, a DASH client may suffer from </a:t>
            </a:r>
            <a:r>
              <a:rPr lang="en-US" altLang="ko-KR" b="1" dirty="0" smtClean="0">
                <a:sym typeface="Wingdings" panose="05000000000000000000" pitchFamily="2" charset="2"/>
              </a:rPr>
              <a:t>frequent interruptions</a:t>
            </a:r>
            <a:r>
              <a:rPr lang="en-US" altLang="ko-KR" dirty="0" smtClean="0">
                <a:sym typeface="Wingdings" panose="05000000000000000000" pitchFamily="2" charset="2"/>
              </a:rPr>
              <a:t> and </a:t>
            </a:r>
            <a:r>
              <a:rPr lang="en-US" altLang="ko-KR" b="1" dirty="0" smtClean="0">
                <a:sym typeface="Wingdings" panose="05000000000000000000" pitchFamily="2" charset="2"/>
              </a:rPr>
              <a:t>significant visual quality degradation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just"/>
            <a:r>
              <a:rPr lang="en-US" altLang="ko-KR" dirty="0" smtClean="0">
                <a:sym typeface="Wingdings" panose="05000000000000000000" pitchFamily="2" charset="2"/>
              </a:rPr>
              <a:t>For example, a video bitrate </a:t>
            </a:r>
            <a:r>
              <a:rPr lang="en-US" altLang="ko-KR" b="1" dirty="0" smtClean="0">
                <a:sym typeface="Wingdings" panose="05000000000000000000" pitchFamily="2" charset="2"/>
              </a:rPr>
              <a:t>higher</a:t>
            </a:r>
            <a:r>
              <a:rPr lang="en-US" altLang="ko-KR" dirty="0" smtClean="0">
                <a:sym typeface="Wingdings" panose="05000000000000000000" pitchFamily="2" charset="2"/>
              </a:rPr>
              <a:t> than the available bandwidth would cause </a:t>
            </a:r>
            <a:r>
              <a:rPr lang="en-US" altLang="ko-KR" b="1" dirty="0" smtClean="0">
                <a:sym typeface="Wingdings" panose="05000000000000000000" pitchFamily="2" charset="2"/>
              </a:rPr>
              <a:t>network congestion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just"/>
            <a:r>
              <a:rPr lang="en-US" altLang="ko-KR" dirty="0" smtClean="0">
                <a:sym typeface="Wingdings" panose="05000000000000000000" pitchFamily="2" charset="2"/>
              </a:rPr>
              <a:t>On the other hand, when the video bitrate is </a:t>
            </a:r>
            <a:r>
              <a:rPr lang="en-US" altLang="ko-KR" b="1" dirty="0" smtClean="0">
                <a:sym typeface="Wingdings" panose="05000000000000000000" pitchFamily="2" charset="2"/>
              </a:rPr>
              <a:t>lower</a:t>
            </a:r>
            <a:r>
              <a:rPr lang="en-US" altLang="ko-KR" dirty="0" smtClean="0">
                <a:sym typeface="Wingdings" panose="05000000000000000000" pitchFamily="2" charset="2"/>
              </a:rPr>
              <a:t> than the available bandwidth, the visual quality </a:t>
            </a:r>
            <a:r>
              <a:rPr lang="en-US" altLang="ko-KR" b="1" dirty="0" smtClean="0">
                <a:sym typeface="Wingdings" panose="05000000000000000000" pitchFamily="2" charset="2"/>
              </a:rPr>
              <a:t>cannot reach the maximum</a:t>
            </a:r>
            <a:r>
              <a:rPr lang="en-US" altLang="ko-KR" dirty="0" smtClean="0">
                <a:sym typeface="Wingdings" panose="05000000000000000000" pitchFamily="2" charset="2"/>
              </a:rPr>
              <a:t> allowed by the available bandwidth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40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>
                <a:sym typeface="Wingdings" panose="05000000000000000000" pitchFamily="2" charset="2"/>
              </a:rPr>
              <a:t>There are several rate adaptation schemes proposed for DASH, such as </a:t>
            </a:r>
            <a:r>
              <a:rPr lang="en-US" altLang="ko-KR" b="1" dirty="0" smtClean="0">
                <a:sym typeface="Wingdings" panose="05000000000000000000" pitchFamily="2" charset="2"/>
              </a:rPr>
              <a:t>bandwidth-based schemes </a:t>
            </a:r>
            <a:r>
              <a:rPr lang="en-US" altLang="ko-KR" dirty="0" smtClean="0">
                <a:sym typeface="Wingdings" panose="05000000000000000000" pitchFamily="2" charset="2"/>
              </a:rPr>
              <a:t>and </a:t>
            </a:r>
            <a:r>
              <a:rPr lang="en-US" altLang="ko-KR" b="1" dirty="0" smtClean="0">
                <a:sym typeface="Wingdings" panose="05000000000000000000" pitchFamily="2" charset="2"/>
              </a:rPr>
              <a:t>buffer-based schemes</a:t>
            </a:r>
          </a:p>
          <a:p>
            <a:pPr algn="just"/>
            <a:r>
              <a:rPr lang="en-US" altLang="ko-KR" dirty="0" smtClean="0">
                <a:sym typeface="Wingdings" panose="05000000000000000000" pitchFamily="2" charset="2"/>
              </a:rPr>
              <a:t>The bandwidth-based schemes mainly aim to dynamically adapt the video bitrate to an available bandwidth, which usually leads to a </a:t>
            </a:r>
            <a:r>
              <a:rPr lang="en-US" altLang="ko-KR" b="1" dirty="0" smtClean="0">
                <a:sym typeface="Wingdings" panose="05000000000000000000" pitchFamily="2" charset="2"/>
              </a:rPr>
              <a:t>low bandwidth utilization</a:t>
            </a:r>
            <a:r>
              <a:rPr lang="en-US" altLang="ko-KR" dirty="0" smtClean="0">
                <a:sym typeface="Wingdings" panose="05000000000000000000" pitchFamily="2" charset="2"/>
              </a:rPr>
              <a:t> and </a:t>
            </a:r>
            <a:r>
              <a:rPr lang="en-US" altLang="ko-KR" b="1" dirty="0" smtClean="0">
                <a:sym typeface="Wingdings" panose="05000000000000000000" pitchFamily="2" charset="2"/>
              </a:rPr>
              <a:t>cannot reach the maximum quality</a:t>
            </a:r>
            <a:r>
              <a:rPr lang="en-US" altLang="ko-KR" dirty="0" smtClean="0">
                <a:sym typeface="Wingdings" panose="05000000000000000000" pitchFamily="2" charset="2"/>
              </a:rPr>
              <a:t> allowed by the available bandwidth</a:t>
            </a:r>
          </a:p>
          <a:p>
            <a:pPr algn="just"/>
            <a:r>
              <a:rPr lang="en-US" altLang="ko-KR" dirty="0" smtClean="0">
                <a:sym typeface="Wingdings" panose="05000000000000000000" pitchFamily="2" charset="2"/>
              </a:rPr>
              <a:t>Buffer-based schemes are focused on stabilizing the buffer occupancy within a certain range to ensure continuous video play-back. However, such kind of schemes generally lead to </a:t>
            </a:r>
            <a:r>
              <a:rPr lang="en-US" altLang="ko-KR" b="1" dirty="0" smtClean="0">
                <a:sym typeface="Wingdings" panose="05000000000000000000" pitchFamily="2" charset="2"/>
              </a:rPr>
              <a:t>frequent bitrate switching </a:t>
            </a:r>
            <a:r>
              <a:rPr lang="en-US" altLang="ko-KR" dirty="0" smtClean="0">
                <a:sym typeface="Wingdings" panose="05000000000000000000" pitchFamily="2" charset="2"/>
              </a:rPr>
              <a:t>which could be visually very annoying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2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pPr algn="just"/>
            <a:r>
              <a:rPr lang="en-US" altLang="ko-KR" b="1" dirty="0" smtClean="0">
                <a:sym typeface="Wingdings" panose="05000000000000000000" pitchFamily="2" charset="2"/>
              </a:rPr>
              <a:t>Markov decision-based approaches</a:t>
            </a:r>
            <a:r>
              <a:rPr lang="en-US" altLang="ko-KR" dirty="0" smtClean="0">
                <a:sym typeface="Wingdings" panose="05000000000000000000" pitchFamily="2" charset="2"/>
              </a:rPr>
              <a:t> have been proposed to model the dynamics of a video streaming system under time-varying network conditions</a:t>
            </a:r>
          </a:p>
          <a:p>
            <a:pPr algn="just"/>
            <a:r>
              <a:rPr lang="en-US" altLang="ko-KR" dirty="0" smtClean="0">
                <a:sym typeface="Wingdings" panose="05000000000000000000" pitchFamily="2" charset="2"/>
              </a:rPr>
              <a:t>It considers both the </a:t>
            </a:r>
            <a:r>
              <a:rPr lang="en-US" altLang="ko-KR" b="1" dirty="0" smtClean="0">
                <a:sym typeface="Wingdings" panose="05000000000000000000" pitchFamily="2" charset="2"/>
              </a:rPr>
              <a:t>bandwidth-based</a:t>
            </a:r>
            <a:r>
              <a:rPr lang="en-US" altLang="ko-KR" dirty="0" smtClean="0">
                <a:sym typeface="Wingdings" panose="05000000000000000000" pitchFamily="2" charset="2"/>
              </a:rPr>
              <a:t> and </a:t>
            </a:r>
            <a:r>
              <a:rPr lang="en-US" altLang="ko-KR" b="1" dirty="0" smtClean="0">
                <a:sym typeface="Wingdings" panose="05000000000000000000" pitchFamily="2" charset="2"/>
              </a:rPr>
              <a:t>buffer-based</a:t>
            </a:r>
            <a:r>
              <a:rPr lang="en-US" altLang="ko-KR" dirty="0" smtClean="0">
                <a:sym typeface="Wingdings" panose="05000000000000000000" pitchFamily="2" charset="2"/>
              </a:rPr>
              <a:t> schemes.</a:t>
            </a:r>
          </a:p>
          <a:p>
            <a:pPr algn="just"/>
            <a:r>
              <a:rPr lang="en-US" altLang="ko-KR" dirty="0" smtClean="0">
                <a:sym typeface="Wingdings" panose="05000000000000000000" pitchFamily="2" charset="2"/>
              </a:rPr>
              <a:t>In addition, proposed a </a:t>
            </a:r>
            <a:r>
              <a:rPr lang="en-US" altLang="ko-KR" b="1" dirty="0" smtClean="0">
                <a:sym typeface="Wingdings" panose="05000000000000000000" pitchFamily="2" charset="2"/>
              </a:rPr>
              <a:t>reward function for three different scenarios</a:t>
            </a:r>
            <a:r>
              <a:rPr lang="en-US" altLang="ko-KR" dirty="0" smtClean="0">
                <a:sym typeface="Wingdings" panose="05000000000000000000" pitchFamily="2" charset="2"/>
              </a:rPr>
              <a:t> of buffer occupancy to measure the effectiveness of each rate-switching decision.</a:t>
            </a:r>
          </a:p>
          <a:p>
            <a:pPr marL="0" indent="0" algn="just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algn="just"/>
            <a:r>
              <a:rPr lang="en-US" altLang="ko-KR" b="1" dirty="0">
                <a:sym typeface="Wingdings" panose="05000000000000000000" pitchFamily="2" charset="2"/>
              </a:rPr>
              <a:t>Adjust bitrate</a:t>
            </a:r>
            <a:r>
              <a:rPr lang="en-US" altLang="ko-KR" dirty="0">
                <a:sym typeface="Wingdings" panose="05000000000000000000" pitchFamily="2" charset="2"/>
              </a:rPr>
              <a:t> considering buffer occupancy and available bandwidth </a:t>
            </a:r>
            <a:r>
              <a:rPr lang="en-US" altLang="ko-KR" b="1" dirty="0">
                <a:sym typeface="Wingdings" panose="05000000000000000000" pitchFamily="2" charset="2"/>
              </a:rPr>
              <a:t>to maximize user’s </a:t>
            </a:r>
            <a:r>
              <a:rPr lang="en-US" altLang="ko-KR" b="1" dirty="0" err="1">
                <a:sym typeface="Wingdings" panose="05000000000000000000" pitchFamily="2" charset="2"/>
              </a:rPr>
              <a:t>QoE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just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5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89544"/>
                  </p:ext>
                </p:extLst>
              </p:nvPr>
            </p:nvGraphicFramePr>
            <p:xfrm>
              <a:off x="1259632" y="2060848"/>
              <a:ext cx="6552728" cy="4279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549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Buffered video</a:t>
                          </a:r>
                          <a:r>
                            <a:rPr lang="en-US" altLang="ko-KR" baseline="0" dirty="0" smtClean="0"/>
                            <a:t> time once fragment </a:t>
                          </a:r>
                          <a:r>
                            <a:rPr lang="en-US" altLang="ko-KR" i="1" baseline="0" dirty="0" smtClean="0"/>
                            <a:t>k</a:t>
                          </a:r>
                          <a:r>
                            <a:rPr lang="en-US" altLang="ko-KR" baseline="0" dirty="0" smtClean="0"/>
                            <a:t> has been completely downloaded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Average changing</a:t>
                          </a:r>
                          <a:r>
                            <a:rPr lang="en-US" altLang="ko-KR" baseline="0" dirty="0" smtClean="0"/>
                            <a:t> rate of the buffed video time when downloading fragment </a:t>
                          </a:r>
                          <a:r>
                            <a:rPr lang="en-US" altLang="ko-KR" i="1" baseline="0" dirty="0" smtClean="0"/>
                            <a:t>k</a:t>
                          </a:r>
                          <a:endParaRPr lang="ko-KR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0" smtClean="0">
                                        <a:latin typeface="Cambria Math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Video rate vector</a:t>
                          </a: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=[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 smtClean="0"/>
                            <a:t>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Video bitrate consistency</a:t>
                          </a: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/>
                                            </a:rPr>
                                            <m:t>if</m:t>
                                          </m:r>
                                          <m:r>
                                            <a:rPr lang="en-US" altLang="ko-KR" b="0" i="0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+2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=…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/>
                                            </a:rPr>
                                            <m:t>else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Average</a:t>
                          </a:r>
                          <a:r>
                            <a:rPr lang="en-US" altLang="ko-KR" baseline="0" dirty="0" smtClean="0"/>
                            <a:t> bandwidth during the period of downloading fragment k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89544"/>
                  </p:ext>
                </p:extLst>
              </p:nvPr>
            </p:nvGraphicFramePr>
            <p:xfrm>
              <a:off x="1259632" y="2060848"/>
              <a:ext cx="6552728" cy="4279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549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Symbol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7" t="-108197" r="-339024" b="-9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Time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7" t="-120952" r="-339024" b="-46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Buffered video</a:t>
                          </a:r>
                          <a:r>
                            <a:rPr lang="en-US" altLang="ko-KR" baseline="0" dirty="0" smtClean="0"/>
                            <a:t> time once fragment </a:t>
                          </a:r>
                          <a:r>
                            <a:rPr lang="en-US" altLang="ko-KR" i="1" baseline="0" dirty="0" smtClean="0"/>
                            <a:t>k</a:t>
                          </a:r>
                          <a:r>
                            <a:rPr lang="en-US" altLang="ko-KR" baseline="0" dirty="0" smtClean="0"/>
                            <a:t> has been completely downloaded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7" t="-220952" r="-339024" b="-36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Average changing</a:t>
                          </a:r>
                          <a:r>
                            <a:rPr lang="en-US" altLang="ko-KR" baseline="0" dirty="0" smtClean="0"/>
                            <a:t> rate of the buffed video time when downloading fragment </a:t>
                          </a:r>
                          <a:r>
                            <a:rPr lang="en-US" altLang="ko-KR" i="1" baseline="0" dirty="0" smtClean="0"/>
                            <a:t>k</a:t>
                          </a:r>
                          <a:endParaRPr lang="ko-KR" alt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7" t="-320952" r="-339024" b="-26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9759" t="-320952" r="-482" b="-26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776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7" t="-274534" r="-339024" b="-74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9759" t="-274534" r="-482" b="-74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7" t="-574286" r="-33902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Average</a:t>
                          </a:r>
                          <a:r>
                            <a:rPr lang="en-US" altLang="ko-KR" baseline="0" dirty="0" smtClean="0"/>
                            <a:t> bandwidth during the period of downloading fragment k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45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State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Buffered Video Time Model</a:t>
                </a:r>
              </a:p>
              <a:p>
                <a:pPr lvl="2" algn="just"/>
                <a:r>
                  <a:rPr lang="en-US" altLang="ko-KR" dirty="0" smtClean="0">
                    <a:sym typeface="Wingdings" panose="05000000000000000000" pitchFamily="2" charset="2"/>
                  </a:rPr>
                  <a:t>To maintain continuous playback, a video streaming client normally contains a </a:t>
                </a:r>
                <a:r>
                  <a:rPr lang="en-US" altLang="ko-KR" b="1" dirty="0" smtClean="0">
                    <a:sym typeface="Wingdings" panose="05000000000000000000" pitchFamily="2" charset="2"/>
                  </a:rPr>
                  <a:t>video buffer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u="sng" dirty="0" smtClean="0">
                    <a:sym typeface="Wingdings" panose="05000000000000000000" pitchFamily="2" charset="2"/>
                  </a:rPr>
                  <a:t>to absorb temporary mismatch between the video downloading rate and video playback rate</a:t>
                </a:r>
              </a:p>
              <a:p>
                <a:pPr lvl="2" algn="just"/>
                <a:r>
                  <a:rPr lang="en-US" altLang="ko-KR" u="sng" dirty="0" smtClean="0">
                    <a:sym typeface="Wingdings" panose="05000000000000000000" pitchFamily="2" charset="2"/>
                  </a:rPr>
                  <a:t>The buffered video time process, represented as </a:t>
                </a:r>
                <a14:m>
                  <m:oMath xmlns:m="http://schemas.openxmlformats.org/officeDocument/2006/math">
                    <m:r>
                      <a:rPr lang="en-US" altLang="ko-KR" i="1" u="sng" smtClean="0">
                        <a:latin typeface="Cambria Math"/>
                      </a:rPr>
                      <m:t>𝑞</m:t>
                    </m:r>
                    <m:r>
                      <a:rPr lang="en-US" altLang="ko-KR" b="0" i="1" u="sng" smtClean="0">
                        <a:latin typeface="Cambria Math"/>
                      </a:rPr>
                      <m:t>(</m:t>
                    </m:r>
                    <m:r>
                      <a:rPr lang="en-US" altLang="ko-KR" b="0" i="1" u="sng" smtClean="0">
                        <a:latin typeface="Cambria Math"/>
                      </a:rPr>
                      <m:t>𝑡</m:t>
                    </m:r>
                    <m:r>
                      <a:rPr lang="en-US" altLang="ko-KR" b="0" i="1" u="sng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u="sng" dirty="0" smtClean="0">
                    <a:sym typeface="Wingdings" panose="05000000000000000000" pitchFamily="2" charset="2"/>
                  </a:rPr>
                  <a:t>, can be modeled as a queue with a constant service rate of unity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, i.e., in each second, a piece of video with playback length of one second is 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dequeued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from the buffer and then played.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𝑇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pPr lvl="2"/>
                <a:endParaRPr lang="en-US" altLang="ko-KR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/>
                      </a:rPr>
                      <m:t>𝑇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 rotWithShape="1">
                <a:blip r:embed="rId3"/>
                <a:stretch>
                  <a:fillRect l="-593" t="-941" r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621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Reward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To measure the effectiveness of an action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Used to find the optimal video rate that maximizes the </a:t>
            </a:r>
            <a:r>
              <a:rPr lang="en-US" altLang="ko-KR" dirty="0" err="1" smtClean="0">
                <a:sym typeface="Wingdings" panose="05000000000000000000" pitchFamily="2" charset="2"/>
              </a:rPr>
              <a:t>QoE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 algn="just"/>
            <a:endParaRPr lang="en-US" altLang="ko-KR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altLang="ko-KR" dirty="0" smtClean="0">
                <a:sym typeface="Wingdings" panose="05000000000000000000" pitchFamily="2" charset="2"/>
              </a:rPr>
              <a:t>Takes into account the effects of video playback quality, video rate switching frequency and amplitude, buffer overflow/underflow, and buffer occupancy on user experience.</a:t>
            </a:r>
          </a:p>
          <a:p>
            <a:pPr lvl="1" algn="just"/>
            <a:endParaRPr lang="en-US" altLang="ko-KR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altLang="ko-KR" dirty="0" smtClean="0">
                <a:sym typeface="Wingdings" panose="05000000000000000000" pitchFamily="2" charset="2"/>
              </a:rPr>
              <a:t>For </a:t>
            </a:r>
            <a:r>
              <a:rPr lang="en-US" altLang="ko-KR" dirty="0">
                <a:sym typeface="Wingdings" panose="05000000000000000000" pitchFamily="2" charset="2"/>
              </a:rPr>
              <a:t>the video playback quality and video rate switching frequency and amplitude, </a:t>
            </a:r>
            <a:r>
              <a:rPr lang="en-US" altLang="ko-KR" u="sng" dirty="0">
                <a:sym typeface="Wingdings" panose="05000000000000000000" pitchFamily="2" charset="2"/>
              </a:rPr>
              <a:t>the mean video rate and temporal variance of video rate</a:t>
            </a:r>
            <a:r>
              <a:rPr lang="en-US" altLang="ko-KR" dirty="0">
                <a:sym typeface="Wingdings" panose="05000000000000000000" pitchFamily="2" charset="2"/>
              </a:rPr>
              <a:t> associated with the latest </a:t>
            </a:r>
            <a:r>
              <a:rPr lang="en-US" altLang="ko-KR" i="1" dirty="0">
                <a:sym typeface="Wingdings" panose="05000000000000000000" pitchFamily="2" charset="2"/>
              </a:rPr>
              <a:t>N</a:t>
            </a:r>
            <a:r>
              <a:rPr lang="en-US" altLang="ko-KR" dirty="0">
                <a:sym typeface="Wingdings" panose="05000000000000000000" pitchFamily="2" charset="2"/>
              </a:rPr>
              <a:t> segments are used to measure the rewards</a:t>
            </a:r>
          </a:p>
          <a:p>
            <a:pPr lvl="1" algn="just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28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Reward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The overall reward of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u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nder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is defined as the linear combination of the factors</a:t>
                </a: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where parameters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altLang="ko-KR" i="1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are used to weight the four functions properly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 algn="just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1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109728</TotalTime>
  <Words>829</Words>
  <Application>Microsoft Office PowerPoint</Application>
  <PresentationFormat>화면 슬라이드 쇼(4:3)</PresentationFormat>
  <Paragraphs>197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맑은 고딕</vt:lpstr>
      <vt:lpstr>Arial</vt:lpstr>
      <vt:lpstr>Cambria Math</vt:lpstr>
      <vt:lpstr>Wingdings</vt:lpstr>
      <vt:lpstr>pres</vt:lpstr>
      <vt:lpstr>mDASH: A Markov Decision-Based Rate Adaptation Approach for Dynamic HTTP Streaming  Chao Zhou, Chia-When Lia, Senor Member, IEEE and Zongming Guo   IEEE TRANSACTION ON MULTIMEDIA</vt:lpstr>
      <vt:lpstr>Contents</vt:lpstr>
      <vt:lpstr>Introduction</vt:lpstr>
      <vt:lpstr>Introduction</vt:lpstr>
      <vt:lpstr>Introduction</vt:lpstr>
      <vt:lpstr>Formulation</vt:lpstr>
      <vt:lpstr>Formulation</vt:lpstr>
      <vt:lpstr>Formulation</vt:lpstr>
      <vt:lpstr>Formulation</vt:lpstr>
      <vt:lpstr>Formulation</vt:lpstr>
      <vt:lpstr>Formulation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Conclusion</vt:lpstr>
      <vt:lpstr>In my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</cp:lastModifiedBy>
  <cp:revision>8217</cp:revision>
  <cp:lastPrinted>2018-08-16T16:32:18Z</cp:lastPrinted>
  <dcterms:created xsi:type="dcterms:W3CDTF">2010-07-29T14:05:23Z</dcterms:created>
  <dcterms:modified xsi:type="dcterms:W3CDTF">2019-08-30T02:08:36Z</dcterms:modified>
</cp:coreProperties>
</file>