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7"/>
  </p:notesMasterIdLst>
  <p:handoutMasterIdLst>
    <p:handoutMasterId r:id="rId8"/>
  </p:handoutMasterIdLst>
  <p:sldIdLst>
    <p:sldId id="793" r:id="rId2"/>
    <p:sldId id="794" r:id="rId3"/>
    <p:sldId id="795" r:id="rId4"/>
    <p:sldId id="796" r:id="rId5"/>
    <p:sldId id="797" r:id="rId6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0" autoAdjust="0"/>
    <p:restoredTop sz="85681" autoAdjust="0"/>
  </p:normalViewPr>
  <p:slideViewPr>
    <p:cSldViewPr>
      <p:cViewPr varScale="1">
        <p:scale>
          <a:sx n="109" d="100"/>
          <a:sy n="109" d="100"/>
        </p:scale>
        <p:origin x="33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815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74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776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여러 </a:t>
            </a:r>
            <a:r>
              <a:rPr lang="ko-KR" altLang="en-US" baseline="0" dirty="0" err="1" smtClean="0"/>
              <a:t>클러스터링</a:t>
            </a:r>
            <a:r>
              <a:rPr lang="ko-KR" altLang="en-US" baseline="0" dirty="0" smtClean="0"/>
              <a:t> 알고리즘 중 </a:t>
            </a:r>
            <a:r>
              <a:rPr lang="en-US" altLang="ko-KR" baseline="0" dirty="0" smtClean="0"/>
              <a:t>K means </a:t>
            </a:r>
            <a:r>
              <a:rPr lang="ko-KR" altLang="en-US" baseline="0" dirty="0" smtClean="0"/>
              <a:t>사용</a:t>
            </a:r>
            <a:endParaRPr lang="en-US" altLang="ko-KR" baseline="0" dirty="0" smtClean="0"/>
          </a:p>
          <a:p>
            <a:r>
              <a:rPr lang="ko-KR" altLang="en-US" baseline="0" dirty="0" smtClean="0"/>
              <a:t>각각 </a:t>
            </a:r>
            <a:r>
              <a:rPr lang="ko-KR" altLang="en-US" baseline="0" dirty="0" err="1" smtClean="0"/>
              <a:t>클러스터링</a:t>
            </a:r>
            <a:r>
              <a:rPr lang="ko-KR" altLang="en-US" baseline="0" dirty="0" smtClean="0"/>
              <a:t> 나눠서 </a:t>
            </a:r>
            <a:r>
              <a:rPr lang="en-US" altLang="ko-KR" baseline="0" dirty="0" smtClean="0"/>
              <a:t>Full search </a:t>
            </a:r>
            <a:r>
              <a:rPr lang="ko-KR" altLang="en-US" baseline="0" dirty="0" smtClean="0"/>
              <a:t>알고리즘 사용</a:t>
            </a:r>
            <a:endParaRPr lang="en-US" altLang="ko-KR" baseline="0" dirty="0" smtClean="0"/>
          </a:p>
          <a:p>
            <a:r>
              <a:rPr lang="ko-KR" altLang="en-US" baseline="0" dirty="0" smtClean="0"/>
              <a:t>클러스터링을 어떤 기준으로 나눌지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또한 연결 되지 않을 때 </a:t>
            </a:r>
            <a:r>
              <a:rPr lang="en-US" altLang="ko-KR" baseline="0" dirty="0" smtClean="0"/>
              <a:t>bandwidth </a:t>
            </a:r>
            <a:r>
              <a:rPr lang="ko-KR" altLang="en-US" baseline="0" dirty="0" smtClean="0"/>
              <a:t>파악 해야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2438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299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D%B8%EA%B3%B5_%EC%8B%A0%EA%B2%BD%EB%A7%9D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ko.wikipedia.org/wiki/%EC%9D%B8%EA%B3%B5_%EC%8B%A0%EA%B2%BD%EB%A7%9D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ko.wikipedia.org/wiki/%EC%9D%B8%EA%B3%B5_%EC%8B%A0%EA%B2%BD%EB%A7%9D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Input &lt;&lt; output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Neural Network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126792" y="5921826"/>
            <a:ext cx="295232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/>
              <a:t>&lt; </a:t>
            </a:r>
            <a:r>
              <a:rPr lang="en-US" altLang="ko-KR" sz="1050" dirty="0" smtClean="0">
                <a:hlinkClick r:id="rId3"/>
              </a:rPr>
              <a:t>https</a:t>
            </a:r>
            <a:r>
              <a:rPr lang="en-US" altLang="ko-KR" sz="1050" dirty="0">
                <a:hlinkClick r:id="rId3"/>
              </a:rPr>
              <a:t>://</a:t>
            </a:r>
            <a:r>
              <a:rPr lang="en-US" altLang="ko-KR" sz="1050" dirty="0" smtClean="0">
                <a:hlinkClick r:id="rId3"/>
              </a:rPr>
              <a:t>ko.wikipedia.org/wiki/</a:t>
            </a:r>
            <a:r>
              <a:rPr lang="ko-KR" altLang="en-US" sz="1050" dirty="0" smtClean="0">
                <a:hlinkClick r:id="rId3"/>
              </a:rPr>
              <a:t>인공</a:t>
            </a:r>
            <a:r>
              <a:rPr lang="en-US" altLang="ko-KR" sz="1050" dirty="0" smtClean="0">
                <a:hlinkClick r:id="rId3"/>
              </a:rPr>
              <a:t>_</a:t>
            </a:r>
            <a:r>
              <a:rPr lang="ko-KR" altLang="en-US" sz="1050" dirty="0" smtClean="0"/>
              <a:t>신경망</a:t>
            </a:r>
            <a:r>
              <a:rPr lang="en-US" altLang="ko-KR" sz="1050" dirty="0" smtClean="0"/>
              <a:t> &gt;</a:t>
            </a:r>
            <a:endParaRPr lang="ko-KR" altLang="en-US" sz="1050" dirty="0"/>
          </a:p>
        </p:txBody>
      </p:sp>
      <p:pic>
        <p:nvPicPr>
          <p:cNvPr id="1026" name="Picture 2" descr="https://upload.wikimedia.org/wikipedia/commons/thumb/4/46/Colored_neural_network.svg/300px-Colored_neural_network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565" y="1988840"/>
            <a:ext cx="28575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6465070" y="3343118"/>
            <a:ext cx="1491306" cy="661946"/>
            <a:chOff x="6465070" y="3005477"/>
            <a:chExt cx="1491306" cy="661946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6769358" y="3005477"/>
              <a:ext cx="939681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action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 bwMode="auto">
                <a:xfrm>
                  <a:off x="6465070" y="3328869"/>
                  <a:ext cx="1491306" cy="338554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altLang="ko-KR" sz="1600" dirty="0" smtClean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65070" y="3328869"/>
                  <a:ext cx="149130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714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그룹 5"/>
          <p:cNvGrpSpPr/>
          <p:nvPr/>
        </p:nvGrpSpPr>
        <p:grpSpPr>
          <a:xfrm>
            <a:off x="1352995" y="3415126"/>
            <a:ext cx="1200777" cy="656423"/>
            <a:chOff x="1352995" y="3005477"/>
            <a:chExt cx="1200777" cy="656423"/>
          </a:xfrm>
        </p:grpSpPr>
        <p:sp>
          <p:nvSpPr>
            <p:cNvPr id="4" name="TextBox 3"/>
            <p:cNvSpPr txBox="1"/>
            <p:nvPr/>
          </p:nvSpPr>
          <p:spPr bwMode="auto">
            <a:xfrm>
              <a:off x="1547664" y="3005477"/>
              <a:ext cx="811441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 bwMode="auto">
                <a:xfrm>
                  <a:off x="1352995" y="3323346"/>
                  <a:ext cx="1200777" cy="338554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altLang="ko-KR" sz="1600" dirty="0" smtClean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52995" y="3323346"/>
                  <a:ext cx="1200777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 bwMode="auto">
              <a:xfrm>
                <a:off x="6737951" y="1120598"/>
                <a:ext cx="1871923" cy="107721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  <a:ex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1600" b="0" dirty="0" smtClean="0">
                    <a:latin typeface="Cambria Math" panose="02040503050406030204" pitchFamily="18" charset="0"/>
                  </a:rPr>
                  <a:t>: # of UE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 : # of </a:t>
                </a:r>
                <a:r>
                  <a:rPr lang="en-US" altLang="ko-KR" sz="1600" dirty="0" smtClean="0">
                    <a:latin typeface="Cambria Math" panose="02040503050406030204" pitchFamily="18" charset="0"/>
                  </a:rPr>
                  <a:t>AP</a:t>
                </a:r>
                <a:endParaRPr lang="en-US" altLang="ko-KR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 : # of </a:t>
                </a:r>
                <a:r>
                  <a:rPr lang="en-US" altLang="ko-KR" sz="1600" dirty="0" smtClean="0">
                    <a:latin typeface="Cambria Math" panose="02040503050406030204" pitchFamily="18" charset="0"/>
                  </a:rPr>
                  <a:t>mode</a:t>
                </a:r>
                <a:endParaRPr lang="en-US" altLang="ko-KR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 : # of </a:t>
                </a:r>
                <a:r>
                  <a:rPr lang="en-US" altLang="ko-KR" sz="1600" dirty="0" smtClean="0">
                    <a:latin typeface="Cambria Math" panose="02040503050406030204" pitchFamily="18" charset="0"/>
                  </a:rPr>
                  <a:t>bitrate level</a:t>
                </a:r>
                <a:endParaRPr lang="en-US" altLang="ko-KR" sz="16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7951" y="1120598"/>
                <a:ext cx="1871923" cy="1077218"/>
              </a:xfrm>
              <a:prstGeom prst="rect">
                <a:avLst/>
              </a:prstGeom>
              <a:blipFill>
                <a:blip r:embed="rId7"/>
                <a:stretch>
                  <a:fillRect t="-1676" r="-324" b="-5028"/>
                </a:stretch>
              </a:blipFill>
              <a:ln>
                <a:solidFill>
                  <a:schemeClr val="bg2"/>
                </a:solidFill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2799513" y="5333726"/>
            <a:ext cx="3606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# of State &lt;&lt; </a:t>
            </a:r>
            <a:r>
              <a:rPr lang="en-US" altLang="ko-KR" b="1" dirty="0" smtClean="0">
                <a:solidFill>
                  <a:srgbClr val="FF0000"/>
                </a:solidFill>
              </a:rPr>
              <a:t># of Action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Input &lt;&lt; output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Neural Network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126792" y="5921826"/>
            <a:ext cx="295232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/>
              <a:t>&lt; </a:t>
            </a:r>
            <a:r>
              <a:rPr lang="en-US" altLang="ko-KR" sz="1050" dirty="0" smtClean="0">
                <a:hlinkClick r:id="rId3"/>
              </a:rPr>
              <a:t>https</a:t>
            </a:r>
            <a:r>
              <a:rPr lang="en-US" altLang="ko-KR" sz="1050" dirty="0">
                <a:hlinkClick r:id="rId3"/>
              </a:rPr>
              <a:t>://</a:t>
            </a:r>
            <a:r>
              <a:rPr lang="en-US" altLang="ko-KR" sz="1050" dirty="0" smtClean="0">
                <a:hlinkClick r:id="rId3"/>
              </a:rPr>
              <a:t>ko.wikipedia.org/wiki/</a:t>
            </a:r>
            <a:r>
              <a:rPr lang="ko-KR" altLang="en-US" sz="1050" dirty="0" smtClean="0">
                <a:hlinkClick r:id="rId3"/>
              </a:rPr>
              <a:t>인공</a:t>
            </a:r>
            <a:r>
              <a:rPr lang="en-US" altLang="ko-KR" sz="1050" dirty="0" smtClean="0">
                <a:hlinkClick r:id="rId3"/>
              </a:rPr>
              <a:t>_</a:t>
            </a:r>
            <a:r>
              <a:rPr lang="ko-KR" altLang="en-US" sz="1050" dirty="0" smtClean="0"/>
              <a:t>신경망</a:t>
            </a:r>
            <a:r>
              <a:rPr lang="en-US" altLang="ko-KR" sz="1050" dirty="0" smtClean="0"/>
              <a:t> &gt;</a:t>
            </a:r>
            <a:endParaRPr lang="ko-KR" altLang="en-US" sz="1050" dirty="0"/>
          </a:p>
        </p:txBody>
      </p:sp>
      <p:pic>
        <p:nvPicPr>
          <p:cNvPr id="1026" name="Picture 2" descr="https://upload.wikimedia.org/wikipedia/commons/thumb/4/46/Colored_neural_network.svg/300px-Colored_neural_network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565" y="1988840"/>
            <a:ext cx="28575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 bwMode="auto">
          <a:xfrm>
            <a:off x="6769358" y="3343118"/>
            <a:ext cx="939681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 bwMode="auto">
              <a:xfrm>
                <a:off x="6535346" y="3666510"/>
                <a:ext cx="1428596" cy="34413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ko-KR" sz="16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5346" y="3666510"/>
                <a:ext cx="1428596" cy="344133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1352995" y="3415126"/>
            <a:ext cx="1200777" cy="656423"/>
            <a:chOff x="1352995" y="3005477"/>
            <a:chExt cx="1200777" cy="656423"/>
          </a:xfrm>
        </p:grpSpPr>
        <p:sp>
          <p:nvSpPr>
            <p:cNvPr id="4" name="TextBox 3"/>
            <p:cNvSpPr txBox="1"/>
            <p:nvPr/>
          </p:nvSpPr>
          <p:spPr bwMode="auto">
            <a:xfrm>
              <a:off x="1547664" y="3005477"/>
              <a:ext cx="811441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 bwMode="auto">
                <a:xfrm>
                  <a:off x="1352995" y="3323346"/>
                  <a:ext cx="1200777" cy="338554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altLang="ko-KR" sz="1600" dirty="0" smtClean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52995" y="3323346"/>
                  <a:ext cx="1200777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 bwMode="auto">
              <a:xfrm>
                <a:off x="6737951" y="1120598"/>
                <a:ext cx="1871923" cy="107721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  <a:ex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1600" b="0" dirty="0" smtClean="0">
                    <a:latin typeface="Cambria Math" panose="02040503050406030204" pitchFamily="18" charset="0"/>
                  </a:rPr>
                  <a:t>: # of UE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 : # of </a:t>
                </a:r>
                <a:r>
                  <a:rPr lang="en-US" altLang="ko-KR" sz="1600" dirty="0" smtClean="0">
                    <a:latin typeface="Cambria Math" panose="02040503050406030204" pitchFamily="18" charset="0"/>
                  </a:rPr>
                  <a:t>AP</a:t>
                </a:r>
                <a:endParaRPr lang="en-US" altLang="ko-KR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 : # of </a:t>
                </a:r>
                <a:r>
                  <a:rPr lang="en-US" altLang="ko-KR" sz="1600" dirty="0" smtClean="0">
                    <a:latin typeface="Cambria Math" panose="02040503050406030204" pitchFamily="18" charset="0"/>
                  </a:rPr>
                  <a:t>mode</a:t>
                </a:r>
                <a:endParaRPr lang="en-US" altLang="ko-KR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 : # of </a:t>
                </a:r>
                <a:r>
                  <a:rPr lang="en-US" altLang="ko-KR" sz="1600" dirty="0" smtClean="0">
                    <a:latin typeface="Cambria Math" panose="02040503050406030204" pitchFamily="18" charset="0"/>
                  </a:rPr>
                  <a:t>bitrate level</a:t>
                </a:r>
                <a:endParaRPr lang="en-US" altLang="ko-KR" sz="16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7951" y="1120598"/>
                <a:ext cx="1871923" cy="1077218"/>
              </a:xfrm>
              <a:prstGeom prst="rect">
                <a:avLst/>
              </a:prstGeom>
              <a:blipFill>
                <a:blip r:embed="rId7"/>
                <a:stretch>
                  <a:fillRect t="-1676" r="-324" b="-5028"/>
                </a:stretch>
              </a:blipFill>
              <a:ln>
                <a:solidFill>
                  <a:schemeClr val="bg2"/>
                </a:solidFill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2799513" y="5333726"/>
            <a:ext cx="368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Only </a:t>
            </a:r>
            <a:r>
              <a:rPr lang="en-US" altLang="ko-KR" b="1" dirty="0" smtClean="0">
                <a:solidFill>
                  <a:srgbClr val="FF0000"/>
                </a:solidFill>
              </a:rPr>
              <a:t>one</a:t>
            </a:r>
            <a:r>
              <a:rPr lang="ko-KR" altLang="en-US" dirty="0" smtClean="0"/>
              <a:t> </a:t>
            </a:r>
            <a:r>
              <a:rPr lang="en-US" altLang="ko-KR" dirty="0" smtClean="0"/>
              <a:t>UE or </a:t>
            </a:r>
            <a:r>
              <a:rPr lang="en-US" altLang="ko-KR" b="1" dirty="0" smtClean="0">
                <a:solidFill>
                  <a:srgbClr val="FF0000"/>
                </a:solidFill>
              </a:rPr>
              <a:t>a few</a:t>
            </a:r>
            <a:r>
              <a:rPr lang="ko-KR" altLang="en-US" dirty="0" smtClean="0"/>
              <a:t> </a:t>
            </a:r>
            <a:r>
              <a:rPr lang="en-US" altLang="ko-KR" dirty="0" smtClean="0"/>
              <a:t>UE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 bwMode="auto">
              <a:xfrm>
                <a:off x="6516216" y="4164987"/>
                <a:ext cx="1432956" cy="34413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ko-KR" sz="16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16216" y="4164987"/>
                <a:ext cx="1432956" cy="344133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 bwMode="auto">
              <a:xfrm>
                <a:off x="7004266" y="3923478"/>
                <a:ext cx="453650" cy="3385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altLang="ko-KR" sz="1600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4266" y="3923478"/>
                <a:ext cx="45365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56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Input &lt;&lt; output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Neural Network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126792" y="5921826"/>
            <a:ext cx="295232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/>
              <a:t>&lt; </a:t>
            </a:r>
            <a:r>
              <a:rPr lang="en-US" altLang="ko-KR" sz="1050" dirty="0" smtClean="0">
                <a:hlinkClick r:id="rId3"/>
              </a:rPr>
              <a:t>https</a:t>
            </a:r>
            <a:r>
              <a:rPr lang="en-US" altLang="ko-KR" sz="1050" dirty="0">
                <a:hlinkClick r:id="rId3"/>
              </a:rPr>
              <a:t>://</a:t>
            </a:r>
            <a:r>
              <a:rPr lang="en-US" altLang="ko-KR" sz="1050" dirty="0" smtClean="0">
                <a:hlinkClick r:id="rId3"/>
              </a:rPr>
              <a:t>ko.wikipedia.org/wiki/</a:t>
            </a:r>
            <a:r>
              <a:rPr lang="ko-KR" altLang="en-US" sz="1050" dirty="0" smtClean="0">
                <a:hlinkClick r:id="rId3"/>
              </a:rPr>
              <a:t>인공</a:t>
            </a:r>
            <a:r>
              <a:rPr lang="en-US" altLang="ko-KR" sz="1050" dirty="0" smtClean="0">
                <a:hlinkClick r:id="rId3"/>
              </a:rPr>
              <a:t>_</a:t>
            </a:r>
            <a:r>
              <a:rPr lang="ko-KR" altLang="en-US" sz="1050" dirty="0" smtClean="0"/>
              <a:t>신경망</a:t>
            </a:r>
            <a:r>
              <a:rPr lang="en-US" altLang="ko-KR" sz="1050" dirty="0" smtClean="0"/>
              <a:t> &gt;</a:t>
            </a:r>
            <a:endParaRPr lang="ko-KR" altLang="en-US" sz="1050" dirty="0"/>
          </a:p>
        </p:txBody>
      </p:sp>
      <p:pic>
        <p:nvPicPr>
          <p:cNvPr id="1026" name="Picture 2" descr="https://upload.wikimedia.org/wikipedia/commons/thumb/4/46/Colored_neural_network.svg/300px-Colored_neural_network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565" y="1988840"/>
            <a:ext cx="28575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 bwMode="auto">
          <a:xfrm>
            <a:off x="6769358" y="3343118"/>
            <a:ext cx="939681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 bwMode="auto">
              <a:xfrm>
                <a:off x="6535346" y="3666510"/>
                <a:ext cx="1428596" cy="34413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ko-KR" sz="16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5346" y="3666510"/>
                <a:ext cx="1428596" cy="344133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1352995" y="3415126"/>
            <a:ext cx="1200777" cy="656423"/>
            <a:chOff x="1352995" y="3005477"/>
            <a:chExt cx="1200777" cy="656423"/>
          </a:xfrm>
        </p:grpSpPr>
        <p:sp>
          <p:nvSpPr>
            <p:cNvPr id="4" name="TextBox 3"/>
            <p:cNvSpPr txBox="1"/>
            <p:nvPr/>
          </p:nvSpPr>
          <p:spPr bwMode="auto">
            <a:xfrm>
              <a:off x="1547664" y="3005477"/>
              <a:ext cx="811441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 bwMode="auto">
                <a:xfrm>
                  <a:off x="1352995" y="3323346"/>
                  <a:ext cx="1200777" cy="338554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altLang="ko-KR" sz="1600" dirty="0" smtClean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52995" y="3323346"/>
                  <a:ext cx="1200777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 bwMode="auto">
              <a:xfrm>
                <a:off x="6737951" y="1120598"/>
                <a:ext cx="1871923" cy="107721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  <a:ex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1600" b="0" dirty="0" smtClean="0">
                    <a:latin typeface="Cambria Math" panose="02040503050406030204" pitchFamily="18" charset="0"/>
                  </a:rPr>
                  <a:t>: # of UE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 : # of </a:t>
                </a:r>
                <a:r>
                  <a:rPr lang="en-US" altLang="ko-KR" sz="1600" dirty="0" smtClean="0">
                    <a:latin typeface="Cambria Math" panose="02040503050406030204" pitchFamily="18" charset="0"/>
                  </a:rPr>
                  <a:t>AP</a:t>
                </a:r>
                <a:endParaRPr lang="en-US" altLang="ko-KR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 : # of </a:t>
                </a:r>
                <a:r>
                  <a:rPr lang="en-US" altLang="ko-KR" sz="1600" dirty="0" smtClean="0">
                    <a:latin typeface="Cambria Math" panose="02040503050406030204" pitchFamily="18" charset="0"/>
                  </a:rPr>
                  <a:t>mode</a:t>
                </a:r>
                <a:endParaRPr lang="en-US" altLang="ko-KR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 : # of </a:t>
                </a:r>
                <a:r>
                  <a:rPr lang="en-US" altLang="ko-KR" sz="1600" dirty="0" smtClean="0">
                    <a:latin typeface="Cambria Math" panose="02040503050406030204" pitchFamily="18" charset="0"/>
                  </a:rPr>
                  <a:t>bitrate level</a:t>
                </a:r>
                <a:endParaRPr lang="en-US" altLang="ko-KR" sz="16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7951" y="1120598"/>
                <a:ext cx="1871923" cy="1077218"/>
              </a:xfrm>
              <a:prstGeom prst="rect">
                <a:avLst/>
              </a:prstGeom>
              <a:blipFill>
                <a:blip r:embed="rId7"/>
                <a:stretch>
                  <a:fillRect t="-1676" r="-324" b="-5028"/>
                </a:stretch>
              </a:blipFill>
              <a:ln>
                <a:solidFill>
                  <a:schemeClr val="bg2"/>
                </a:solidFill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2799513" y="5333726"/>
            <a:ext cx="368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Only </a:t>
            </a:r>
            <a:r>
              <a:rPr lang="en-US" altLang="ko-KR" b="1" dirty="0" smtClean="0">
                <a:solidFill>
                  <a:srgbClr val="FF0000"/>
                </a:solidFill>
              </a:rPr>
              <a:t>one</a:t>
            </a:r>
            <a:r>
              <a:rPr lang="ko-KR" altLang="en-US" dirty="0" smtClean="0"/>
              <a:t> </a:t>
            </a:r>
            <a:r>
              <a:rPr lang="en-US" altLang="ko-KR" dirty="0" smtClean="0"/>
              <a:t>UE or </a:t>
            </a:r>
            <a:r>
              <a:rPr lang="en-US" altLang="ko-KR" b="1" dirty="0" smtClean="0">
                <a:solidFill>
                  <a:srgbClr val="FF0000"/>
                </a:solidFill>
              </a:rPr>
              <a:t>a few</a:t>
            </a:r>
            <a:r>
              <a:rPr lang="ko-KR" altLang="en-US" dirty="0" smtClean="0"/>
              <a:t> </a:t>
            </a:r>
            <a:r>
              <a:rPr lang="en-US" altLang="ko-KR" dirty="0" smtClean="0"/>
              <a:t>UE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 bwMode="auto">
              <a:xfrm>
                <a:off x="6516216" y="4164987"/>
                <a:ext cx="1432956" cy="34413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ko-KR" sz="16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16216" y="4164987"/>
                <a:ext cx="1432956" cy="344133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 bwMode="auto">
              <a:xfrm>
                <a:off x="7004266" y="3923478"/>
                <a:ext cx="453650" cy="3385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altLang="ko-KR" sz="1600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4266" y="3923478"/>
                <a:ext cx="45365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53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K-means</a:t>
            </a:r>
            <a:endParaRPr lang="en-US" altLang="ko-KR" kern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</a:t>
            </a:r>
            <a:endParaRPr lang="en-US" altLang="ko-KR" dirty="0"/>
          </a:p>
        </p:txBody>
      </p:sp>
      <p:pic>
        <p:nvPicPr>
          <p:cNvPr id="16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37985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717032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11759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74459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608" y="3823641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39" y="3144873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277" y="2271724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844824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288" y="2109590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927" y="4725144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093" y="4548773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145" y="2563603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795" y="3379115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>
          <a:xfrm>
            <a:off x="3393831" y="3666392"/>
            <a:ext cx="4114800" cy="1565031"/>
          </a:xfrm>
          <a:custGeom>
            <a:avLst/>
            <a:gdLst>
              <a:gd name="connsiteX0" fmla="*/ 0 w 4114800"/>
              <a:gd name="connsiteY0" fmla="*/ 1565031 h 1565031"/>
              <a:gd name="connsiteX1" fmla="*/ 1494692 w 4114800"/>
              <a:gd name="connsiteY1" fmla="*/ 96716 h 1565031"/>
              <a:gd name="connsiteX2" fmla="*/ 4097215 w 4114800"/>
              <a:gd name="connsiteY2" fmla="*/ 0 h 1565031"/>
              <a:gd name="connsiteX3" fmla="*/ 4114800 w 4114800"/>
              <a:gd name="connsiteY3" fmla="*/ 8793 h 156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1565031">
                <a:moveTo>
                  <a:pt x="0" y="1565031"/>
                </a:moveTo>
                <a:lnTo>
                  <a:pt x="1494692" y="96716"/>
                </a:lnTo>
                <a:lnTo>
                  <a:pt x="4097215" y="0"/>
                </a:lnTo>
                <a:lnTo>
                  <a:pt x="4114800" y="8793"/>
                </a:ln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4000055" y="1371155"/>
            <a:ext cx="931985" cy="2417885"/>
          </a:xfrm>
          <a:custGeom>
            <a:avLst/>
            <a:gdLst>
              <a:gd name="connsiteX0" fmla="*/ 931985 w 931985"/>
              <a:gd name="connsiteY0" fmla="*/ 2417885 h 2417885"/>
              <a:gd name="connsiteX1" fmla="*/ 931985 w 931985"/>
              <a:gd name="connsiteY1" fmla="*/ 2417885 h 2417885"/>
              <a:gd name="connsiteX2" fmla="*/ 817685 w 931985"/>
              <a:gd name="connsiteY2" fmla="*/ 2400300 h 2417885"/>
              <a:gd name="connsiteX3" fmla="*/ 87924 w 931985"/>
              <a:gd name="connsiteY3" fmla="*/ 1626577 h 2417885"/>
              <a:gd name="connsiteX4" fmla="*/ 0 w 931985"/>
              <a:gd name="connsiteY4" fmla="*/ 0 h 241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985" h="2417885">
                <a:moveTo>
                  <a:pt x="931985" y="2417885"/>
                </a:moveTo>
                <a:lnTo>
                  <a:pt x="931985" y="2417885"/>
                </a:lnTo>
                <a:lnTo>
                  <a:pt x="817685" y="2400300"/>
                </a:lnTo>
                <a:lnTo>
                  <a:pt x="87924" y="1626577"/>
                </a:lnTo>
                <a:lnTo>
                  <a:pt x="0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2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/>
              <a:t>먼저 </a:t>
            </a:r>
            <a:r>
              <a:rPr lang="en-US" altLang="ko-KR" kern="0" dirty="0"/>
              <a:t>RSSI</a:t>
            </a:r>
            <a:r>
              <a:rPr lang="ko-KR" altLang="en-US" kern="0" dirty="0"/>
              <a:t>를 통해 </a:t>
            </a:r>
            <a:r>
              <a:rPr lang="ko-KR" altLang="en-US" kern="0" dirty="0" smtClean="0"/>
              <a:t>한 개 </a:t>
            </a:r>
            <a:r>
              <a:rPr lang="ko-KR" altLang="en-US" kern="0" dirty="0"/>
              <a:t>붙을 수 있는 놈 </a:t>
            </a:r>
            <a:r>
              <a:rPr lang="ko-KR" altLang="en-US" kern="0" dirty="0" err="1"/>
              <a:t>클러스터링</a:t>
            </a:r>
            <a:r>
              <a:rPr lang="ko-KR" altLang="en-US" kern="0" dirty="0"/>
              <a:t> 하고</a:t>
            </a:r>
          </a:p>
          <a:p>
            <a:pPr marL="0" indent="0">
              <a:buNone/>
            </a:pPr>
            <a:r>
              <a:rPr lang="ko-KR" altLang="en-US" kern="0" dirty="0"/>
              <a:t>그 뒤 </a:t>
            </a:r>
            <a:r>
              <a:rPr lang="ko-KR" altLang="en-US" kern="0" dirty="0" smtClean="0"/>
              <a:t>여러 개 붙을 수 있는 경우 </a:t>
            </a:r>
            <a:r>
              <a:rPr lang="en-US" altLang="ko-KR" kern="0" dirty="0"/>
              <a:t>(gray area) </a:t>
            </a:r>
            <a:r>
              <a:rPr lang="ko-KR" altLang="en-US" kern="0" dirty="0"/>
              <a:t>클러스터링후 </a:t>
            </a:r>
            <a:r>
              <a:rPr lang="ko-KR" altLang="en-US" kern="0" dirty="0" smtClean="0"/>
              <a:t>연결해 봄</a:t>
            </a:r>
            <a:r>
              <a:rPr lang="en-US" altLang="ko-KR" kern="0" dirty="0"/>
              <a:t>?</a:t>
            </a:r>
          </a:p>
          <a:p>
            <a:endParaRPr lang="en-US" altLang="ko-KR" kern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Feedback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9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91765</TotalTime>
  <Words>212</Words>
  <Application>Microsoft Office PowerPoint</Application>
  <PresentationFormat>화면 슬라이드 쇼(4:3)</PresentationFormat>
  <Paragraphs>54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맑은 고딕</vt:lpstr>
      <vt:lpstr>Arial</vt:lpstr>
      <vt:lpstr>Cambria Math</vt:lpstr>
      <vt:lpstr>Wingdings</vt:lpstr>
      <vt:lpstr>pres</vt:lpstr>
      <vt:lpstr>Neural Network</vt:lpstr>
      <vt:lpstr>Neural Network</vt:lpstr>
      <vt:lpstr>Neural Network</vt:lpstr>
      <vt:lpstr>Clustering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</cp:lastModifiedBy>
  <cp:revision>6298</cp:revision>
  <cp:lastPrinted>2018-08-16T16:32:18Z</cp:lastPrinted>
  <dcterms:created xsi:type="dcterms:W3CDTF">2010-07-29T14:05:23Z</dcterms:created>
  <dcterms:modified xsi:type="dcterms:W3CDTF">2019-04-25T01:11:46Z</dcterms:modified>
</cp:coreProperties>
</file>