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59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>
        <p:scale>
          <a:sx n="125" d="100"/>
          <a:sy n="125" d="100"/>
        </p:scale>
        <p:origin x="2178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39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maximize </a:t>
            </a:r>
            <a:r>
              <a:rPr lang="en-US" altLang="ko-KR" dirty="0" err="1"/>
              <a:t>QoE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Formulation</a:t>
                </a:r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pPr marL="0" indent="0">
                  <a:buNone/>
                </a:pPr>
                <a:endParaRPr lang="en-US" altLang="ko-KR" kern="0" dirty="0"/>
              </a:p>
              <a:p>
                <a:pPr marL="0" indent="0">
                  <a:buNone/>
                </a:pPr>
                <a:endParaRPr lang="en-US" altLang="ko-KR" kern="0" dirty="0" smtClean="0"/>
              </a:p>
              <a:p>
                <a:pPr marL="0" indent="0">
                  <a:buNone/>
                </a:pPr>
                <a:endParaRPr lang="en-US" altLang="ko-KR" kern="0" dirty="0"/>
              </a:p>
              <a:p>
                <a:endParaRPr lang="en-US" altLang="ko-KR" kern="0" dirty="0" smtClean="0"/>
              </a:p>
              <a:p>
                <a:endParaRPr lang="en-US" altLang="ko-KR" kern="0" dirty="0"/>
              </a:p>
              <a:p>
                <a:r>
                  <a:rPr lang="en-US" altLang="ko-KR" kern="0" dirty="0" smtClean="0"/>
                  <a:t>If </a:t>
                </a:r>
                <a:r>
                  <a:rPr lang="en-US" altLang="ko-KR" kern="0" dirty="0"/>
                  <a:t>there </a:t>
                </a:r>
                <a:r>
                  <a:rPr lang="en-US" altLang="ko-KR" kern="0" dirty="0" smtClean="0"/>
                  <a:t>are </a:t>
                </a:r>
                <a:r>
                  <a:rPr lang="en-US" altLang="ko-KR" b="1" u="sng" kern="0" dirty="0" smtClean="0"/>
                  <a:t>APs</a:t>
                </a:r>
                <a:r>
                  <a:rPr lang="en-US" altLang="ko-KR" kern="0" dirty="0" smtClean="0"/>
                  <a:t> </a:t>
                </a:r>
                <a:r>
                  <a:rPr lang="en-US" altLang="ko-KR" kern="0" dirty="0"/>
                  <a:t>which can </a:t>
                </a:r>
                <a:r>
                  <a:rPr lang="en-US" altLang="ko-KR" u="sng" kern="0" dirty="0"/>
                  <a:t>fulfill UE's </a:t>
                </a:r>
                <a:r>
                  <a:rPr lang="en-US" altLang="ko-KR" u="sng" kern="0" dirty="0" smtClean="0"/>
                  <a:t>request</a:t>
                </a:r>
                <a:r>
                  <a:rPr lang="en-US" altLang="ko-KR" kern="0" dirty="0" smtClean="0"/>
                  <a:t> [</a:t>
                </a:r>
                <a14:m>
                  <m:oMath xmlns:m="http://schemas.openxmlformats.org/officeDocument/2006/math">
                    <m:r>
                      <a:rPr lang="en-US" altLang="ko-KR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𝑃𝐿𝑅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/>
                <a:r>
                  <a:rPr lang="en-US" altLang="ko-KR" kern="0" dirty="0" smtClean="0"/>
                  <a:t>Select bitrate [constraint 1, 3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kern="0" dirty="0" smtClean="0"/>
                  <a:t>]</a:t>
                </a:r>
                <a:endParaRPr lang="en-US" altLang="ko-KR" dirty="0" smtClean="0"/>
              </a:p>
              <a:p>
                <a:r>
                  <a:rPr lang="en-US" altLang="ko-KR" kern="0" dirty="0" smtClean="0"/>
                  <a:t>Others [</a:t>
                </a:r>
                <a14:m>
                  <m:oMath xmlns:m="http://schemas.openxmlformats.org/officeDocument/2006/math">
                    <m:r>
                      <a:rPr lang="en-US" altLang="ko-KR" kern="0">
                        <a:latin typeface="Cambria Math" panose="02040503050406030204" pitchFamily="18" charset="0"/>
                      </a:rPr>
                      <m:t>𝑏𝑤</m:t>
                    </m:r>
                    <m:d>
                      <m:d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𝑃𝐿𝑅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</a:p>
              <a:p>
                <a:pPr lvl="1"/>
                <a:r>
                  <a:rPr lang="en-US" altLang="ko-KR" dirty="0" smtClean="0"/>
                  <a:t>Check each APs(m)</a:t>
                </a:r>
              </a:p>
              <a:p>
                <a:pPr lvl="2"/>
                <a:r>
                  <a:rPr lang="en-US" altLang="ko-KR" dirty="0" smtClean="0"/>
                  <a:t>Sort UE by requested bitrate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)</a:t>
                </a:r>
              </a:p>
              <a:p>
                <a:pPr lvl="2"/>
                <a:r>
                  <a:rPr lang="en-US" altLang="ko-KR" dirty="0" smtClean="0"/>
                  <a:t>Choose K UEs which have high requested bitrate</a:t>
                </a:r>
              </a:p>
              <a:p>
                <a:pPr lvl="3"/>
                <a:r>
                  <a:rPr lang="en-US" altLang="ko-KR" dirty="0" smtClean="0"/>
                  <a:t>Decrease </a:t>
                </a:r>
                <a:r>
                  <a:rPr lang="en-US" altLang="ko-KR" dirty="0"/>
                  <a:t>K UE’s bitrate one step until total </a:t>
                </a:r>
                <a:r>
                  <a:rPr lang="en-US" altLang="ko-KR" dirty="0" err="1"/>
                  <a:t>QoE</a:t>
                </a:r>
                <a:r>
                  <a:rPr lang="en-US" altLang="ko-KR" dirty="0"/>
                  <a:t> is maximized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 is </a:t>
                </a:r>
                <a:r>
                  <a:rPr lang="en-US" altLang="ko-KR" dirty="0" smtClean="0"/>
                  <a:t>the number of bitrate level )</a:t>
                </a:r>
              </a:p>
              <a:p>
                <a:pPr lvl="4"/>
                <a:r>
                  <a:rPr lang="en-US" altLang="ko-KR" dirty="0" smtClean="0"/>
                  <a:t>Estimate available bitrate [using constraint 3] and </a:t>
                </a:r>
              </a:p>
              <a:p>
                <a:pPr marL="1828800" lvl="4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Select bitrate [using 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]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pPr lvl="3"/>
                <a:r>
                  <a:rPr lang="en-US" altLang="ko-KR" dirty="0" smtClean="0"/>
                  <a:t>Change other APs (K UE)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4"/>
                <a:r>
                  <a:rPr lang="en-US" altLang="ko-KR" dirty="0"/>
                  <a:t>Estimate available bitrate [using constraint 3] </a:t>
                </a:r>
                <a:r>
                  <a:rPr lang="en-US" altLang="ko-KR" dirty="0" smtClean="0"/>
                  <a:t>and</a:t>
                </a:r>
              </a:p>
              <a:p>
                <a:pPr marL="1828800" lvl="4" indent="0">
                  <a:buNone/>
                </a:pPr>
                <a:r>
                  <a:rPr lang="en-US" altLang="ko-KR" dirty="0" smtClean="0"/>
                  <a:t>       </a:t>
                </a:r>
                <a:r>
                  <a:rPr lang="en-US" altLang="ko-KR" dirty="0"/>
                  <a:t>Select bitrate [using constraint 1, 2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ker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dirty="0"/>
                  <a:t>]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Choose best case which maximizes total </a:t>
                </a:r>
                <a:r>
                  <a:rPr lang="en-US" altLang="ko-KR" dirty="0" err="1" smtClean="0"/>
                  <a:t>QoE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Consider </a:t>
                </a:r>
                <a:r>
                  <a:rPr lang="en-US" altLang="ko-KR" dirty="0" smtClean="0"/>
                  <a:t>two </a:t>
                </a:r>
                <a:r>
                  <a:rPr lang="en-US" altLang="ko-KR" dirty="0"/>
                  <a:t>cases</a:t>
                </a:r>
                <a:r>
                  <a:rPr lang="en-US" altLang="ko-KR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kern="0" dirty="0"/>
              </a:p>
              <a:p>
                <a:pPr lvl="3"/>
                <a:endParaRPr lang="en-US" altLang="ko-KR" kern="0" dirty="0" smtClean="0"/>
              </a:p>
            </p:txBody>
          </p:sp>
        </mc:Choice>
        <mc:Fallback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blipFill>
                <a:blip r:embed="rId3"/>
                <a:stretch>
                  <a:fillRect t="-9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818267"/>
                  </p:ext>
                </p:extLst>
              </p:nvPr>
            </p:nvGraphicFramePr>
            <p:xfrm>
              <a:off x="1547664" y="1340768"/>
              <a:ext cx="5868035" cy="242163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200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𝑖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𝑁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 ∀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𝑗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𝑀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𝑎𝑛𝑑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𝑖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𝑁</m:t>
                              </m:r>
                              <m:r>
                                <a:rPr lang="en-US" sz="1200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200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𝒊</m:t>
                                    </m:r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|</m:t>
                                    </m:r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𝑵</m:t>
                                    </m:r>
                                    <m:r>
                                      <a:rPr lang="en-US" sz="12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𝒋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=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|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𝑴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∙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𝒎𝒊𝒏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{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−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200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,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𝟎</m:t>
                                        </m:r>
                                        <m:r>
                                          <a:rPr lang="en-US" sz="12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kern="0" smtClea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2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≤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𝑖</m:t>
                                      </m:r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,</m:t>
                                      </m:r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𝑖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𝑁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sz="14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𝑃𝐿𝑅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818267"/>
                  </p:ext>
                </p:extLst>
              </p:nvPr>
            </p:nvGraphicFramePr>
            <p:xfrm>
              <a:off x="1547664" y="1340768"/>
              <a:ext cx="5868035" cy="242163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868529048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964173141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676381479"/>
                        </a:ext>
                      </a:extLst>
                    </a:gridCol>
                  </a:tblGrid>
                  <a:tr h="34036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1511" t="-1786" r="-7914" b="-7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2251031"/>
                      </a:ext>
                    </a:extLst>
                  </a:tr>
                  <a:tr h="78219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1511" t="-44186" r="-7914" b="-2108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67230666"/>
                      </a:ext>
                    </a:extLst>
                  </a:tr>
                  <a:tr h="41065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1511" t="-273529" r="-791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(1)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1027492"/>
                      </a:ext>
                    </a:extLst>
                  </a:tr>
                  <a:tr h="34404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1511" t="-453571" r="-7914" b="-26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(2)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71443784"/>
                      </a:ext>
                    </a:extLst>
                  </a:tr>
                  <a:tr h="544386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ko-KR" sz="1000" kern="10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1511" t="-344444" r="-7914" b="-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(3)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37791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1547664" y="1340768"/>
            <a:ext cx="5832648" cy="24482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725144"/>
            <a:ext cx="1948591" cy="32417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228184" y="4687914"/>
            <a:ext cx="936104" cy="39727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518142" y="4325034"/>
            <a:ext cx="35618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00B050"/>
                </a:solidFill>
              </a:rPr>
              <a:t>K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24" y="5378199"/>
            <a:ext cx="1948591" cy="32417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696236" y="5340969"/>
            <a:ext cx="936104" cy="39727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604998" y="5302268"/>
            <a:ext cx="31290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B050"/>
                </a:solidFill>
              </a:rPr>
              <a:t>↓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24" y="6058518"/>
            <a:ext cx="1948591" cy="324179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6696236" y="6021288"/>
            <a:ext cx="936104" cy="39727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170" y="5752300"/>
            <a:ext cx="130818" cy="33527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848" y="6425788"/>
            <a:ext cx="130818" cy="3352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761" y="6424928"/>
            <a:ext cx="130818" cy="335279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 bwMode="auto">
          <a:xfrm flipH="1">
            <a:off x="6518142" y="6381751"/>
            <a:ext cx="286106" cy="276994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>
            <a:stCxn id="18" idx="2"/>
          </p:cNvCxnSpPr>
          <p:nvPr/>
        </p:nvCxnSpPr>
        <p:spPr bwMode="auto">
          <a:xfrm>
            <a:off x="7164288" y="6418558"/>
            <a:ext cx="571473" cy="180679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flipV="1">
            <a:off x="7530778" y="5949564"/>
            <a:ext cx="270392" cy="80321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507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89241</TotalTime>
  <Words>34</Words>
  <Application>Microsoft Office PowerPoint</Application>
  <PresentationFormat>화면 슬라이드 쇼(4:3)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Times New Roman</vt:lpstr>
      <vt:lpstr>Wingdings</vt:lpstr>
      <vt:lpstr>pres</vt:lpstr>
      <vt:lpstr>maximize QoE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5861</cp:revision>
  <cp:lastPrinted>2018-08-16T16:32:18Z</cp:lastPrinted>
  <dcterms:created xsi:type="dcterms:W3CDTF">2010-07-29T14:05:23Z</dcterms:created>
  <dcterms:modified xsi:type="dcterms:W3CDTF">2019-01-23T01:16:41Z</dcterms:modified>
</cp:coreProperties>
</file>