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2"/>
  </p:notesMasterIdLst>
  <p:handoutMasterIdLst>
    <p:handoutMasterId r:id="rId23"/>
  </p:handoutMasterIdLst>
  <p:sldIdLst>
    <p:sldId id="611" r:id="rId2"/>
    <p:sldId id="624" r:id="rId3"/>
    <p:sldId id="625" r:id="rId4"/>
    <p:sldId id="626" r:id="rId5"/>
    <p:sldId id="627" r:id="rId6"/>
    <p:sldId id="628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30" r:id="rId15"/>
    <p:sldId id="631" r:id="rId16"/>
    <p:sldId id="632" r:id="rId17"/>
    <p:sldId id="633" r:id="rId18"/>
    <p:sldId id="635" r:id="rId19"/>
    <p:sldId id="636" r:id="rId20"/>
    <p:sldId id="637" r:id="rId21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FAF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416" autoAdjust="0"/>
  </p:normalViewPr>
  <p:slideViewPr>
    <p:cSldViewPr>
      <p:cViewPr varScale="1">
        <p:scale>
          <a:sx n="89" d="100"/>
          <a:sy n="89" d="100"/>
        </p:scale>
        <p:origin x="3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tword.co.kr/abbr_view.php?nav=&amp;m_temp1=636&amp;id=862" TargetMode="External"/><Relationship Id="rId13" Type="http://schemas.openxmlformats.org/officeDocument/2006/relationships/hyperlink" Target="http://www.ktword.co.kr/abbr_view.php?nav=&amp;m_temp1=3163&amp;id=234" TargetMode="External"/><Relationship Id="rId18" Type="http://schemas.openxmlformats.org/officeDocument/2006/relationships/hyperlink" Target="http://terms.tta.or.kr/dictionary/dictionaryView.do?subject=%EC%A0%81%EC%9D%91+%EB%B3%80%EC%A1%B0+%EB%B0%8F+%EC%BD%94%EB%94%A9" TargetMode="External"/><Relationship Id="rId3" Type="http://schemas.openxmlformats.org/officeDocument/2006/relationships/hyperlink" Target="http://www.ktword.co.kr/abbr_view.php?nav=&amp;m_temp1=473&amp;id=218" TargetMode="External"/><Relationship Id="rId21" Type="http://schemas.openxmlformats.org/officeDocument/2006/relationships/hyperlink" Target="http://terms.tta.or.kr/dictionary/dictionaryView.do?subject=%EC%9C%84%EC%84%B1+%EB%B0%A9%EC%86%A1" TargetMode="External"/><Relationship Id="rId7" Type="http://schemas.openxmlformats.org/officeDocument/2006/relationships/hyperlink" Target="http://www.ktword.co.kr/abbr_view.php?nav=&amp;m_temp1=5482&amp;id=1193" TargetMode="External"/><Relationship Id="rId12" Type="http://schemas.openxmlformats.org/officeDocument/2006/relationships/hyperlink" Target="http://www.ktword.co.kr/abbr_view.php?nav=&amp;m_temp1=1819&amp;id=389" TargetMode="External"/><Relationship Id="rId17" Type="http://schemas.openxmlformats.org/officeDocument/2006/relationships/hyperlink" Target="http://terms.tta.or.kr/dictionary/dictionaryView.do?subject=%EC%A7%81%EA%B5%90+%EC%A7%84%ED%8F%AD+%EB%B3%80%EC%A1%B0" TargetMode="External"/><Relationship Id="rId2" Type="http://schemas.openxmlformats.org/officeDocument/2006/relationships/slide" Target="../slides/slide18.xml"/><Relationship Id="rId16" Type="http://schemas.openxmlformats.org/officeDocument/2006/relationships/hyperlink" Target="http://terms.tta.or.kr/dictionary/dictionaryView.do?subject=%ED%84%B0%EB%B3%B4+%EC%BD%94%EB%93%9C" TargetMode="External"/><Relationship Id="rId20" Type="http://schemas.openxmlformats.org/officeDocument/2006/relationships/hyperlink" Target="http://terms.tta.or.kr/dictionary/dictionaryView.do?subject=%EA%B3%A0%EC%86%8D+%ED%95%98%ED%96%A5+%ED%8C%A8%ED%82%B7+%EC%A0%91%EC%86%8D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ktword.co.kr/abbr_view.php?nav=&amp;m_temp1=900&amp;id=102" TargetMode="External"/><Relationship Id="rId11" Type="http://schemas.openxmlformats.org/officeDocument/2006/relationships/hyperlink" Target="http://www.ktword.co.kr/abbr_view.php?nav=&amp;m_temp1=2871&amp;id=775" TargetMode="External"/><Relationship Id="rId5" Type="http://schemas.openxmlformats.org/officeDocument/2006/relationships/hyperlink" Target="http://www.ktword.co.kr/abbr_view.php?nav=&amp;m_temp1=396&amp;id=221" TargetMode="External"/><Relationship Id="rId15" Type="http://schemas.openxmlformats.org/officeDocument/2006/relationships/hyperlink" Target="http://www.ktword.co.kr/abbr_view.php?nav=&amp;m_temp1=4689&amp;id=696" TargetMode="External"/><Relationship Id="rId10" Type="http://schemas.openxmlformats.org/officeDocument/2006/relationships/hyperlink" Target="http://www.ktword.co.kr/abbr_view.php?nav=&amp;m_temp1=2752&amp;id=352" TargetMode="External"/><Relationship Id="rId19" Type="http://schemas.openxmlformats.org/officeDocument/2006/relationships/hyperlink" Target="http://terms.tta.or.kr/dictionary/dictionaryView.do?subject=%EC%9D%B4%EB%8F%99+%ED%86%B5%EC%8B%A0" TargetMode="External"/><Relationship Id="rId4" Type="http://schemas.openxmlformats.org/officeDocument/2006/relationships/hyperlink" Target="http://www.ktword.co.kr/abbr_view.php?nav=&amp;m_temp1=5092&amp;id=372" TargetMode="External"/><Relationship Id="rId9" Type="http://schemas.openxmlformats.org/officeDocument/2006/relationships/hyperlink" Target="http://www.ktword.co.kr/abbr_view.php?nav=&amp;m_temp1=4185&amp;id=1320" TargetMode="External"/><Relationship Id="rId14" Type="http://schemas.openxmlformats.org/officeDocument/2006/relationships/hyperlink" Target="http://www.ktword.co.kr/abbr_view.php?nav=&amp;m_temp1=714&amp;id=745" TargetMode="External"/><Relationship Id="rId22" Type="http://schemas.openxmlformats.org/officeDocument/2006/relationships/hyperlink" Target="http://terms.tta.or.kr/dictionary/dictionaryView.do?subject=2%EC%84%B8%EB%8C%80+%EC%9C%84%EC%84%B1+%EB%94%94%EC%A7%80%ED%84%B8+%EB%B9%84%EB%94%94%EC%98%A4+%EB%B0%A9%EC%86%A1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hat.tistory.com/48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/>
              <a:t>세미나 발표를 시작하겠습니다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C66C33-C1E8-414F-8A9F-5FC01D1A656C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31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32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69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66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203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아날로그 변조</a:t>
            </a:r>
            <a:r>
              <a:rPr kumimoji="0" lang="en-US" altLang="ko-KR" b="0" kern="0" dirty="0" smtClean="0">
                <a:sym typeface="굴림" pitchFamily="50" charset="-127"/>
              </a:rPr>
              <a:t>: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아날로그 데이터의 진폭에 따라 </a:t>
            </a:r>
            <a:r>
              <a:rPr kumimoji="0" lang="ko-KR" altLang="en-US" b="0" kern="0" baseline="0" dirty="0" err="1" smtClean="0">
                <a:sym typeface="굴림" pitchFamily="50" charset="-127"/>
              </a:rPr>
              <a:t>반송파의</a:t>
            </a:r>
            <a:r>
              <a:rPr kumimoji="0" lang="ko-KR" altLang="en-US" b="0" kern="0" baseline="0" dirty="0" smtClean="0">
                <a:sym typeface="굴림" pitchFamily="50" charset="-127"/>
              </a:rPr>
              <a:t> 진폭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주파수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위상을 변형시킴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디지털 변조</a:t>
            </a:r>
            <a:r>
              <a:rPr kumimoji="0" lang="en-US" altLang="ko-KR" b="0" kern="0" dirty="0" smtClean="0">
                <a:sym typeface="굴림" pitchFamily="50" charset="-127"/>
              </a:rPr>
              <a:t>: bit</a:t>
            </a:r>
            <a:r>
              <a:rPr kumimoji="0" lang="en-US" altLang="ko-KR" b="0" kern="0" baseline="0" dirty="0" smtClean="0">
                <a:sym typeface="굴림" pitchFamily="50" charset="-127"/>
              </a:rPr>
              <a:t> stream</a:t>
            </a:r>
            <a:r>
              <a:rPr kumimoji="0" lang="ko-KR" altLang="en-US" b="0" kern="0" baseline="0" dirty="0" smtClean="0">
                <a:sym typeface="굴림" pitchFamily="50" charset="-127"/>
              </a:rPr>
              <a:t>을 </a:t>
            </a:r>
            <a:r>
              <a:rPr kumimoji="0" lang="en-US" altLang="ko-KR" b="0" kern="0" baseline="0" dirty="0" smtClean="0">
                <a:sym typeface="굴림" pitchFamily="50" charset="-127"/>
              </a:rPr>
              <a:t>symbol</a:t>
            </a:r>
            <a:r>
              <a:rPr kumimoji="0" lang="ko-KR" altLang="en-US" b="0" kern="0" baseline="0" dirty="0" smtClean="0">
                <a:sym typeface="굴림" pitchFamily="50" charset="-127"/>
              </a:rPr>
              <a:t>의 나열로 나타냄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512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Linear Modulation:</a:t>
            </a:r>
            <a:r>
              <a:rPr kumimoji="0" lang="en-US" altLang="ko-KR" b="0" kern="0" baseline="0" dirty="0" smtClean="0">
                <a:sym typeface="굴림" pitchFamily="50" charset="-127"/>
              </a:rPr>
              <a:t> </a:t>
            </a:r>
            <a:r>
              <a:rPr kumimoji="0" lang="ko-KR" altLang="en-US" b="0" kern="0" baseline="0" dirty="0" smtClean="0">
                <a:sym typeface="굴림" pitchFamily="50" charset="-127"/>
              </a:rPr>
              <a:t>진폭의 변화를 통해 정보를 담음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Angle Modulation: </a:t>
            </a:r>
            <a:r>
              <a:rPr kumimoji="0" lang="ko-KR" altLang="en-US" b="0" kern="0" baseline="0" dirty="0" smtClean="0">
                <a:sym typeface="굴림" pitchFamily="50" charset="-127"/>
              </a:rPr>
              <a:t>진폭은 일정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위상이나 주파수의 변화를 통해 정보를 담음</a:t>
            </a: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b="0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b="0" kern="0" baseline="0" dirty="0" smtClean="0">
                <a:sym typeface="굴림" pitchFamily="50" charset="-127"/>
              </a:rPr>
              <a:t>FM</a:t>
            </a:r>
            <a:r>
              <a:rPr kumimoji="0" lang="ko-KR" altLang="en-US" b="0" kern="0" baseline="0" dirty="0" smtClean="0">
                <a:sym typeface="굴림" pitchFamily="50" charset="-127"/>
              </a:rPr>
              <a:t>에서 미분 식의 의미는 속도</a:t>
            </a:r>
            <a:r>
              <a:rPr kumimoji="0" lang="en-US" altLang="ko-KR" b="0" kern="0" baseline="0" dirty="0" smtClean="0">
                <a:sym typeface="굴림" pitchFamily="50" charset="-127"/>
              </a:rPr>
              <a:t>, </a:t>
            </a:r>
            <a:r>
              <a:rPr kumimoji="0" lang="ko-KR" altLang="en-US" b="0" kern="0" baseline="0" dirty="0" smtClean="0">
                <a:sym typeface="굴림" pitchFamily="50" charset="-127"/>
              </a:rPr>
              <a:t>속도는 주파수에 비례해서 이런 식이 나왔다 설명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194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여기서 </a:t>
            </a:r>
            <a:r>
              <a:rPr kumimoji="0" lang="en-US" altLang="ko-KR" b="0" kern="0" dirty="0" smtClean="0">
                <a:sym typeface="굴림" pitchFamily="50" charset="-127"/>
              </a:rPr>
              <a:t>Constellation</a:t>
            </a:r>
            <a:r>
              <a:rPr kumimoji="0" lang="en-US" altLang="ko-KR" b="0" kern="0" baseline="0" dirty="0" smtClean="0">
                <a:sym typeface="굴림" pitchFamily="50" charset="-127"/>
              </a:rPr>
              <a:t> Diagram</a:t>
            </a:r>
            <a:r>
              <a:rPr kumimoji="0" lang="ko-KR" altLang="en-US" b="0" kern="0" baseline="0" dirty="0" smtClean="0">
                <a:sym typeface="굴림" pitchFamily="50" charset="-127"/>
              </a:rPr>
              <a:t>이 뭔지 간략하게 설명하고 넘어가기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063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개의 채널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(I-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채널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Q-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채널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이 독립이 되도록 한 것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I: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동일 위상에서의 값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Q: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직각의 값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제한된 전송 대역을 이용한 데이터 전송 효율의 향상을 위해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반송파의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진폭과 위상을 동시에 변조하는 방식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ASK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와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PSK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가 결합된 방식으로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APK(Amplitude Phase Keying)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방식이라고도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함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완전히 독립된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개의 베이스밴드신호계열로 직교하는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개의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반송파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(cosine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파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sine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파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를 각각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ASK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로 변조한 것을 합성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동일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전송로에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송출시켜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비트 전송 속도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배 향상 가능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sym typeface="굴림" pitchFamily="50" charset="-127"/>
              </a:rPr>
              <a:t>PSK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sym typeface="굴림" pitchFamily="50" charset="-127"/>
              </a:rPr>
              <a:t>에 비해 더 많은 정보를 담을 수 있는 것이 특징</a:t>
            </a:r>
            <a:endParaRPr kumimoji="1" lang="en-US" altLang="ko-KR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  <a:sym typeface="굴림" pitchFamily="50" charset="-127"/>
            </a:endParaRPr>
          </a:p>
          <a:p>
            <a:pPr>
              <a:defRPr/>
            </a:pP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sym typeface="굴림" pitchFamily="50" charset="-127"/>
              </a:rPr>
              <a:t>http://cafe359.daum.net/_c21_/bbs_search_read?grpid=1DOmc&amp;fldid=4lRl&amp;datanum=409&amp;contentval=&amp;docid=1DOmc4lRl40920080616122404</a:t>
            </a:r>
          </a:p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http://technote.kr/131</a:t>
            </a:r>
          </a:p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0" kern="0" dirty="0" smtClean="0">
                <a:sym typeface="굴림" pitchFamily="50" charset="-127"/>
              </a:rPr>
              <a:t>삼각함수 합성 공식에 의해 저렇게 나옴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803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채널 이란? ㅇ 정보 신호를 시간 및 공간적으로 전달해 주는 한정된 통로   - 전송 : 정보를 현 위치에서 다른 위치로 전달하는 과정 (공간적)   - 저장 : 정보를 현재에서 미래로 전달하는 "/>
              </a:rPr>
              <a:t>채널</a:t>
            </a:r>
            <a:r>
              <a:rPr lang="ko-KR" altLang="en-US" dirty="0" smtClean="0"/>
              <a:t> 환경의 변화에 따라 미리 정의된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4" tooltip=" Modulation and Coding Scheme (MCS) ㅇ 무선 LAN 802.11 표준에서, 공간 스트림, 변조 형태, 부호화율 등을 조합시키는 구성   - 결국, 이러한 조합이 원하는 전송속도를 결정하게됨 ㅇ MCS 구성 例   "/>
              </a:rPr>
              <a:t>MCS</a:t>
            </a:r>
            <a:r>
              <a:rPr lang="en-US" altLang="ko-KR" dirty="0" smtClean="0"/>
              <a:t>(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변조 및 복조 ㅇ 변조 (Modulation)   - 신호 정보를 전송 매체의 채널 특성에 맞게끔 신호(정보)의 세기나 변위, 주파수,    위상등을 적절한 파형 형태로 변환하는 것   * 한편, 무변조 "/>
              </a:rPr>
              <a:t>Modulation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 부호화 이란? ㅇ 부호화   - 하나의 부호어(부호화 단위)로써 대상되는 심볼[디지털통신]에 할당하는 대응관계    . 수학적으로 매핑(Mapping), 변환[수학](Transformation) 등으로도 불리움  "/>
              </a:rPr>
              <a:t>Coding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Selection) </a:t>
            </a:r>
            <a:r>
              <a:rPr lang="ko-KR" altLang="en-US" dirty="0" smtClean="0"/>
              <a:t>레벨 중 가장 적합한 전송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7" tooltip=" Parameter (파라미터, 매개변수) ㅇ 시스템/장치의 주요 (동작) 특성을 규정짓는 요소, 조작 가능 요소 등   - 例) 광섬유 파라미터(두 광섬유 접속시 일치 필요) 등 ㅇ [수학]   함수적 "/>
              </a:rPr>
              <a:t>파라미터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결정하는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8" tooltip=" `링크` 이란? ㅇ [통신] 통신 링크    - 통신 노드 간의 연결 통로    . [데이터통신] 데이터 링크 : 인접 노드 간 데이터 연결 통로      .. 인접 노드 간의 잡음 있는 물리적인 회선을 "/>
              </a:rPr>
              <a:t>링크</a:t>
            </a:r>
            <a:r>
              <a:rPr lang="ko-KR" altLang="en-US" dirty="0" smtClean="0"/>
              <a:t> 적응 기법을 말함 </a:t>
            </a:r>
            <a:r>
              <a:rPr lang="en-US" altLang="ko-KR" dirty="0" smtClean="0"/>
              <a:t>-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 tooltip=" 채널 이란? ㅇ 정보 신호를 시간 및 공간적으로 전달해 주는 한정된 통로   - 전송 : 정보를 현 위치에서 다른 위치로 전달하는 과정 (공간적)   - 저장 : 정보를 현재에서 미래로 전달하는 "/>
              </a:rPr>
              <a:t>채널</a:t>
            </a:r>
            <a:r>
              <a:rPr lang="ko-KR" altLang="en-US" dirty="0" smtClean="0"/>
              <a:t> 환경에 따라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변조 및 복조 ㅇ 변조 (Modulation)   - 신호 정보를 전송 매체의 채널 특성에 맞게끔 신호(정보)의 세기나 변위, 주파수,    위상등을 적절한 파형 형태로 변환하는 것   * 한편, 무변조 "/>
              </a:rPr>
              <a:t>변조</a:t>
            </a:r>
            <a:r>
              <a:rPr lang="en-US" altLang="ko-KR" dirty="0" smtClean="0"/>
              <a:t>(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변조 및 복조 ㅇ 변조 (Modulation)   - 신호 정보를 전송 매체의 채널 특성에 맞게끔 신호(정보)의 세기나 변위, 주파수,    위상등을 적절한 파형 형태로 변환하는 것   * 한편, 무변조 "/>
              </a:rPr>
              <a:t>Modulation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및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 부호화 이란? ㅇ 부호화   - 하나의 부호어(부호화 단위)로써 대상되는 심볼[디지털통신]에 할당하는 대응관계    . 수학적으로 매핑(Mapping), 변환[수학](Transformation) 등으로도 불리움  "/>
              </a:rPr>
              <a:t>코딩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포멧</a:t>
            </a:r>
            <a:r>
              <a:rPr lang="en-US" altLang="ko-KR" dirty="0" smtClean="0"/>
              <a:t>(</a:t>
            </a:r>
            <a:r>
              <a:rPr kumimoji="1" lang="en-US" altLang="ko-KR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6" tooltip=" 부호화 이란? ㅇ 부호화   - 하나의 부호어(부호화 단위)로써 대상되는 심볼[디지털통신]에 할당하는 대응관계    . 수학적으로 매핑(Mapping), 변환[수학](Transformation) 등으로도 불리움  "/>
              </a:rPr>
              <a:t>Coding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Format)</a:t>
            </a:r>
            <a:r>
              <a:rPr lang="ko-KR" altLang="en-US" dirty="0" smtClean="0"/>
              <a:t>을 변화시킴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1" lang="ko-KR" altLang="en-US" sz="1200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9" tooltip=" 정보 전송 률 (Data Transfer Rate) / 전송 속도 (Transmission Rate) ㅇ 데이터율 (Data Rate)    - 데이터 단위(비트,심볼,패킷 등)가 전송되는 속도(비트율 또는 심볼률 등)를 총칭  ㅇ 비트율  "/>
              </a:rPr>
              <a:t>전송속도</a:t>
            </a:r>
            <a:r>
              <a:rPr lang="ko-KR" altLang="en-US" dirty="0" smtClean="0"/>
              <a:t>를 </a:t>
            </a:r>
            <a:r>
              <a:rPr kumimoji="1" lang="ko-KR" altLang="en-US" sz="120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0" tooltip=" 무선 통신 (Wireless Communication, RF Communication) ㅇ 유선(전선)을 통하지 않고, 전파(RF 파)를 통해 정보를 전달하는 기술 ㅇ 이용 방법에 따른 분류   - 고정 통신 : 송수 위치 고정, M/W 대역 "/>
              </a:rPr>
              <a:t>무선채널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0" tooltip=" 무선 통신 (Wireless Communication, RF Communication) ㅇ 유선(전선)을 통하지 않고, 전파(RF 파)를 통해 정보를 전달하는 기술 ㅇ 이용 방법에 따른 분류   - 고정 통신 : 송수 위치 고정, M/W 대역 "/>
              </a:rPr>
              <a:t> 환경</a:t>
            </a:r>
            <a:r>
              <a:rPr lang="ko-KR" altLang="en-US" dirty="0" smtClean="0"/>
              <a:t>에 맞게 </a:t>
            </a:r>
            <a:r>
              <a:rPr lang="ko-KR" altLang="en-US" dirty="0" err="1" smtClean="0"/>
              <a:t>가변시키는</a:t>
            </a:r>
            <a:r>
              <a:rPr lang="ko-KR" altLang="en-US" dirty="0" smtClean="0"/>
              <a:t> </a:t>
            </a: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1" tooltip=" 링크 적응(Link Adaption) ㅇ 무선 채널 상태의 변화에 따라 전송 파라미터를 적응 조절   - 전송속도, 시스템 수용용량 및 주파수 효율을 높이는 데 그 목적이 있음 ㅇ 링크 적응을 위한 "/>
              </a:rPr>
              <a:t>링크 적응</a:t>
            </a:r>
            <a:r>
              <a:rPr lang="ko-KR" altLang="en-US" dirty="0" smtClean="0"/>
              <a:t> 기술 방식</a:t>
            </a:r>
            <a:endParaRPr lang="en-US" altLang="ko-KR" dirty="0" smtClean="0"/>
          </a:p>
          <a:p>
            <a:pPr>
              <a:defRPr/>
            </a:pP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2" tooltip=" 이동단말,이동국 (Mobile Station) ㅇ 이동통신을 위한 휴대용 단말(핸드셋 등)에 해당되는 무선장비   - 통상 무선 송수신기, 안테나, 제어장치로 구성 "/>
              </a:rPr>
              <a:t>무선단말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에서 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3" tooltip="   C/I는 주로 이동통신에서 동일 채널 내의 수신신호전력 대 간섭신호전력의 비를 말  한다. "/>
              </a:rPr>
              <a:t>신호 대 </a:t>
            </a:r>
            <a:r>
              <a:rPr kumimoji="1"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3" tooltip="   C/I는 주로 이동통신에서 동일 채널 내의 수신신호전력 대 간섭신호전력의 비를 말  한다. "/>
              </a:rPr>
              <a:t>간섭비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3" tooltip="   C/I는 주로 이동통신에서 동일 채널 내의 수신신호전력 대 간섭신호전력의 비를 말  한다. "/>
              </a:rPr>
              <a:t>C/I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에 따라 적응적으로 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5" tooltip=" 변조 및 복조 ㅇ 변조 (Modulation)   - 신호 정보를 전송 매체의 채널 특성에 맞게끔 신호(정보)의 세기나 변위, 주파수,    위상등을 적절한 파형 형태로 변환하는 것   * 한편, 무변조 "/>
              </a:rPr>
              <a:t>변조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방식과 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4" tooltip=" 통신 중 에러 발생 문제를 해결하는 주요 방법 2가지 ㅇ ① 수신측에서 직접 오류를 고칠 수 있도록, 충분한 여분의 정보를 포함시키는 부호화 방법 ㅇ ② 단순히 정확한 데이터가 수신될 "/>
              </a:rPr>
              <a:t>오류정정 </a:t>
            </a:r>
            <a:r>
              <a:rPr kumimoji="1" lang="ko-KR" altLang="en-US" sz="1200" b="0" i="0" u="none" strike="noStrike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4" tooltip=" 통신 중 에러 발생 문제를 해결하는 주요 방법 2가지 ㅇ ① 수신측에서 직접 오류를 고칠 수 있도록, 충분한 여분의 정보를 포함시키는 부호화 방법 ㅇ ② 단순히 정확한 데이터가 수신될 "/>
              </a:rPr>
              <a:t>부호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화율을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조합하여 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9" tooltip=" 정보 전송 률 (Data Transfer Rate) / 전송 속도 (Transmission Rate) ㅇ 데이터율 (Data Rate)    - 데이터 단위(비트,심볼,패킷 등)가 전송되는 속도(비트율 또는 심볼률 등)를 총칭  ㅇ 비트율  "/>
              </a:rPr>
              <a:t>전송률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5" tooltip=" 변위, 속력, 속도, 가속도 ㅇ 변위 (Displacement) Δx   - 공간에서, 방향을 고려한 이동 거리 ㅇ 속력 (Speed) v   - 운동 물체의 위치 변화의 빠르기를 나타내는 물리량 ㅇ 속도 (Velocity "/>
              </a:rPr>
              <a:t>속도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을 변화시킴 ☞ </a:t>
            </a:r>
            <a:r>
              <a:rPr kumimoji="1"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1" tooltip=" 링크 적응(Link Adaption) ㅇ 무선 채널 상태의 변화에 따라 전송 파라미터를 적응 조절   - 전송속도, 시스템 수용용량 및 주파수 효율을 높이는 데 그 목적이 있음 ㅇ 링크 적응을 위한 "/>
              </a:rPr>
              <a:t>Link Adaption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endParaRPr kumimoji="0" lang="en-US" altLang="ko-KR" b="0" kern="0" dirty="0" smtClean="0">
              <a:sym typeface="굴림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AGC -&gt;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Automatic Gain Control,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신호 증폭 하는데 쓰임</a:t>
            </a: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무선 통신에서 채널의 전파 상태에 따라 변조 기법과 코딩 기법을 동적으로 변화시키는 기술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전파 상태가 좋은 통화자에게는 높은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코드율에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상위 순위의 변조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예를 들면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R=3/4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6"/>
              </a:rPr>
              <a:t>터보 코드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를 가지는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64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7"/>
              </a:rPr>
              <a:t>QAM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지정받는다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반면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전파 상태가 나쁜 통화자에게는 낮은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코드율에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낮은 순위의 변조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예를 들면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, R=1/2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6"/>
              </a:rPr>
              <a:t>터보 코드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에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QPSK)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를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지정받는다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이를 위하여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통화자는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자신의 전파 상태를 매우 빠른 속도로 기지국에 보고해야 한다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적응 변조 및 코딩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8"/>
              </a:rPr>
              <a:t>AMC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은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19"/>
              </a:rPr>
              <a:t>이동 통신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방식에서 데이터 고속화의 핵심 기술로 고속 하향 패킷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20"/>
              </a:rPr>
              <a:t>HSDPA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), EVDO,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와이브로 등에서 채택하고 있고 차세대 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21"/>
              </a:rPr>
              <a:t>위성 방송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방식인 디지털 영상 방송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위성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2(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22"/>
              </a:rPr>
              <a:t>DVB-S2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에서도 채택하고 있다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>
              <a:defRPr/>
            </a:pPr>
            <a:r>
              <a:rPr kumimoji="0" lang="en-US" altLang="ko-KR" b="0" kern="0" dirty="0" smtClean="0">
                <a:sym typeface="굴림" pitchFamily="50" charset="-127"/>
              </a:rPr>
              <a:t>http://terms.tta.or.kr/dictionary/dictionaryView.do?subject=%EC%A0%81%EC%9D%91+%EB%B3%80%EC%A1%B0+%EB%B0%8F+%EC%BD%94%EB%94%A9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407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92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MAC </a:t>
            </a:r>
            <a:r>
              <a:rPr kumimoji="0" lang="ko-KR" altLang="en-US" kern="0" dirty="0" smtClean="0">
                <a:sym typeface="굴림" pitchFamily="50" charset="-127"/>
              </a:rPr>
              <a:t>레이어는 다음 시간에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016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b="0" kern="0" dirty="0" err="1" smtClean="0">
                <a:sym typeface="굴림" pitchFamily="50" charset="-127"/>
              </a:rPr>
              <a:t>직교성</a:t>
            </a:r>
            <a:r>
              <a:rPr kumimoji="0" lang="ko-KR" altLang="en-US" b="0" kern="0" dirty="0" smtClean="0">
                <a:sym typeface="굴림" pitchFamily="50" charset="-127"/>
              </a:rPr>
              <a:t> 이용해서 </a:t>
            </a:r>
            <a:r>
              <a:rPr kumimoji="0" lang="en-US" altLang="ko-KR" b="0" kern="0" dirty="0" smtClean="0">
                <a:sym typeface="굴림" pitchFamily="50" charset="-127"/>
              </a:rPr>
              <a:t>bandwidth</a:t>
            </a:r>
            <a:r>
              <a:rPr kumimoji="0" lang="ko-KR" altLang="en-US" b="0" kern="0" dirty="0" smtClean="0">
                <a:sym typeface="굴림" pitchFamily="50" charset="-127"/>
              </a:rPr>
              <a:t>를 저축함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20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785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Fading -&gt; </a:t>
            </a:r>
            <a:r>
              <a:rPr kumimoji="0" lang="ko-KR" altLang="en-US" kern="0" dirty="0" smtClean="0">
                <a:sym typeface="굴림" pitchFamily="50" charset="-127"/>
              </a:rPr>
              <a:t>시간에 따라 신호세기가 자주 변하는 현상</a:t>
            </a: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Shadowing</a:t>
            </a:r>
            <a:r>
              <a:rPr kumimoji="0" lang="en-US" altLang="ko-KR" kern="0" baseline="0" dirty="0" smtClean="0">
                <a:sym typeface="굴림" pitchFamily="50" charset="-127"/>
              </a:rPr>
              <a:t> -&gt; </a:t>
            </a:r>
            <a:r>
              <a:rPr kumimoji="0" lang="ko-KR" altLang="en-US" kern="0" baseline="0" dirty="0" smtClean="0">
                <a:sym typeface="굴림" pitchFamily="50" charset="-127"/>
              </a:rPr>
              <a:t>전파가 산이나 건물들에 막혀서 전달되지 않는 경우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66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Wireless node</a:t>
            </a:r>
            <a:r>
              <a:rPr kumimoji="0" lang="ko-KR" altLang="en-US" kern="0" dirty="0" smtClean="0">
                <a:sym typeface="굴림" pitchFamily="50" charset="-127"/>
              </a:rPr>
              <a:t>의 예시</a:t>
            </a:r>
            <a:r>
              <a:rPr kumimoji="0" lang="ko-KR" altLang="en-US" kern="0" baseline="0" dirty="0" smtClean="0">
                <a:sym typeface="굴림" pitchFamily="50" charset="-127"/>
              </a:rPr>
              <a:t> 센서들</a:t>
            </a:r>
            <a:r>
              <a:rPr kumimoji="0" lang="en-US" altLang="ko-KR" kern="0" baseline="0" dirty="0" smtClean="0">
                <a:sym typeface="굴림" pitchFamily="50" charset="-127"/>
              </a:rPr>
              <a:t>, </a:t>
            </a:r>
            <a:r>
              <a:rPr kumimoji="0" lang="ko-KR" altLang="en-US" kern="0" baseline="0" dirty="0" smtClean="0">
                <a:sym typeface="굴림" pitchFamily="50" charset="-127"/>
              </a:rPr>
              <a:t>고정 돼있으면서 무선으로 통신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Mobile node</a:t>
            </a:r>
            <a:r>
              <a:rPr kumimoji="0" lang="ko-KR" altLang="en-US" kern="0" baseline="0" dirty="0" smtClean="0">
                <a:sym typeface="굴림" pitchFamily="50" charset="-127"/>
              </a:rPr>
              <a:t>의 예시 노트북</a:t>
            </a:r>
            <a:r>
              <a:rPr kumimoji="0" lang="en-US" altLang="ko-KR" kern="0" baseline="0" dirty="0" smtClean="0">
                <a:sym typeface="굴림" pitchFamily="50" charset="-127"/>
              </a:rPr>
              <a:t>, </a:t>
            </a:r>
            <a:r>
              <a:rPr kumimoji="0" lang="ko-KR" altLang="en-US" kern="0" baseline="0" dirty="0" smtClean="0">
                <a:sym typeface="굴림" pitchFamily="50" charset="-127"/>
              </a:rPr>
              <a:t>움직일 수 있다</a:t>
            </a:r>
            <a:r>
              <a:rPr kumimoji="0" lang="en-US" altLang="ko-KR" kern="0" baseline="0" dirty="0" smtClean="0">
                <a:sym typeface="굴림" pitchFamily="50" charset="-127"/>
              </a:rPr>
              <a:t>. </a:t>
            </a:r>
            <a:r>
              <a:rPr kumimoji="0" lang="ko-KR" altLang="en-US" kern="0" baseline="0" dirty="0" smtClean="0">
                <a:sym typeface="굴림" pitchFamily="50" charset="-127"/>
              </a:rPr>
              <a:t>하지만 유선 네트워크를 사용할 수 있음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87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ko-KR" altLang="en-US" kern="0" dirty="0" smtClean="0">
                <a:sym typeface="굴림" pitchFamily="50" charset="-127"/>
              </a:rPr>
              <a:t>성능에 제약이 많아서 절대 원형 형태로 신호가 전파될 수 없다</a:t>
            </a:r>
            <a:r>
              <a:rPr kumimoji="0" lang="en-US" altLang="ko-KR" kern="0" dirty="0" smtClean="0">
                <a:sym typeface="굴림" pitchFamily="50" charset="-127"/>
              </a:rPr>
              <a:t>.</a:t>
            </a: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57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Fading</a:t>
            </a:r>
            <a:r>
              <a:rPr kumimoji="0" lang="ko-KR" altLang="en-US" kern="0" dirty="0" smtClean="0">
                <a:sym typeface="굴림" pitchFamily="50" charset="-127"/>
              </a:rPr>
              <a:t> 말로 설명하고 넘기기</a:t>
            </a:r>
            <a:r>
              <a:rPr kumimoji="0" lang="en-US" altLang="ko-KR" kern="0" dirty="0" smtClean="0">
                <a:sym typeface="굴림" pitchFamily="50" charset="-127"/>
              </a:rPr>
              <a:t>(PT</a:t>
            </a:r>
            <a:r>
              <a:rPr kumimoji="0" lang="ko-KR" altLang="en-US" kern="0" dirty="0" smtClean="0">
                <a:sym typeface="굴림" pitchFamily="50" charset="-127"/>
              </a:rPr>
              <a:t> 양 너무 많이 나옴</a:t>
            </a:r>
            <a:r>
              <a:rPr kumimoji="0" lang="en-US" altLang="ko-KR" kern="0" dirty="0" smtClean="0">
                <a:sym typeface="굴림" pitchFamily="50" charset="-127"/>
              </a:rPr>
              <a:t>)</a:t>
            </a: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Local shadowing:</a:t>
            </a:r>
            <a:r>
              <a:rPr kumimoji="0" lang="en-US" altLang="ko-KR" kern="0" baseline="0" dirty="0" smtClean="0">
                <a:sym typeface="굴림" pitchFamily="50" charset="-127"/>
              </a:rPr>
              <a:t> </a:t>
            </a:r>
            <a:r>
              <a:rPr kumimoji="0" lang="ko-KR" altLang="en-US" kern="0" baseline="0" dirty="0" smtClean="0">
                <a:sym typeface="굴림" pitchFamily="50" charset="-127"/>
              </a:rPr>
              <a:t>전파가 산이나 건물들에 막혀서 전달이 잘 안됨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Multi path: </a:t>
            </a:r>
            <a:r>
              <a:rPr kumimoji="0" lang="ko-KR" altLang="en-US" kern="0" baseline="0" dirty="0" smtClean="0">
                <a:sym typeface="굴림" pitchFamily="50" charset="-127"/>
              </a:rPr>
              <a:t>멀티 패스 컴포넌트들이 임의의 위상과 진폭을 가짐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en-US" altLang="ko-KR" kern="0" baseline="0" dirty="0" smtClean="0">
                <a:sym typeface="굴림" pitchFamily="50" charset="-127"/>
              </a:rPr>
              <a:t>Mobility: </a:t>
            </a:r>
            <a:r>
              <a:rPr kumimoji="0" lang="ko-KR" altLang="en-US" kern="0" baseline="0" dirty="0" smtClean="0">
                <a:sym typeface="굴림" pitchFamily="50" charset="-127"/>
              </a:rPr>
              <a:t>도플러 효과 물체와 움직이는 대상 사이의 속도 차로 인함</a:t>
            </a:r>
            <a:endParaRPr kumimoji="0" lang="en-US" altLang="ko-KR" kern="0" baseline="0" dirty="0" smtClean="0">
              <a:sym typeface="굴림" pitchFamily="50" charset="-127"/>
            </a:endParaRPr>
          </a:p>
          <a:p>
            <a:pPr>
              <a:defRPr/>
            </a:pPr>
            <a:r>
              <a:rPr kumimoji="1" lang="ko-KR" altLang="en-US" sz="120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신호 채널 대역폭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신호 및 채널의 대역폭 크기 차이에 따라</a:t>
            </a:r>
            <a:r>
              <a:rPr lang="en-US" altLang="ko-KR" dirty="0" smtClean="0"/>
              <a:t>, Flat fading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Frequency Selective</a:t>
            </a:r>
            <a:r>
              <a:rPr lang="en-US" altLang="ko-KR" baseline="0" dirty="0" smtClean="0"/>
              <a:t> Fading</a:t>
            </a:r>
            <a:r>
              <a:rPr kumimoji="1" lang="ko-KR" altLang="en-US" sz="1200" u="none" strike="noStrike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유발</a:t>
            </a:r>
            <a:endParaRPr kumimoji="1" lang="en-US" altLang="ko-KR" sz="1200" u="none" strike="noStrike" kern="1200" baseline="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http://www.ktword.co.kr/abbr_view.php?m_temp1=3889</a:t>
            </a: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그런데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상관대역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(coherence bandwidth)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랑 </a:t>
            </a:r>
            <a:r>
              <a:rPr kumimoji="1" lang="ko-KR" altLang="en-US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상관시간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(coherence time)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은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small scale fading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입니다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출처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 </a:t>
            </a:r>
            <a:r>
              <a:rPr kumimoji="1"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http://yhat.tistory.com/48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[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얕 세상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]</a:t>
            </a: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  <a:p>
            <a:pPr>
              <a:defRPr/>
            </a:pPr>
            <a:r>
              <a:rPr kumimoji="0" lang="ko-KR" altLang="en-US" b="1" kern="0" dirty="0" err="1" smtClean="0">
                <a:sym typeface="굴림" pitchFamily="50" charset="-127"/>
              </a:rPr>
              <a:t>뒷</a:t>
            </a:r>
            <a:r>
              <a:rPr kumimoji="0" lang="ko-KR" altLang="en-US" b="1" kern="0" dirty="0" smtClean="0">
                <a:sym typeface="굴림" pitchFamily="50" charset="-127"/>
              </a:rPr>
              <a:t> 부분은 말로 설명하기</a:t>
            </a:r>
            <a:endParaRPr kumimoji="0" lang="en-US" altLang="ko-KR" b="1" kern="0" dirty="0" smtClean="0">
              <a:sym typeface="굴림" pitchFamily="50" charset="-127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0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57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05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신호가 전송되는 </a:t>
            </a:r>
            <a:r>
              <a:rPr kumimoji="1" lang="en-US" altLang="ko-KR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symbol </a:t>
            </a:r>
            <a:r>
              <a:rPr kumimoji="1" lang="ko-KR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사이의 시간간격</a:t>
            </a:r>
            <a:endParaRPr kumimoji="0" lang="en-US" altLang="ko-KR" b="0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62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1)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2708275"/>
            <a:ext cx="8305800" cy="1470025"/>
          </a:xfrm>
        </p:spPr>
        <p:txBody>
          <a:bodyPr lIns="91417" tIns="45708" rIns="91417" bIns="45708" anchor="ctr"/>
          <a:lstStyle/>
          <a:p>
            <a:pPr eaLnBrk="1" hangingPunct="1">
              <a:defRPr/>
            </a:pPr>
            <a:r>
              <a:rPr lang="en-US" altLang="ko-KR" sz="3600" dirty="0" smtClean="0"/>
              <a:t>Wireless Networks</a:t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b="0" dirty="0" smtClean="0">
                <a:effectLst/>
              </a:rPr>
              <a:t/>
            </a:r>
            <a:br>
              <a:rPr lang="en-US" altLang="ko-KR" b="0" dirty="0" smtClean="0">
                <a:effectLst/>
              </a:rPr>
            </a:br>
            <a:r>
              <a:rPr lang="en-US" altLang="ko-KR" sz="2400" dirty="0" smtClean="0">
                <a:solidFill>
                  <a:schemeClr val="tx1"/>
                </a:solidFill>
                <a:effectLst/>
              </a:rPr>
              <a:t>Jae Jun Ha</a:t>
            </a:r>
            <a:r>
              <a:rPr lang="en-US" altLang="ko-KR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ko-KR" sz="1600" dirty="0" smtClean="0">
                <a:solidFill>
                  <a:schemeClr val="tx1"/>
                </a:solidFill>
                <a:effectLst/>
              </a:rPr>
            </a:br>
            <a: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4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Media Computing and Networking Laboratory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POSTECH</a:t>
            </a:r>
            <a:b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/>
            </a:r>
            <a:br>
              <a:rPr lang="en-US" altLang="ko-KR" sz="10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en-US" altLang="ko-KR" sz="1800" b="0" dirty="0" smtClean="0">
                <a:solidFill>
                  <a:schemeClr val="bg2">
                    <a:lumMod val="75000"/>
                  </a:schemeClr>
                </a:solidFill>
                <a:effectLst/>
              </a:rPr>
              <a:t>2018-08-24</a:t>
            </a:r>
            <a:endParaRPr lang="ko-KR" altLang="en-US" sz="3600" b="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포인트가 7개인 별 2">
            <a:extLst/>
          </p:cNvPr>
          <p:cNvSpPr/>
          <p:nvPr/>
        </p:nvSpPr>
        <p:spPr bwMode="auto">
          <a:xfrm>
            <a:off x="-757238" y="357188"/>
            <a:ext cx="584200" cy="584200"/>
          </a:xfrm>
          <a:prstGeom prst="star7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ko-KR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Factors influencing Small Scale Fading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Transmission of bandwidth of the signal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Based on Doppler spread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Fast fading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High Doppler spread</a:t>
            </a:r>
            <a:endParaRPr lang="en-US" altLang="ko-KR" sz="2000" b="1" kern="0" dirty="0" smtClean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Coherence time &lt; Symbol period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Slow fading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Low Doppler spread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Coherence time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&gt;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Symbol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period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4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Model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1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Free Space Propagation Model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Two-ray Ground Reflection Model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628800"/>
            <a:ext cx="5155256" cy="22322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626" y="4354785"/>
            <a:ext cx="4648660" cy="20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Statistical Fast Fading Channel </a:t>
            </a:r>
            <a:r>
              <a:rPr lang="en-US" altLang="ko-KR" dirty="0" smtClean="0"/>
              <a:t>Models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Log-normal shadowing model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Caused by the shadowing effects of obstacles, multi-path, and mobility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The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logarithm of the signal strength </a:t>
            </a:r>
            <a:r>
              <a:rPr lang="en-US" altLang="ko-KR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takes the form of a normal distribution around a mean value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668" y="3448801"/>
            <a:ext cx="5362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Statistical Fast Fading Channel </a:t>
            </a:r>
            <a:r>
              <a:rPr lang="en-US" altLang="ko-KR" dirty="0" smtClean="0"/>
              <a:t>Models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Rayleigh model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There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is usually no line-of-sight, the signal reaches the destination </a:t>
            </a:r>
            <a:r>
              <a:rPr lang="en-US" altLang="ko-KR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via several reflections against obstacles (buildings, etc</a:t>
            </a:r>
            <a:r>
              <a:rPr lang="en-US" altLang="ko-KR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.)</a:t>
            </a:r>
          </a:p>
          <a:p>
            <a:pPr marL="800100" lvl="1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l"/>
            </a:pPr>
            <a:endParaRPr lang="en-US" altLang="ko-KR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Ricean</a:t>
            </a:r>
            <a:r>
              <a:rPr lang="en-US" altLang="ko-KR" kern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model</a:t>
            </a:r>
            <a:endParaRPr lang="en-US" altLang="ko-KR" b="1" kern="0" dirty="0">
              <a:solidFill>
                <a:srgbClr val="FF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Modulation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75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transmit (analog/digital) message through wireless channel (even wired channel) 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reduce noise and interference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channel assignment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For multiplexing or transmission of several messages over a single channel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Analog Modulation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Digital Modulation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2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Analog Modulation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4590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Linear Modulation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AM (Amplitude Modulation)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𝑐𝑜𝑠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𝑡</m:t>
                    </m:r>
                  </m:oMath>
                </a14:m>
                <a:endParaRPr lang="en-US" altLang="ko-KR" sz="2000" b="0" kern="0" dirty="0" smtClean="0"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Angle Modulation</a:t>
                </a:r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cos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⁡(</m:t>
                    </m:r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𝑐</m:t>
                        </m:r>
                      </m:sub>
                    </m:sSub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+∅</m:t>
                    </m:r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PM (Phase Modulation) 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∅</m:t>
                    </m:r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𝑚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FM (Frequency Modulation)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𝑑</m:t>
                        </m:r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∅</m:t>
                        </m:r>
                        <m:d>
                          <m:d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𝑑𝑡</m:t>
                        </m:r>
                      </m:den>
                    </m:f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𝑓</m:t>
                        </m:r>
                      </m:sub>
                    </m:sSub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∙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𝑚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𝑡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altLang="ko-KR" sz="20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4590680"/>
              </a:xfrm>
              <a:prstGeom prst="rect">
                <a:avLst/>
              </a:prstGeom>
              <a:blipFill>
                <a:blip r:embed="rId3"/>
                <a:stretch>
                  <a:fillRect l="-1022" t="-10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7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Digital Modulation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3811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PSK Modulation (Phase Shift Keying)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BPSK (Binary PSK)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rad>
                    <m:func>
                      <m:func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ko-KR" altLang="en-US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,  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𝑖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=1,2 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=0,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</m:t>
                    </m:r>
                    <m:r>
                      <a:rPr lang="ko-KR" altLang="en-US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𝜋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endParaRPr lang="en-US" altLang="ko-KR" sz="2000" b="0" kern="0" dirty="0" smtClean="0"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=0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=+1</m:t>
                    </m:r>
                  </m:oMath>
                </a14:m>
                <a:endParaRPr lang="en-US" altLang="ko-KR" sz="2000" b="0" i="1" kern="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ko-KR" alt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>
                      <a:rPr lang="ko-KR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𝜋</m:t>
                    </m:r>
                    <m:r>
                      <a:rPr lang="ko-KR" alt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→</m:t>
                    </m:r>
                    <m:sSub>
                      <m:sSubPr>
                        <m:ctrlP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=−1</m:t>
                    </m:r>
                  </m:oMath>
                </a14:m>
                <a:endParaRPr lang="en-US" altLang="ko-KR" sz="2000" b="0" kern="0" dirty="0" smtClean="0">
                  <a:latin typeface="Arial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:endParaRPr lang="en-US" altLang="ko-KR" sz="2000" b="0" kern="0" dirty="0" smtClean="0"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M-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ary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PSK</a:t>
                </a: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𝑀𝑃𝑆𝐾</m:t>
                        </m:r>
                      </m:sub>
                    </m:sSub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𝑏</m:t>
                                </m:r>
                              </m:sub>
                            </m:sSub>
                          </m:den>
                        </m:f>
                      </m:e>
                    </m:rad>
                    <m:func>
                      <m:func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ko-KR" altLang="en-US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𝑡</m:t>
                            </m:r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+(</m:t>
                            </m:r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𝑖</m:t>
                            </m:r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−1)</m:t>
                            </m:r>
                            <m:f>
                              <m:f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  <m:r>
                                  <a:rPr lang="ko-KR" altLang="en-US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,  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𝑖</m:t>
                    </m:r>
                    <m:r>
                      <a:rPr lang="en-US" altLang="ko-KR" sz="2000" i="1" ker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=1,2,…,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𝑀</m:t>
                    </m:r>
                  </m:oMath>
                </a14:m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3811556"/>
              </a:xfrm>
              <a:prstGeom prst="rect">
                <a:avLst/>
              </a:prstGeom>
              <a:blipFill>
                <a:blip r:embed="rId3"/>
                <a:stretch>
                  <a:fillRect l="-1022" t="-1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4784361"/>
            <a:ext cx="4176464" cy="19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Digital Modulation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ko-KR" sz="1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2334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QAM (Quadrature Amplitude Modulation)</a:t>
                </a: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M-</a:t>
                </a:r>
                <a:r>
                  <a:rPr lang="en-US" altLang="ko-KR" sz="2000" kern="0" dirty="0" err="1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ary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 QAM (Binary PSK)</a:t>
                </a:r>
                <a:endParaRPr lang="en-US" altLang="ko-KR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𝑄𝐴𝑀</m:t>
                        </m:r>
                      </m:sub>
                    </m:sSub>
                    <m:d>
                      <m:d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𝑡</m:t>
                        </m:r>
                      </m:e>
                    </m:d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rad>
                    <m:sSub>
                      <m:sSubPr>
                        <m:ctrlPr>
                          <a:rPr lang="en-US" altLang="ko-KR" sz="200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ko-KR" altLang="en-US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rad>
                    <m:sSub>
                      <m:sSub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ko-KR" altLang="en-US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000" i="1" kern="0" dirty="0" smtClean="0">
                  <a:latin typeface="Cambria Math" panose="02040503050406030204" pitchFamily="18" charset="0"/>
                  <a:ea typeface="굴림"/>
                  <a:cs typeface="Tahoma" panose="020B0604030504040204" pitchFamily="34" charset="0"/>
                </a:endParaRPr>
              </a:p>
              <a:p>
                <a:pPr marL="1276650" lvl="2" indent="-4572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Arial" panose="020B0604020202020204" pitchFamily="34" charset="0"/>
                  <a:buChar char="‒"/>
                </a:pPr>
                <a14:m>
                  <m:oMath xmlns:m="http://schemas.openxmlformats.org/officeDocument/2006/math"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kern="0" smtClea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)</m:t>
                        </m:r>
                      </m:e>
                    </m:rad>
                    <m:func>
                      <m:funcPr>
                        <m:ctrlPr>
                          <a:rPr lang="en-US" altLang="ko-KR" sz="2000" i="1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ker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  <m:r>
                              <a:rPr lang="ko-KR" altLang="en-US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i="1" kern="0">
                                    <a:latin typeface="Cambria Math" panose="02040503050406030204" pitchFamily="18" charset="0"/>
                                    <a:ea typeface="굴림"/>
                                    <a:cs typeface="Tahoma" panose="020B0604030504040204" pitchFamily="34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ko-KR" sz="2000" i="1" ker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𝑡</m:t>
                            </m:r>
                            <m:r>
                              <a:rPr lang="en-US" altLang="ko-KR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+</m:t>
                            </m:r>
                            <m:r>
                              <a:rPr lang="ko-KR" altLang="en-US" sz="2000" b="0" i="1" kern="0" smtClean="0">
                                <a:latin typeface="Cambria Math" panose="02040503050406030204" pitchFamily="18" charset="0"/>
                                <a:ea typeface="굴림"/>
                                <a:cs typeface="Tahoma" panose="020B0604030504040204" pitchFamily="34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2000" b="0" i="1" kern="0" smtClean="0">
                            <a:latin typeface="Cambria Math" panose="02040503050406030204" pitchFamily="18" charset="0"/>
                            <a:ea typeface="굴림"/>
                            <a:cs typeface="Tahoma" panose="020B0604030504040204" pitchFamily="34" charset="0"/>
                          </a:rPr>
                          <m:t>,</m:t>
                        </m:r>
                      </m:e>
                    </m:func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 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𝑖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=1,2,…,</m:t>
                    </m:r>
                    <m:r>
                      <a:rPr lang="en-US" altLang="ko-KR" sz="2000" b="0" i="1" kern="0" smtClean="0">
                        <a:latin typeface="Cambria Math" panose="02040503050406030204" pitchFamily="18" charset="0"/>
                        <a:ea typeface="굴림"/>
                        <a:cs typeface="Tahoma" panose="020B0604030504040204" pitchFamily="34" charset="0"/>
                      </a:rPr>
                      <m:t>𝑚</m:t>
                    </m:r>
                  </m:oMath>
                </a14:m>
                <a:endParaRPr lang="en-US" altLang="ko-KR" sz="2000" i="1" kern="0" dirty="0" smtClean="0">
                  <a:latin typeface="Cambria Math" panose="02040503050406030204" pitchFamily="18" charset="0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2334229"/>
              </a:xfrm>
              <a:prstGeom prst="rect">
                <a:avLst/>
              </a:prstGeom>
              <a:blipFill>
                <a:blip r:embed="rId3"/>
                <a:stretch>
                  <a:fillRect l="-1022" t="-20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717032"/>
            <a:ext cx="4032448" cy="23223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879470"/>
            <a:ext cx="4176464" cy="19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Adaptive Modulation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Channel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capacity must support the chosen data rate for successful transmission 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Combined with power and coding rate control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Feedback channel state information from the receiver to transmitter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Adapt the modulation constellation sizes, coding rate, and power based on the CSI (Channel State Information)</a:t>
            </a:r>
            <a:endParaRPr lang="en-US" altLang="ko-KR" sz="2000" kern="0" dirty="0" smtClean="0">
              <a:latin typeface="Cambria Math" panose="02040503050406030204" pitchFamily="18" charset="0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73016"/>
            <a:ext cx="5448481" cy="267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0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Multi-carrier Modulation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transmitting </a:t>
            </a: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data by splitting it into several components, and sending each of these components over separate carrier signals 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The individual carriers have narrow bandwidth, but the composite signal can have broad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17" y="3128957"/>
            <a:ext cx="4336011" cy="29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6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85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PHY layer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Some backgrounds on Wireless channel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Wireless versus Wired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Fading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Model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Analog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Digital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Adaptive modulation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Multi-carrier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modulation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89400" lvl="2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8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58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OFDM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Special case of multi-carrier modulation scheme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When sub-carriers are orthogonal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48" y="2132856"/>
            <a:ext cx="76771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9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Wireless versus Wired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Limited radio resources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Less reliable communication channel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Fading, shadowing, noise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Interference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Mobility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The channel becomes less reliable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mobility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handover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Time-varying wireless environment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Broadcast nature of channel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Multiple access mechanism is required to share the medium</a:t>
            </a:r>
            <a:endParaRPr lang="en-US" altLang="ko-KR" sz="18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0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Wireless versus Wired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2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Wireless != Mobile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Wireless node may be static and fixed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Mobile node may be using a wired networking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Infrastructure vs Ad hoc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Infrastructure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Access point (or base station) as an interface between wireless and (wired) backbone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 hoc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Wireless multi-hop transmission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Peer-to-peer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7" name="Picture 2" descr="IF-Ad-H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708" y="4881763"/>
            <a:ext cx="2880320" cy="145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6351131"/>
            <a:ext cx="92707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https://learn.sparkfun.com/tutorials/connectivity-of-the-internet-of-things/infrastructure-and-ad-hoc-networks-</a:t>
            </a:r>
          </a:p>
        </p:txBody>
      </p:sp>
    </p:spTree>
    <p:extLst>
      <p:ext uri="{BB962C8B-B14F-4D97-AF65-F5344CB8AC3E}">
        <p14:creationId xmlns:p14="http://schemas.microsoft.com/office/powerpoint/2010/main" val="6388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Wireless Channel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is a transmission medium for air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waves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It has limitations on the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performance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Fading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Large scale fading and local shadowing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Small scale fading (e.g. Rayleigh,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Ricean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fading)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Interference from other users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Unit disk graph is not happening in reality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418" y="4149080"/>
            <a:ext cx="281340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8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7744" y="5665221"/>
            <a:ext cx="3456384" cy="111657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Fading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Statistical Fluctuations</a:t>
            </a: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Local-mean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power (large scale fading)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Caused by local shadowing effects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Slow variations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Log-term variations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Instantaneous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power (small scale fading)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Fast variations(over short time period and small distances)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Caused by multipath reception, mobility, transmission bandwidth of signal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23" y="1484784"/>
            <a:ext cx="66294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Factors influencing Small Scale Fading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Multiple propagation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random phase and amplitude of different multipath components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cause fluctuations in signal strength, thereby inducing small scale fading, signal distortion, or both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403648" y="2708920"/>
            <a:ext cx="6129883" cy="3493181"/>
            <a:chOff x="1403648" y="2924944"/>
            <a:chExt cx="6129883" cy="34931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3648" y="3133512"/>
              <a:ext cx="6129883" cy="328461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923928" y="2924944"/>
              <a:ext cx="3096344" cy="3244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200" i="1" smtClean="0">
                <a:solidFill>
                  <a:srgbClr val="FF0000"/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2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Factors influencing Small Scale Fading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Speed of the mobile </a:t>
            </a: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terminal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Relative motion of the mobile terminal </a:t>
            </a: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with respect to </a:t>
            </a:r>
            <a:r>
              <a:rPr lang="en-US" altLang="ko-KR" sz="2000" kern="0" dirty="0" err="1">
                <a:latin typeface="Arial"/>
                <a:ea typeface="굴림"/>
                <a:cs typeface="Tahoma" panose="020B0604030504040204" pitchFamily="34" charset="0"/>
              </a:rPr>
              <a:t>Tx</a:t>
            </a:r>
            <a:r>
              <a:rPr lang="en-US" altLang="ko-KR" sz="2000" kern="0" dirty="0">
                <a:latin typeface="Arial"/>
                <a:ea typeface="굴림"/>
                <a:cs typeface="Tahoma" panose="020B0604030504040204" pitchFamily="34" charset="0"/>
              </a:rPr>
              <a:t> antenna causes different Doppler frequency shift</a:t>
            </a:r>
          </a:p>
          <a:p>
            <a:pPr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Speed of surrounding objects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The objects in the radio channel are generally in motion and cause different Doppler shifts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. If the speed of the motion is much smaller than the speed of the mobile terminal, this effect may be negligible,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signal distortion, or both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Factors influencing Small Scale Fading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Transmission of bandwidth of the signal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Based on multipath time delay spread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Flat fading (Frequency Non Selective Fading)</a:t>
            </a: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The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strength of the received signal might change with time but </a:t>
            </a: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all the spectral components experience the same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effect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Delay spread &lt; Symbol period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BW of signal &lt; Coherence BW of channel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latin typeface="Arial"/>
                <a:ea typeface="굴림"/>
                <a:cs typeface="Tahoma" panose="020B0604030504040204" pitchFamily="34" charset="0"/>
              </a:rPr>
              <a:t>Frequency Selective Fading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The channel has </a:t>
            </a:r>
            <a:r>
              <a:rPr lang="en-US" altLang="ko-KR" sz="20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different gains for different frequency components of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signal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Delay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spread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&gt;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Symbol period</a:t>
            </a:r>
          </a:p>
          <a:p>
            <a:pPr marL="1276650" lvl="2" indent="-457200" fontAlgn="t">
              <a:spcBef>
                <a:spcPct val="20000"/>
              </a:spcBef>
              <a:buClr>
                <a:srgbClr val="A20000"/>
              </a:buClr>
              <a:buSzPct val="100000"/>
              <a:buFont typeface="Arial" panose="020B0604020202020204" pitchFamily="34" charset="0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BW of signal &gt;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Coherence BW of channel</a:t>
            </a:r>
            <a:endParaRPr lang="en-US" altLang="ko-KR" sz="2000" kern="0" dirty="0"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9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70615</TotalTime>
  <Words>1065</Words>
  <Application>Microsoft Office PowerPoint</Application>
  <PresentationFormat>화면 슬라이드 쇼(4:3)</PresentationFormat>
  <Paragraphs>233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굴림</vt:lpstr>
      <vt:lpstr>맑은 고딕</vt:lpstr>
      <vt:lpstr>Arial</vt:lpstr>
      <vt:lpstr>Cambria Math</vt:lpstr>
      <vt:lpstr>Tahoma</vt:lpstr>
      <vt:lpstr>Wingdings</vt:lpstr>
      <vt:lpstr>pres</vt:lpstr>
      <vt:lpstr>Wireless Networks   Jae Jun Ha  Media Computing and Networking Laboratory POSTECH  2018-08-24</vt:lpstr>
      <vt:lpstr>Contents</vt:lpstr>
      <vt:lpstr>Wireless versus Wired</vt:lpstr>
      <vt:lpstr>Wireless versus Wired</vt:lpstr>
      <vt:lpstr>Wireless Channel</vt:lpstr>
      <vt:lpstr>Fading</vt:lpstr>
      <vt:lpstr>Factors influencing Small Scale Fading</vt:lpstr>
      <vt:lpstr>Factors influencing Small Scale Fading</vt:lpstr>
      <vt:lpstr>Factors influencing Small Scale Fading</vt:lpstr>
      <vt:lpstr>Factors influencing Small Scale Fading</vt:lpstr>
      <vt:lpstr>Model</vt:lpstr>
      <vt:lpstr>Statistical Fast Fading Channel Models</vt:lpstr>
      <vt:lpstr>Statistical Fast Fading Channel Models</vt:lpstr>
      <vt:lpstr>Modulation</vt:lpstr>
      <vt:lpstr>Analog Modulation</vt:lpstr>
      <vt:lpstr>Digital Modulation</vt:lpstr>
      <vt:lpstr>Digital Modulation</vt:lpstr>
      <vt:lpstr>Adaptive Modulation</vt:lpstr>
      <vt:lpstr>Multi-carrier Modulation</vt:lpstr>
      <vt:lpstr>OFDM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Windows 사용자</cp:lastModifiedBy>
  <cp:revision>3639</cp:revision>
  <cp:lastPrinted>2018-08-16T16:32:18Z</cp:lastPrinted>
  <dcterms:created xsi:type="dcterms:W3CDTF">2010-07-29T14:05:23Z</dcterms:created>
  <dcterms:modified xsi:type="dcterms:W3CDTF">2018-08-23T16:18:29Z</dcterms:modified>
</cp:coreProperties>
</file>