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849" r:id="rId2"/>
    <p:sldId id="1278" r:id="rId3"/>
    <p:sldId id="1281" r:id="rId4"/>
    <p:sldId id="1282" r:id="rId5"/>
    <p:sldId id="1283" r:id="rId6"/>
    <p:sldId id="1284" r:id="rId7"/>
    <p:sldId id="1285" r:id="rId8"/>
    <p:sldId id="1287" r:id="rId9"/>
    <p:sldId id="1289" r:id="rId10"/>
    <p:sldId id="1290" r:id="rId11"/>
    <p:sldId id="1288" r:id="rId12"/>
    <p:sldId id="1291" r:id="rId13"/>
    <p:sldId id="1279" r:id="rId14"/>
    <p:sldId id="1248" r:id="rId15"/>
    <p:sldId id="1292" r:id="rId16"/>
    <p:sldId id="1293" r:id="rId17"/>
    <p:sldId id="1296" r:id="rId18"/>
    <p:sldId id="1295" r:id="rId19"/>
    <p:sldId id="1297" r:id="rId20"/>
    <p:sldId id="1269" r:id="rId21"/>
    <p:sldId id="1276" r:id="rId22"/>
    <p:sldId id="1264" r:id="rId2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480" autoAdjust="0"/>
  </p:normalViewPr>
  <p:slideViewPr>
    <p:cSldViewPr>
      <p:cViewPr>
        <p:scale>
          <a:sx n="66" d="100"/>
          <a:sy n="66" d="100"/>
        </p:scale>
        <p:origin x="-2026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Proportional</a:t>
            </a:r>
            <a:r>
              <a:rPr lang="en-US" altLang="ko-KR" baseline="0" dirty="0" smtClean="0"/>
              <a:t> Fairness </a:t>
            </a:r>
            <a:r>
              <a:rPr lang="ko-KR" altLang="en-US" baseline="0" dirty="0" smtClean="0"/>
              <a:t>보장하기 위해 </a:t>
            </a:r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함수 사용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21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람다와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x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관해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분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Optimal solution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풀기 위해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Lagrange</a:t>
            </a:r>
            <a:r>
              <a:rPr lang="en-US" altLang="ko-KR" sz="1200" b="0" baseline="0" dirty="0" smtClean="0">
                <a:solidFill>
                  <a:srgbClr val="FF0000"/>
                </a:solidFill>
              </a:rPr>
              <a:t> Multiplier </a:t>
            </a:r>
            <a:r>
              <a:rPr lang="ko-KR" altLang="en-US" sz="1200" b="0" baseline="0" dirty="0" smtClean="0">
                <a:solidFill>
                  <a:srgbClr val="FF0000"/>
                </a:solidFill>
              </a:rPr>
              <a:t>사용 한다는 것 설명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Lagrange </a:t>
            </a:r>
            <a:r>
              <a:rPr lang="en-US" altLang="ko-KR" sz="1200" dirty="0">
                <a:solidFill>
                  <a:srgbClr val="FF0000"/>
                </a:solidFill>
              </a:rPr>
              <a:t>Multiplier</a:t>
            </a:r>
            <a:r>
              <a:rPr lang="ko-KR" altLang="en-US" sz="1200" dirty="0">
                <a:solidFill>
                  <a:srgbClr val="FF0000"/>
                </a:solidFill>
              </a:rPr>
              <a:t>를 사용할 경우 </a:t>
            </a:r>
            <a:r>
              <a:rPr lang="en-US" altLang="ko-KR" sz="1200" dirty="0">
                <a:solidFill>
                  <a:srgbClr val="FF0000"/>
                </a:solidFill>
              </a:rPr>
              <a:t>AP</a:t>
            </a:r>
            <a:r>
              <a:rPr lang="ko-KR" altLang="en-US" sz="1200" dirty="0">
                <a:solidFill>
                  <a:srgbClr val="FF0000"/>
                </a:solidFill>
              </a:rPr>
              <a:t> 하나당 람다가 생기게 때문에 여러 개의 람다를 조절할 경우 </a:t>
            </a:r>
            <a:r>
              <a:rPr lang="en-US" altLang="ko-KR" sz="1200" dirty="0">
                <a:solidFill>
                  <a:srgbClr val="FF0000"/>
                </a:solidFill>
              </a:rPr>
              <a:t>Full Search </a:t>
            </a:r>
            <a:r>
              <a:rPr lang="ko-KR" altLang="en-US" sz="1200" dirty="0">
                <a:solidFill>
                  <a:srgbClr val="FF0000"/>
                </a:solidFill>
              </a:rPr>
              <a:t>와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Inner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loop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Out loop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Timeslot </a:t>
                </a:r>
                <a:r>
                  <a:rPr lang="ko-KR" altLang="en-US" dirty="0" smtClean="0"/>
                  <a:t>설명하고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사용자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</a:t>
            </a:r>
            <a:r>
              <a:rPr lang="ko-KR" altLang="en-US" dirty="0">
                <a:sym typeface="Wingdings" panose="05000000000000000000" pitchFamily="2" charset="2"/>
              </a:rPr>
              <a:t>증가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bandwidth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고품질의 비디오 스트링 서비스 요청 증가 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더 많은 대역폭이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이러한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video traffic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다루기 위한 기술로써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있습니다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세그먼트 잘게 쪼개 저장하는 것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전체가 아닌 각 클라이언트 상황만 고려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자원 사용의 불공정성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collateral/executive-perspectives/annual-internet-report/white-paper-c11-741490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manticscholar.org/paper/Toward-a-full-peer-to-peer-MPEG-DASH-compliant-Gazdar-Alkwai/f64cc400bda95dc6b471c622378e3a7e2c853eb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kr.co.kr/sdn-solution-guid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edify.com/wp-content/uploads/combine-two-wifi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smtClean="0">
                <a:solidFill>
                  <a:schemeClr val="bg2">
                    <a:lumMod val="75000"/>
                  </a:schemeClr>
                </a:solidFill>
                <a:effectLst/>
              </a:rPr>
              <a:t>2020-05-01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Media Server keeps </a:t>
            </a:r>
            <a:r>
              <a:rPr lang="en-US" altLang="ko-KR" b="1" kern="0" dirty="0"/>
              <a:t>MPD</a:t>
            </a:r>
            <a:r>
              <a:rPr lang="en-US" altLang="ko-KR" kern="0" dirty="0"/>
              <a:t> (Media Presentation Description) and </a:t>
            </a:r>
            <a:r>
              <a:rPr lang="en-US" altLang="ko-KR" b="1" kern="0" dirty="0"/>
              <a:t>videos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lvl="1"/>
            <a:r>
              <a:rPr lang="en-US" altLang="ko-KR" kern="0" dirty="0" smtClean="0"/>
              <a:t>it </a:t>
            </a:r>
            <a:r>
              <a:rPr lang="en-US" altLang="ko-KR" kern="0" dirty="0"/>
              <a:t>keeps the </a:t>
            </a:r>
            <a:r>
              <a:rPr lang="en-US" altLang="ko-KR" kern="0" dirty="0" smtClean="0"/>
              <a:t>videos </a:t>
            </a:r>
            <a:r>
              <a:rPr lang="en-US" altLang="ko-KR" kern="0" dirty="0"/>
              <a:t>in segment units according to the </a:t>
            </a:r>
            <a:r>
              <a:rPr lang="en-US" altLang="ko-KR" b="1" kern="0" dirty="0"/>
              <a:t>encoding rate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1412776"/>
            <a:ext cx="2232248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AP agent periodically provides resource information to SDN application.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3429000"/>
            <a:ext cx="295232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DASH Client is a client that receives video streaming.</a:t>
            </a:r>
          </a:p>
          <a:p>
            <a:pPr lvl="1"/>
            <a:r>
              <a:rPr lang="en-US" altLang="ko-KR" kern="0" dirty="0" smtClean="0"/>
              <a:t>DASH Client connects </a:t>
            </a:r>
            <a:r>
              <a:rPr lang="en-US" altLang="ko-KR" kern="0" dirty="0"/>
              <a:t>to </a:t>
            </a:r>
            <a:r>
              <a:rPr lang="en-US" altLang="ko-KR" b="1" kern="0" dirty="0"/>
              <a:t>multiple APs</a:t>
            </a:r>
            <a:r>
              <a:rPr lang="en-US" altLang="ko-KR" kern="0" dirty="0"/>
              <a:t> using multiple interfaces</a:t>
            </a:r>
            <a:r>
              <a:rPr lang="en-US" altLang="ko-KR" kern="0" dirty="0" smtClean="0"/>
              <a:t>.</a:t>
            </a:r>
          </a:p>
          <a:p>
            <a:pPr lvl="1"/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chunk rate</a:t>
            </a:r>
            <a:r>
              <a:rPr lang="en-US" altLang="ko-KR" kern="0" dirty="0"/>
              <a:t> are </a:t>
            </a:r>
            <a:r>
              <a:rPr lang="en-US" altLang="ko-KR" kern="0" dirty="0" smtClean="0"/>
              <a:t>controlled </a:t>
            </a:r>
            <a:r>
              <a:rPr lang="en-US" altLang="ko-KR" kern="0" dirty="0"/>
              <a:t>by SDN </a:t>
            </a:r>
            <a:r>
              <a:rPr lang="en-US" altLang="ko-KR" kern="0" dirty="0" smtClean="0"/>
              <a:t>Application.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71800" y="4869160"/>
            <a:ext cx="2664296" cy="129614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9F7439-6750-4501-B94B-733CAD3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7D2B72-445E-49CA-BE00-27795C93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FE72671-B853-47CD-9982-D30FFB63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809713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chunk 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wants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receive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streaming service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Bandwidth between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809713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719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0519" r="-327692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80519" b="-78571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85333" r="-327692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185333" b="-7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85333" r="-32769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285333" b="-6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73770" r="-327692" b="-6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73770" r="-327692" b="-5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48000" r="-327692" b="-3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648000" r="-327692" b="-2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19672" r="-3276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919672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19672" r="-32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119672" r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53911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2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Flowchart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38"/>
            <a:ext cx="9144000" cy="46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38"/>
            <a:ext cx="9144000" cy="46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Flowchart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7308304" cy="86409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296489" y="1039792"/>
            <a:ext cx="101181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Normal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1700808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38"/>
            <a:ext cx="9144000" cy="46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Flowchart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6872"/>
            <a:ext cx="9144000" cy="42484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44799" y="1844824"/>
            <a:ext cx="14830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700808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38"/>
            <a:ext cx="9144000" cy="46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Flowchart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708920"/>
            <a:ext cx="1080120" cy="14401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3068960"/>
            <a:ext cx="1944215" cy="2160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Lagrange Function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lambdas…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It is similar to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Full Search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 (one lambda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F3F9803-E535-4119-B067-5F46A5455427}"/>
              </a:ext>
            </a:extLst>
          </p:cNvPr>
          <p:cNvGrpSpPr/>
          <p:nvPr/>
        </p:nvGrpSpPr>
        <p:grpSpPr>
          <a:xfrm>
            <a:off x="323528" y="3912341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38"/>
            <a:ext cx="9144000" cy="46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Flowchart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5" y="2708920"/>
            <a:ext cx="7652241" cy="38164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3068960"/>
            <a:ext cx="4392488" cy="133214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492329" y="2308810"/>
            <a:ext cx="165167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λ Adjustment</a:t>
            </a:r>
            <a:endParaRPr lang="ko-KR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60489" y="2680869"/>
            <a:ext cx="165167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x Adjustment</a:t>
            </a:r>
            <a:endParaRPr lang="ko-KR" alt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90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</a:t>
            </a:r>
            <a:r>
              <a:rPr lang="en-US" altLang="ko-KR" dirty="0" smtClean="0"/>
              <a:t>Video </a:t>
            </a:r>
            <a:r>
              <a:rPr lang="en-US" altLang="ko-KR" dirty="0"/>
              <a:t>S</a:t>
            </a:r>
            <a:r>
              <a:rPr lang="en-US" altLang="ko-KR" dirty="0" smtClean="0"/>
              <a:t>treaming </a:t>
            </a:r>
            <a:r>
              <a:rPr lang="en-US" altLang="ko-KR" dirty="0"/>
              <a:t>S</a:t>
            </a:r>
            <a:r>
              <a:rPr lang="en-US" altLang="ko-KR" dirty="0" smtClean="0"/>
              <a:t>ervices</a:t>
            </a:r>
            <a:endParaRPr lang="en-US" altLang="ko-KR" dirty="0"/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Experimental Results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Experiment Environments 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Performance Comparison with Existing Algorithms </a:t>
            </a: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Arial" pitchFamily="34" charset="0"/>
                  </a:rPr>
                  <a:t>Three Timeslot cases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kern="1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cs typeface="Arial" pitchFamily="34" charset="0"/>
                </a:endParaRPr>
              </a:p>
              <a:p>
                <a:r>
                  <a:rPr lang="en-US" altLang="ko-KR" dirty="0" smtClean="0">
                    <a:cs typeface="Arial" pitchFamily="34" charset="0"/>
                  </a:rPr>
                  <a:t>λ Adjustment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Using Bi-section method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smtClean="0"/>
                  <a:t>x Adjustment</a:t>
                </a:r>
              </a:p>
              <a:p>
                <a:pPr lvl="1"/>
                <a:r>
                  <a:rPr lang="en-US" altLang="ko-KR" dirty="0" smtClean="0"/>
                  <a:t>Using Greedy method</a:t>
                </a:r>
              </a:p>
              <a:p>
                <a:pPr lvl="1"/>
                <a:r>
                  <a:rPr lang="en-US" altLang="ko-KR" dirty="0" smtClean="0"/>
                  <a:t>Adjust x according to bandwidth ratio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4032448" cy="8640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420888"/>
            <a:ext cx="6912768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32541" y="1218238"/>
            <a:ext cx="135953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cs typeface="Arial" pitchFamily="34" charset="0"/>
              </a:rPr>
              <a:t>λ Adjustment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812861" y="2075585"/>
            <a:ext cx="135953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cs typeface="Arial" pitchFamily="34" charset="0"/>
              </a:rPr>
              <a:t>x </a:t>
            </a:r>
            <a:r>
              <a:rPr lang="en-US" altLang="ko-KR" sz="1600" dirty="0">
                <a:solidFill>
                  <a:srgbClr val="FF0000"/>
                </a:solidFill>
                <a:cs typeface="Arial" pitchFamily="34" charset="0"/>
              </a:rPr>
              <a:t>Adjustment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</a:t>
            </a:r>
          </a:p>
          <a:p>
            <a:r>
              <a:rPr lang="en-US" altLang="ko-KR" b="0" dirty="0" smtClean="0"/>
              <a:t>Conclusion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42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-55444" y="2237842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순서도: 판단 49">
                  <a:extLst>
                    <a:ext uri="{FF2B5EF4-FFF2-40B4-BE49-F238E27FC236}">
                      <a16:creationId xmlns=""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순서도: 판단 4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순서도: 판단 50">
                  <a:extLst>
                    <a:ext uri="{FF2B5EF4-FFF2-40B4-BE49-F238E27FC236}">
                      <a16:creationId xmlns=""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순서도: 판단 5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순서도: 판단 51">
                  <a:extLst>
                    <a:ext uri="{FF2B5EF4-FFF2-40B4-BE49-F238E27FC236}">
                      <a16:creationId xmlns=""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8461954" y="6874059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순서도: 판단 51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954" y="6874059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="" xmlns:a16="http://schemas.microsoft.com/office/drawing/2014/main" id="{388828AF-E3C8-480F-A7E6-FD274E42408C}"/>
                </a:ext>
              </a:extLst>
            </p:cNvPr>
            <p:cNvCxnSpPr>
              <a:cxnSpLocks/>
              <a:stCxn id="49" idx="2"/>
              <a:endCxn id="6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26">
              <a:extLst>
                <a:ext uri="{FF2B5EF4-FFF2-40B4-BE49-F238E27FC236}">
                  <a16:creationId xmlns=""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56" name="TextBox 61">
              <a:extLst>
                <a:ext uri="{FF2B5EF4-FFF2-40B4-BE49-F238E27FC236}">
                  <a16:creationId xmlns=""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5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순서도: 판단 60">
                  <a:extLst>
                    <a:ext uri="{FF2B5EF4-FFF2-40B4-BE49-F238E27FC236}">
                      <a16:creationId xmlns=""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순서도: 판단 6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9A1BD42F-56B2-4C5B-8E95-6859E8F91069}"/>
                </a:ext>
              </a:extLst>
            </p:cNvPr>
            <p:cNvCxnSpPr>
              <a:cxnSpLocks/>
              <a:stCxn id="52" idx="2"/>
              <a:endCxn id="59" idx="0"/>
            </p:cNvCxnSpPr>
            <p:nvPr/>
          </p:nvCxnSpPr>
          <p:spPr bwMode="auto">
            <a:xfrm>
              <a:off x="9653584" y="7478950"/>
              <a:ext cx="0" cy="107365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58">
              <a:extLst>
                <a:ext uri="{FF2B5EF4-FFF2-40B4-BE49-F238E27FC236}">
                  <a16:creationId xmlns=""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64" name="연결선: 꺾임 43">
              <a:extLst>
                <a:ext uri="{FF2B5EF4-FFF2-40B4-BE49-F238E27FC236}">
                  <a16:creationId xmlns="" xmlns:a16="http://schemas.microsoft.com/office/drawing/2014/main" id="{C1E2A020-D4C9-4A89-A80F-46FEDCE55074}"/>
                </a:ext>
              </a:extLst>
            </p:cNvPr>
            <p:cNvCxnSpPr>
              <a:stCxn id="51" idx="3"/>
              <a:endCxn id="58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3">
              <a:extLst>
                <a:ext uri="{FF2B5EF4-FFF2-40B4-BE49-F238E27FC236}">
                  <a16:creationId xmlns=""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7BED644-C4E3-4CBF-AE1B-4B7E502E008A}"/>
                </a:ext>
              </a:extLst>
            </p:cNvPr>
            <p:cNvCxnSpPr>
              <a:stCxn id="60" idx="2"/>
              <a:endCxn id="53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8DD20C2-1AFD-432B-81DC-1AD0ED0BBB78}"/>
                </a:ext>
              </a:extLst>
            </p:cNvPr>
            <p:cNvCxnSpPr>
              <a:stCxn id="53" idx="2"/>
              <a:endCxn id="51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연결선: 꺾임 24">
              <a:extLst>
                <a:ext uri="{FF2B5EF4-FFF2-40B4-BE49-F238E27FC236}">
                  <a16:creationId xmlns="" xmlns:a16="http://schemas.microsoft.com/office/drawing/2014/main" id="{4283CF48-40E1-44E3-B295-B22753193D42}"/>
                </a:ext>
              </a:extLst>
            </p:cNvPr>
            <p:cNvCxnSpPr>
              <a:stCxn id="58" idx="0"/>
              <a:endCxn id="53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="" xmlns:a16="http://schemas.microsoft.com/office/drawing/2014/main" id="{B84C0988-92A8-4314-A306-4CB5CC6890B2}"/>
                </a:ext>
              </a:extLst>
            </p:cNvPr>
            <p:cNvCxnSpPr>
              <a:endCxn id="61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2A7C5F04-08EA-4B22-BCA8-EBE67CCD0365}"/>
                </a:ext>
              </a:extLst>
            </p:cNvPr>
            <p:cNvCxnSpPr>
              <a:stCxn id="61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6AA84776-FD0F-40F1-8FAE-AED8EF544AD3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 bwMode="auto">
            <a:xfrm>
              <a:off x="6461627" y="7158765"/>
              <a:ext cx="2000327" cy="177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연결선: 꺾임 52">
              <a:extLst>
                <a:ext uri="{FF2B5EF4-FFF2-40B4-BE49-F238E27FC236}">
                  <a16:creationId xmlns="" xmlns:a16="http://schemas.microsoft.com/office/drawing/2014/main" id="{DD7B9AF9-AD6C-44E2-B36E-F3A5DA9D7B34}"/>
                </a:ext>
              </a:extLst>
            </p:cNvPr>
            <p:cNvCxnSpPr>
              <a:stCxn id="61" idx="3"/>
              <a:endCxn id="57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연결선: 꺾임 55">
              <a:extLst>
                <a:ext uri="{FF2B5EF4-FFF2-40B4-BE49-F238E27FC236}">
                  <a16:creationId xmlns="" xmlns:a16="http://schemas.microsoft.com/office/drawing/2014/main" id="{9D7489B1-6221-49B8-81D1-262AEC48EB08}"/>
                </a:ext>
              </a:extLst>
            </p:cNvPr>
            <p:cNvCxnSpPr>
              <a:stCxn id="57" idx="0"/>
              <a:endCxn id="6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연결선: 꺾임 57">
              <a:extLst>
                <a:ext uri="{FF2B5EF4-FFF2-40B4-BE49-F238E27FC236}">
                  <a16:creationId xmlns="" xmlns:a16="http://schemas.microsoft.com/office/drawing/2014/main" id="{76A8E4F4-E760-4D8E-815B-456CEA0F0EA6}"/>
                </a:ext>
              </a:extLst>
            </p:cNvPr>
            <p:cNvCxnSpPr>
              <a:cxnSpLocks/>
              <a:stCxn id="52" idx="3"/>
              <a:endCxn id="57" idx="2"/>
            </p:cNvCxnSpPr>
            <p:nvPr/>
          </p:nvCxnSpPr>
          <p:spPr bwMode="auto">
            <a:xfrm flipV="1">
              <a:off x="10845214" y="4374009"/>
              <a:ext cx="1859496" cy="28024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66">
              <a:extLst>
                <a:ext uri="{FF2B5EF4-FFF2-40B4-BE49-F238E27FC236}">
                  <a16:creationId xmlns=""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41" name="순서도: 판단 40">
            <a:extLst>
              <a:ext uri="{FF2B5EF4-FFF2-40B4-BE49-F238E27FC236}">
                <a16:creationId xmlns=""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229643" y="1236152"/>
            <a:ext cx="4824536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2802590" y="1360210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2590" y="1360210"/>
                <a:ext cx="2371675" cy="302134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-430915" y="1511276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5662274" y="1360786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74" y="1360786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054179" y="1511276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2641911" y="1786399"/>
            <a:ext cx="6" cy="451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=""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2641911" y="1844824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=""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5183893" y="152384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Trend of traffic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41277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The total number of Internet users is expected to increase from </a:t>
            </a:r>
            <a:r>
              <a:rPr lang="en-US" altLang="ko-KR" b="1" kern="0" dirty="0" smtClean="0"/>
              <a:t>3.9 billion </a:t>
            </a:r>
            <a:r>
              <a:rPr lang="en-US" altLang="ko-KR" kern="0" dirty="0" smtClean="0"/>
              <a:t>in 2018 to </a:t>
            </a:r>
            <a:r>
              <a:rPr lang="en-US" altLang="ko-KR" b="1" kern="0" dirty="0" smtClean="0"/>
              <a:t>5.3 billion </a:t>
            </a:r>
            <a:r>
              <a:rPr lang="en-US" altLang="ko-KR" kern="0" dirty="0" smtClean="0"/>
              <a:t>in 2023.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Video streaming had heavy effect on </a:t>
            </a:r>
            <a:r>
              <a:rPr lang="en-US" altLang="ko-KR" kern="0" dirty="0" smtClean="0"/>
              <a:t>traffic</a:t>
            </a:r>
          </a:p>
          <a:p>
            <a:pPr lvl="1"/>
            <a:r>
              <a:rPr lang="en-US" altLang="ko-KR" kern="0" dirty="0"/>
              <a:t>Over time, clients want </a:t>
            </a:r>
            <a:r>
              <a:rPr lang="en-US" altLang="ko-KR" b="1" kern="0" dirty="0"/>
              <a:t>higher quality video</a:t>
            </a:r>
            <a:r>
              <a:rPr lang="en-US" altLang="ko-KR" kern="0" dirty="0"/>
              <a:t> streaming.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320"/>
            <a:ext cx="4559495" cy="19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" y="3858645"/>
            <a:ext cx="5115600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40568" y="6056091"/>
            <a:ext cx="7295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</a:t>
            </a:r>
            <a:r>
              <a:rPr lang="en-US" altLang="ko-KR" sz="800" dirty="0" smtClean="0">
                <a:hlinkClick r:id="rId5"/>
              </a:rPr>
              <a:t>www.cisco.com/c/en/us/solutions/collateral/executive-perspectives/annual-internet-report/white-paper-c11-741490.html</a:t>
            </a:r>
            <a:r>
              <a:rPr lang="en-US" altLang="ko-KR" sz="800" dirty="0" smtClean="0"/>
              <a:t> 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6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DASH (Dynamic Adaptive Streaming over HTTP)</a:t>
            </a:r>
          </a:p>
          <a:p>
            <a:pPr lvl="1"/>
            <a:r>
              <a:rPr lang="en-US" altLang="ko-KR" dirty="0"/>
              <a:t>It is one of the </a:t>
            </a:r>
            <a:r>
              <a:rPr lang="en-US" altLang="ko-KR" b="1" dirty="0"/>
              <a:t>adaptive bitrate streaming technologies</a:t>
            </a:r>
            <a:r>
              <a:rPr lang="en-US" altLang="ko-KR" dirty="0"/>
              <a:t> that enables high quality streaming of media over the Internet, delivered from a traditional HTTP web server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2050" name="Picture 2" descr="Fig. 1 Adaptive HTTP streaming (AH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192688" cy="34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5949280"/>
            <a:ext cx="8550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spcBef>
                <a:spcPct val="30000"/>
              </a:spcBef>
              <a:defRPr/>
            </a:pPr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https</a:t>
            </a:r>
            <a:r>
              <a:rPr lang="en-US" altLang="ko-KR" sz="800" dirty="0">
                <a:hlinkClick r:id="rId4"/>
              </a:rPr>
              <a:t>://</a:t>
            </a:r>
            <a:r>
              <a:rPr lang="en-US" altLang="ko-KR" sz="800" dirty="0" smtClean="0">
                <a:hlinkClick r:id="rId4"/>
              </a:rPr>
              <a:t>www.semanticscholar.org/paper/Toward-a-full-peer-to-peer-MPEG-DASH-compliant-Gazdar-Alkwai/f64cc400bda95dc6b471c622378e3a7e2c853eb1</a:t>
            </a:r>
            <a:r>
              <a:rPr lang="en-US" altLang="ko-KR" sz="800" dirty="0" smtClean="0"/>
              <a:t> 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9420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of DASH</a:t>
            </a:r>
          </a:p>
          <a:p>
            <a:pPr lvl="1"/>
            <a:r>
              <a:rPr lang="en-US" altLang="ko-KR" dirty="0"/>
              <a:t>However, DASH streaming has big issue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Because this streaming technology considers each client situation, not the overall client, it causes </a:t>
            </a:r>
            <a:r>
              <a:rPr lang="en-US" altLang="ko-KR" b="1" dirty="0"/>
              <a:t>unfairness</a:t>
            </a:r>
            <a:r>
              <a:rPr lang="en-US" altLang="ko-KR" dirty="0"/>
              <a:t> of the overall resource usage.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964023" y="3284984"/>
            <a:ext cx="8720545" cy="2171926"/>
            <a:chOff x="964023" y="2349367"/>
            <a:chExt cx="8720545" cy="21719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082" y="3420411"/>
              <a:ext cx="747953" cy="596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301" y="2451928"/>
              <a:ext cx="689004" cy="8647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2962336" y="3535024"/>
              <a:ext cx="349939" cy="1146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7305" y="3420411"/>
              <a:ext cx="747953" cy="5965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2059660" y="3474348"/>
              <a:ext cx="349939" cy="1146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64023" y="3019832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75160" y="3054694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48176" y="2451928"/>
              <a:ext cx="3016502" cy="1565034"/>
              <a:chOff x="4548176" y="2451928"/>
              <a:chExt cx="3016502" cy="156503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599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818" y="2451928"/>
                <a:ext cx="689004" cy="86475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27283">
                <a:off x="6605853" y="3535024"/>
                <a:ext cx="349939" cy="11467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822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769410">
                <a:off x="5703177" y="3474348"/>
                <a:ext cx="349939" cy="114679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548176" y="3040619"/>
                <a:ext cx="13138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1080p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35815" y="3058495"/>
                <a:ext cx="1228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144p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465875" y="2349367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2198190" y="4221123"/>
              <a:ext cx="1149674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 </a:t>
              </a:r>
              <a:r>
                <a:rPr lang="en-US" altLang="ko-KR" sz="1200" dirty="0" smtClean="0"/>
                <a:t>Ideal case</a:t>
              </a:r>
              <a:r>
                <a:rPr lang="en-US" altLang="ko-KR" sz="1200" dirty="0" smtClean="0"/>
                <a:t> &gt;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32040" y="4244294"/>
              <a:ext cx="4752528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 </a:t>
              </a:r>
              <a:r>
                <a:rPr lang="en-US" altLang="ko-KR" sz="1200" dirty="0" smtClean="0"/>
                <a:t>A </a:t>
              </a:r>
              <a:r>
                <a:rPr lang="en-US" altLang="ko-KR" sz="1200" dirty="0"/>
                <a:t>specific client preempts </a:t>
              </a:r>
              <a:r>
                <a:rPr lang="en-US" altLang="ko-KR" sz="1200" dirty="0" smtClean="0"/>
                <a:t>resource &gt;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3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SDN (Software Defined Networking)</a:t>
            </a:r>
          </a:p>
          <a:p>
            <a:pPr lvl="1"/>
            <a:r>
              <a:rPr lang="en-US" altLang="ko-KR" dirty="0"/>
              <a:t>SDN is composed of a structure that separates data planes and control planes of network equipment. It connects controllers and network equipment using </a:t>
            </a:r>
            <a:r>
              <a:rPr lang="en-US" altLang="ko-KR" dirty="0" smtClean="0"/>
              <a:t>Open Flow API.</a:t>
            </a:r>
          </a:p>
          <a:p>
            <a:pPr lvl="1"/>
            <a:r>
              <a:rPr lang="en-US" altLang="ko-KR" dirty="0" smtClean="0"/>
              <a:t>Through </a:t>
            </a:r>
            <a:r>
              <a:rPr lang="en-US" altLang="ko-KR" dirty="0"/>
              <a:t>the </a:t>
            </a:r>
            <a:r>
              <a:rPr lang="en-US" altLang="ko-KR" b="1" dirty="0"/>
              <a:t>centralized structure on the controller</a:t>
            </a:r>
            <a:r>
              <a:rPr lang="en-US" altLang="ko-KR" dirty="0"/>
              <a:t>, overall network is controlled. It enables efficient use of the network.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074" name="Picture 2" descr="http://www.spkr.co.kr/wp-content/uploads/2014/09/sd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56" y="3140969"/>
            <a:ext cx="6473004" cy="27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04256" y="594986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</a:t>
            </a:r>
            <a:r>
              <a:rPr lang="en-US" altLang="ko-KR" sz="800" dirty="0">
                <a:hlinkClick r:id="rId4"/>
              </a:rPr>
              <a:t>://www.spkr.co.kr/sdn-solution-guide</a:t>
            </a:r>
            <a:r>
              <a:rPr lang="en-US" altLang="ko-KR" sz="800" dirty="0" smtClean="0">
                <a:hlinkClick r:id="rId4"/>
              </a:rPr>
              <a:t>/</a:t>
            </a:r>
            <a:r>
              <a:rPr lang="en-US" altLang="ko-KR" sz="800" dirty="0" smtClean="0"/>
              <a:t> 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Multiple Wi-Fi connection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wireless network situation is </a:t>
            </a:r>
            <a:r>
              <a:rPr lang="en-US" altLang="ko-KR" b="1" dirty="0"/>
              <a:t>changing rapidly</a:t>
            </a:r>
            <a:r>
              <a:rPr lang="en-US" altLang="ko-KR" dirty="0"/>
              <a:t>. So, it is necessary to use the resource according to the situation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Through multiple interfaces, chunks can be received </a:t>
            </a:r>
            <a:r>
              <a:rPr lang="en-US" altLang="ko-KR" b="1" dirty="0"/>
              <a:t>differently</a:t>
            </a:r>
            <a:r>
              <a:rPr lang="en-US" altLang="ko-KR" dirty="0"/>
              <a:t> depending on the unstable wireless network situation.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098" name="Picture 2" descr="How To Join Two Wi-Fi Networks at Once - Speed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44" y="3119942"/>
            <a:ext cx="561662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2248" y="551781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https</a:t>
            </a:r>
            <a:r>
              <a:rPr lang="en-US" altLang="ko-KR" sz="800" dirty="0">
                <a:hlinkClick r:id="rId4"/>
              </a:rPr>
              <a:t>://</a:t>
            </a:r>
            <a:r>
              <a:rPr lang="en-US" altLang="ko-KR" sz="800" dirty="0" smtClean="0">
                <a:hlinkClick r:id="rId4"/>
              </a:rPr>
              <a:t>speedify.com/wp-content/uploads/combine-two-wifi.png</a:t>
            </a:r>
            <a:r>
              <a:rPr lang="en-US" altLang="ko-KR" sz="800" dirty="0" smtClean="0"/>
              <a:t> 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16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system consists of four elements.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SDN </a:t>
            </a:r>
            <a:r>
              <a:rPr lang="en-US" altLang="ko-KR" kern="0" dirty="0" smtClean="0"/>
              <a:t>Application </a:t>
            </a:r>
            <a:r>
              <a:rPr lang="en-US" altLang="ko-KR" b="1" kern="0" dirty="0"/>
              <a:t>periodically collects</a:t>
            </a:r>
            <a:r>
              <a:rPr lang="en-US" altLang="ko-KR" kern="0" dirty="0"/>
              <a:t> resource information.</a:t>
            </a:r>
          </a:p>
          <a:p>
            <a:pPr lvl="1"/>
            <a:r>
              <a:rPr lang="en-US" altLang="ko-KR" kern="0" dirty="0"/>
              <a:t>Based on the collected resources, the </a:t>
            </a:r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chunk rate</a:t>
            </a:r>
            <a:r>
              <a:rPr lang="en-US" altLang="ko-KR" kern="0" dirty="0"/>
              <a:t> of the client are determined.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118822"/>
            <a:ext cx="2088232" cy="209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14549</TotalTime>
  <Words>1291</Words>
  <Application>Microsoft Office PowerPoint</Application>
  <PresentationFormat>화면 슬라이드 쇼(4:3)</PresentationFormat>
  <Paragraphs>296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pres</vt:lpstr>
      <vt:lpstr>Research   Jae Jun Ha  Media Computing and Networking Laboratory POSTCH  2020-05-01</vt:lpstr>
      <vt:lpstr>Contents</vt:lpstr>
      <vt:lpstr>Introduction</vt:lpstr>
      <vt:lpstr>Introduction</vt:lpstr>
      <vt:lpstr>Introduction</vt:lpstr>
      <vt:lpstr>Introduction</vt:lpstr>
      <vt:lpstr>Introduction</vt:lpstr>
      <vt:lpstr>System Architecture</vt:lpstr>
      <vt:lpstr>System Architecture</vt:lpstr>
      <vt:lpstr>System Architecture</vt:lpstr>
      <vt:lpstr>System Architecture</vt:lpstr>
      <vt:lpstr>System Architecture</vt:lpstr>
      <vt:lpstr>Problem Description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652</cp:revision>
  <dcterms:created xsi:type="dcterms:W3CDTF">2020-01-02T02:20:46Z</dcterms:created>
  <dcterms:modified xsi:type="dcterms:W3CDTF">2020-04-30T16:35:50Z</dcterms:modified>
</cp:coreProperties>
</file>