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849" r:id="rId2"/>
    <p:sldId id="1177" r:id="rId3"/>
    <p:sldId id="1182" r:id="rId4"/>
    <p:sldId id="592" r:id="rId5"/>
    <p:sldId id="1179" r:id="rId6"/>
    <p:sldId id="1180" r:id="rId7"/>
    <p:sldId id="1181" r:id="rId8"/>
    <p:sldId id="1183" r:id="rId9"/>
    <p:sldId id="933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426" autoAdjust="0"/>
  </p:normalViewPr>
  <p:slideViewPr>
    <p:cSldViewPr>
      <p:cViewPr varScale="1">
        <p:scale>
          <a:sx n="82" d="100"/>
          <a:sy n="82" d="100"/>
        </p:scale>
        <p:origin x="15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이전 것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)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오늘은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~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을 위주로 준비했습니다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kumimoji="1" lang="ko-KR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43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일단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formulation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에서 수정한 부분 위주로 말씀 드리겠습니다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Goal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은 이전에 설명 드린 대로 전체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quality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를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maximize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하는 것입니다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제 문제에서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quality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는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PSNR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로 고려했고 아래 식을 최대화 하는 것이 목적입니다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수정 된 부분들은 다음과 같습니다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기존에는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라는 변수를 사용하였고 이는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UE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와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AP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사이에 연결이 되어있는지를 나타냈습니다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하지만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multipath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를 고려하려면 각각의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AP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로 부터 얼마만큼 데이터를 받을지 정해야 하기 때문에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p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대신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x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라는 변수를 사용하였고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이는 각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AP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로 부터 데이터를 얼마나 받을지 결정하는 변수입니다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그렇기 때문에 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UE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에 해당되는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x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의 합은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1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이 되게 설정하였습니다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또한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congestion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을 고려하기 위해 전체 각각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AP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로 부터 받는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chunk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에 대한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timeslot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AP timeslot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안에 들어오도록 설정하였습니다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endParaRPr kumimoji="1" lang="ko-KR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31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문제는 앞에서 말한대로 한 </a:t>
            </a:r>
            <a:r>
              <a:rPr lang="en-US" altLang="ko-KR" dirty="0"/>
              <a:t>UE</a:t>
            </a:r>
            <a:r>
              <a:rPr lang="ko-KR" altLang="en-US" dirty="0"/>
              <a:t>가 최대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AP</a:t>
            </a:r>
            <a:r>
              <a:rPr lang="ko-KR" altLang="en-US" dirty="0"/>
              <a:t>에 연결하고 각 </a:t>
            </a:r>
            <a:r>
              <a:rPr lang="en-US" altLang="ko-KR" dirty="0"/>
              <a:t>AP </a:t>
            </a:r>
            <a:r>
              <a:rPr lang="ko-KR" altLang="en-US" dirty="0"/>
              <a:t>마다 </a:t>
            </a:r>
            <a:r>
              <a:rPr lang="en-US" altLang="ko-KR" dirty="0"/>
              <a:t>chunk</a:t>
            </a:r>
            <a:r>
              <a:rPr lang="ko-KR" altLang="en-US" dirty="0"/>
              <a:t>를 받는 비율</a:t>
            </a:r>
            <a:r>
              <a:rPr lang="en-US" altLang="ko-KR" dirty="0"/>
              <a:t>, amount of bit</a:t>
            </a:r>
            <a:r>
              <a:rPr lang="ko-KR" altLang="en-US" dirty="0"/>
              <a:t>를 정하는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10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문제에서 </a:t>
            </a:r>
            <a:r>
              <a:rPr lang="en-US" altLang="ko-KR" dirty="0"/>
              <a:t>amount of bit</a:t>
            </a:r>
            <a:r>
              <a:rPr lang="ko-KR" altLang="en-US" dirty="0"/>
              <a:t>와 </a:t>
            </a:r>
            <a:r>
              <a:rPr lang="en-US" altLang="ko-KR" dirty="0"/>
              <a:t>AP</a:t>
            </a:r>
            <a:r>
              <a:rPr lang="ko-KR" altLang="en-US" dirty="0"/>
              <a:t>로 부터 받는 </a:t>
            </a:r>
            <a:r>
              <a:rPr lang="en-US" altLang="ko-KR" dirty="0"/>
              <a:t>chunk </a:t>
            </a:r>
            <a:r>
              <a:rPr lang="ko-KR" altLang="en-US" dirty="0"/>
              <a:t>양을 정해야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큰 틀에서는 </a:t>
            </a:r>
            <a:r>
              <a:rPr lang="en-US" altLang="ko-KR" dirty="0"/>
              <a:t>amount of bit</a:t>
            </a:r>
            <a:r>
              <a:rPr lang="ko-KR" altLang="en-US" dirty="0"/>
              <a:t>를 구하고 작은 틀에서는 각 </a:t>
            </a:r>
            <a:r>
              <a:rPr lang="en-US" altLang="ko-KR" dirty="0"/>
              <a:t>AP</a:t>
            </a:r>
            <a:r>
              <a:rPr lang="ko-KR" altLang="en-US" dirty="0"/>
              <a:t>에서 받는 </a:t>
            </a:r>
            <a:r>
              <a:rPr lang="en-US" altLang="ko-KR" dirty="0"/>
              <a:t>chunk</a:t>
            </a:r>
            <a:r>
              <a:rPr lang="ko-KR" altLang="en-US" dirty="0"/>
              <a:t>양을 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초기에는 각 </a:t>
            </a:r>
            <a:r>
              <a:rPr lang="en-US" altLang="ko-KR" dirty="0"/>
              <a:t>UE</a:t>
            </a:r>
            <a:r>
              <a:rPr lang="ko-KR" altLang="en-US" dirty="0"/>
              <a:t>들은 </a:t>
            </a:r>
            <a:r>
              <a:rPr lang="en-US" altLang="ko-KR" dirty="0"/>
              <a:t>amount of bit</a:t>
            </a:r>
            <a:r>
              <a:rPr lang="ko-KR" altLang="en-US" dirty="0"/>
              <a:t>를 </a:t>
            </a:r>
            <a:r>
              <a:rPr lang="en-US" altLang="ko-KR" dirty="0"/>
              <a:t>full</a:t>
            </a:r>
            <a:r>
              <a:rPr lang="ko-KR" altLang="en-US" dirty="0"/>
              <a:t>로 받는다고 가정하고 </a:t>
            </a:r>
            <a:r>
              <a:rPr lang="en-US" altLang="ko-KR" dirty="0"/>
              <a:t>AP</a:t>
            </a:r>
            <a:r>
              <a:rPr lang="ko-KR" altLang="en-US" dirty="0"/>
              <a:t>들로 부터 받는 </a:t>
            </a:r>
            <a:r>
              <a:rPr lang="en-US" altLang="ko-KR" dirty="0"/>
              <a:t>chunk</a:t>
            </a:r>
            <a:r>
              <a:rPr lang="ko-KR" altLang="en-US" dirty="0"/>
              <a:t>들을 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구하기 위해서 아래 수식들을 만족하는 </a:t>
            </a:r>
            <a:r>
              <a:rPr lang="en-US" altLang="ko-KR" dirty="0"/>
              <a:t>amount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bit</a:t>
            </a:r>
            <a:r>
              <a:rPr lang="ko-KR" altLang="en-US" dirty="0"/>
              <a:t>를 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734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아래 제약조건들을 만족하지 못하는 </a:t>
            </a:r>
            <a:r>
              <a:rPr lang="en-US" altLang="ko-KR" dirty="0"/>
              <a:t>x </a:t>
            </a:r>
            <a:r>
              <a:rPr lang="ko-KR" altLang="en-US" dirty="0"/>
              <a:t>값들을 구하지 못한다면 </a:t>
            </a:r>
            <a:r>
              <a:rPr lang="en-US" altLang="ko-KR" dirty="0"/>
              <a:t>amount of bit</a:t>
            </a:r>
            <a:r>
              <a:rPr lang="ko-KR" altLang="en-US" dirty="0"/>
              <a:t>를 줄여 다시 </a:t>
            </a:r>
            <a:r>
              <a:rPr lang="en-US" altLang="ko-KR" dirty="0"/>
              <a:t>x </a:t>
            </a:r>
            <a:r>
              <a:rPr lang="ko-KR" altLang="en-US" dirty="0"/>
              <a:t>값들을 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244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93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65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87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15" Type="http://schemas.openxmlformats.org/officeDocument/2006/relationships/image" Target="../media/image15.png"/><Relationship Id="rId23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1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3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23" Type="http://schemas.openxmlformats.org/officeDocument/2006/relationships/image" Target="../media/image39.png"/><Relationship Id="rId10" Type="http://schemas.openxmlformats.org/officeDocument/2006/relationships/image" Target="../media/image12.pn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5.png"/><Relationship Id="rId14" Type="http://schemas.openxmlformats.org/officeDocument/2006/relationships/image" Target="../media/image32.png"/><Relationship Id="rId2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1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3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23" Type="http://schemas.openxmlformats.org/officeDocument/2006/relationships/image" Target="../media/image39.png"/><Relationship Id="rId10" Type="http://schemas.openxmlformats.org/officeDocument/2006/relationships/image" Target="../media/image12.pn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5.png"/><Relationship Id="rId14" Type="http://schemas.openxmlformats.org/officeDocument/2006/relationships/image" Target="../media/image32.png"/><Relationship Id="rId22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2019-12-06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/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>
              <a:defRPr/>
            </a:pPr>
            <a:r>
              <a:rPr lang="en-US" altLang="ko-KR" dirty="0">
                <a:solidFill>
                  <a:srgbClr val="C00000"/>
                </a:solidFill>
              </a:rPr>
              <a:t>Content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400675"/>
          </a:xfrm>
        </p:spPr>
        <p:txBody>
          <a:bodyPr>
            <a:normAutofit/>
          </a:bodyPr>
          <a:lstStyle/>
          <a:p>
            <a:pPr marL="400050">
              <a:defRPr/>
            </a:pPr>
            <a:r>
              <a:rPr lang="en-US" altLang="ko-KR" dirty="0"/>
              <a:t>Modified Formulation</a:t>
            </a:r>
          </a:p>
          <a:p>
            <a:pPr marL="400050">
              <a:defRPr/>
            </a:pPr>
            <a:r>
              <a:rPr lang="en-US" altLang="ko-KR" dirty="0"/>
              <a:t>Algorithm Design</a:t>
            </a:r>
          </a:p>
          <a:p>
            <a:pPr marL="800100" lvl="1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68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>
              <a:defRPr/>
            </a:pPr>
            <a:r>
              <a:rPr lang="en-US" altLang="ko-KR" dirty="0">
                <a:solidFill>
                  <a:srgbClr val="C00000"/>
                </a:solidFill>
              </a:rPr>
              <a:t>Formulation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400675"/>
          </a:xfrm>
        </p:spPr>
        <p:txBody>
          <a:bodyPr>
            <a:normAutofit/>
          </a:bodyPr>
          <a:lstStyle/>
          <a:p>
            <a:pPr marL="400050">
              <a:defRPr/>
            </a:pPr>
            <a:r>
              <a:rPr lang="en-US" altLang="ko-KR" dirty="0"/>
              <a:t>Goal</a:t>
            </a:r>
          </a:p>
          <a:p>
            <a:pPr marL="800100" lvl="1">
              <a:defRPr/>
            </a:pPr>
            <a:r>
              <a:rPr lang="en-US" altLang="ko-KR" dirty="0"/>
              <a:t>By adjusting </a:t>
            </a:r>
            <a:r>
              <a:rPr lang="en-US" altLang="ko-KR" b="1" dirty="0" smtClean="0"/>
              <a:t>chunk ratio </a:t>
            </a:r>
            <a:r>
              <a:rPr lang="en-US" altLang="ko-KR" b="1" dirty="0" smtClean="0"/>
              <a:t>and bitrate</a:t>
            </a:r>
            <a:r>
              <a:rPr lang="en-US" altLang="ko-KR" dirty="0" smtClean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maximize service quality</a:t>
            </a:r>
          </a:p>
          <a:p>
            <a:pPr marL="800100" lvl="1">
              <a:defRPr/>
            </a:pPr>
            <a:endParaRPr lang="en-US" altLang="ko-KR" dirty="0"/>
          </a:p>
          <a:p>
            <a:pPr marL="800100" lvl="1">
              <a:defRPr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10">
                <a:extLst>
                  <a:ext uri="{FF2B5EF4-FFF2-40B4-BE49-F238E27FC236}">
                    <a16:creationId xmlns:a16="http://schemas.microsoft.com/office/drawing/2014/main" id="{1327D828-048D-4782-A307-EA5D576262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1600" y="2683476"/>
              <a:ext cx="7920880" cy="3351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7362">
                      <a:extLst>
                        <a:ext uri="{9D8B030D-6E8A-4147-A177-3AD203B41FA5}">
                          <a16:colId xmlns:a16="http://schemas.microsoft.com/office/drawing/2014/main" val="727257970"/>
                        </a:ext>
                      </a:extLst>
                    </a:gridCol>
                    <a:gridCol w="6443518">
                      <a:extLst>
                        <a:ext uri="{9D8B030D-6E8A-4147-A177-3AD203B41FA5}">
                          <a16:colId xmlns:a16="http://schemas.microsoft.com/office/drawing/2014/main" val="9409754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0" kern="100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Maximize</a:t>
                          </a:r>
                          <a:endParaRPr lang="ko-KR" sz="1200" b="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𝒊</m:t>
                                  </m:r>
                                  <m:r>
                                    <a:rPr lang="en-US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=</m:t>
                                  </m:r>
                                  <m:r>
                                    <a:rPr lang="en-US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|</m:t>
                                  </m:r>
                                  <m:r>
                                    <a:rPr lang="en-US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𝑵</m:t>
                                  </m:r>
                                  <m:r>
                                    <a:rPr lang="en-US" sz="1800" b="1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𝑃𝑆𝑁𝑅</m:t>
                                  </m:r>
                                  <m:d>
                                    <m:dPr>
                                      <m:ctrlPr>
                                        <a:rPr lang="ko-KR" sz="18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굴림" panose="020B0600000101010101" pitchFamily="50" charset="-127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ko-KR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굴림" panose="020B0600000101010101" pitchFamily="50" charset="-127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800" kern="100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굴림" panose="020B0600000101010101" pitchFamily="50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𝑃𝑆𝑁𝑅</m:t>
                              </m:r>
                              <m:d>
                                <m:dPr>
                                  <m:ctrlPr>
                                    <a:rPr lang="ko-KR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=</m:t>
                              </m:r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𝑎</m:t>
                              </m:r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ko-KR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12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(</m:t>
                              </m:r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𝑟</m:t>
                              </m:r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)+</m:t>
                              </m:r>
                              <m:r>
                                <a:rPr lang="en-US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𝑏</m:t>
                              </m:r>
                            </m:oMath>
                          </a14:m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679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subject to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ko-KR" sz="18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굴림" panose="020B0600000101010101" pitchFamily="50" charset="-127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ko-KR" sz="1800" i="1" ker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굴림" panose="020B0600000101010101" pitchFamily="50" charset="-127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ko-KR" sz="1800" i="1" ker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굴림" panose="020B0600000101010101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 ker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굴림" panose="020B0600000101010101" pitchFamily="50" charset="-127"/>
                                              </a:rPr>
                                              <m:t>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 ker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굴림" panose="020B0600000101010101" pitchFamily="50" charset="-127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800" i="1" ker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굴림" panose="020B0600000101010101" pitchFamily="50" charset="-127"/>
                                          </a:rPr>
                                          <m:t>𝑝𝑙𝑎𝑦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8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+</m:t>
                                </m:r>
                                <m:r>
                                  <a:rPr lang="en-US" sz="18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𝜃</m:t>
                                </m:r>
                                <m:r>
                                  <a:rPr lang="en-US" sz="18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sz="18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굴림" panose="020B0600000101010101" pitchFamily="50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굴림" panose="020B0600000101010101" pitchFamily="50" charset="-127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굴림" panose="020B0600000101010101" pitchFamily="50" charset="-127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굴림" panose="020B0600000101010101" pitchFamily="50" charset="-127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sz="18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sz="18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굴림" panose="020B0600000101010101" pitchFamily="50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굴림" panose="020B0600000101010101" pitchFamily="50" charset="-127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굴림" panose="020B0600000101010101" pitchFamily="50" charset="-127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바탕" panose="02030600000101010101" pitchFamily="18" charset="-127"/>
                                        <a:cs typeface="굴림" panose="020B0600000101010101" pitchFamily="50" charset="-127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sz="18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+</m:t>
                                </m:r>
                                <m:r>
                                  <a:rPr lang="en-US" sz="18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ko-KR" sz="1800" i="1" ker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굴림" panose="020B0600000101010101" pitchFamily="50" charset="-127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ko-KR" sz="1800" i="1" ker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굴림" panose="020B0600000101010101" pitchFamily="50" charset="-127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ko-KR" sz="1800" i="1" ker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굴림" panose="020B0600000101010101" pitchFamily="50" charset="-127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 ker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바탕" panose="02030600000101010101" pitchFamily="18" charset="-127"/>
                                                <a:cs typeface="굴림" panose="020B0600000101010101" pitchFamily="50" charset="-127"/>
                                              </a:rPr>
                                              <m:t>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 ker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굴림" panose="020B0600000101010101" pitchFamily="50" charset="-127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800" i="1" ker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바탕" panose="02030600000101010101" pitchFamily="18" charset="-127"/>
                                            <a:cs typeface="굴림" panose="020B0600000101010101" pitchFamily="50" charset="-127"/>
                                          </a:rPr>
                                          <m:t>𝑏𝑢𝑓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8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  </m:t>
                                </m:r>
                                <m:r>
                                  <a:rPr lang="en-US" sz="18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𝑓𝑜𝑟</m:t>
                                </m:r>
                                <m:r>
                                  <a:rPr lang="en-US" sz="18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 ∀ </m:t>
                                </m:r>
                                <m:r>
                                  <a:rPr lang="en-US" sz="18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𝑗</m:t>
                                </m:r>
                                <m:r>
                                  <a:rPr lang="en-US" sz="18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∈</m:t>
                                </m:r>
                                <m:r>
                                  <a:rPr lang="en-US" sz="1800" i="1" kern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0454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and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𝑓𝑜𝑟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∀ 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𝑖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∈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𝑁</m:t>
                              </m:r>
                            </m:oMath>
                          </a14:m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683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and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𝑗</m:t>
                                  </m:r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|</m:t>
                                  </m:r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𝑀</m:t>
                                  </m:r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sz="18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굴림" panose="020B0600000101010101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kern="1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𝑖</m:t>
                                      </m:r>
                                      <m:r>
                                        <a:rPr lang="en-US" sz="18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,</m:t>
                                      </m:r>
                                      <m:r>
                                        <a:rPr lang="en-US" sz="18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b="0" i="1" kern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𝑓𝑜𝑟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∀ 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𝑗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∈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𝑀</m:t>
                              </m:r>
                            </m:oMath>
                          </a14:m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2825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굴림" panose="020B0600000101010101" pitchFamily="50" charset="-127"/>
                            </a:rPr>
                            <a:t> 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,</m:t>
                                  </m:r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𝑓𝑜𝑟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∈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𝑀𝑃𝐷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,  ∀ 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𝑖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∈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𝑁</m:t>
                              </m:r>
                            </m:oMath>
                          </a14:m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046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굴림" panose="020B0600000101010101" pitchFamily="50" charset="-127"/>
                            </a:rPr>
                            <a:t> 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and</a:t>
                          </a:r>
                          <a:r>
                            <a:rPr lang="en-US" sz="2000" kern="0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굴림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sz="18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굴림" panose="020B0600000101010101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ko-KR" sz="18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굴림" panose="020B0600000101010101" pitchFamily="50" charset="-127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굴림" panose="020B0600000101010101" pitchFamily="50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굴림" panose="020B0600000101010101" pitchFamily="50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8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굴림" panose="020B0600000101010101" pitchFamily="50" charset="-127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sz="18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굴림" panose="020B0600000101010101" pitchFamily="50" charset="-127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굴림" panose="020B0600000101010101" pitchFamily="50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 ker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바탕" panose="02030600000101010101" pitchFamily="18" charset="-127"/>
                                              <a:cs typeface="굴림" panose="020B0600000101010101" pitchFamily="50" charset="-127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800" i="1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  <a:cs typeface="굴림" panose="020B0600000101010101" pitchFamily="50" charset="-127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8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굴림" panose="020B0600000101010101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800" i="1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굴림" panose="020B0600000101010101" pitchFamily="50" charset="-127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𝑓𝑜𝑟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 ∀ 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𝑗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∈</m:t>
                              </m:r>
                              <m:r>
                                <a:rPr lang="en-US" sz="1800" i="1" ker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𝑀</m:t>
                              </m:r>
                            </m:oMath>
                          </a14:m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6521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10">
                <a:extLst>
                  <a:ext uri="{FF2B5EF4-FFF2-40B4-BE49-F238E27FC236}">
                    <a16:creationId xmlns:a16="http://schemas.microsoft.com/office/drawing/2014/main" id="{1327D828-048D-4782-A307-EA5D576262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1600" y="2683476"/>
              <a:ext cx="7920880" cy="30949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7362">
                      <a:extLst>
                        <a:ext uri="{9D8B030D-6E8A-4147-A177-3AD203B41FA5}">
                          <a16:colId xmlns:a16="http://schemas.microsoft.com/office/drawing/2014/main" val="727257970"/>
                        </a:ext>
                      </a:extLst>
                    </a:gridCol>
                    <a:gridCol w="6443518">
                      <a:extLst>
                        <a:ext uri="{9D8B030D-6E8A-4147-A177-3AD203B41FA5}">
                          <a16:colId xmlns:a16="http://schemas.microsoft.com/office/drawing/2014/main" val="940975482"/>
                        </a:ext>
                      </a:extLst>
                    </a:gridCol>
                  </a:tblGrid>
                  <a:tr h="46101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0" kern="100" dirty="0">
                              <a:solidFill>
                                <a:schemeClr val="tx1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Maximize</a:t>
                          </a:r>
                          <a:endParaRPr lang="ko-KR" sz="1200" b="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2968" t="-67105" r="-378" b="-57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6798340"/>
                      </a:ext>
                    </a:extLst>
                  </a:tr>
                  <a:tr h="508254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subject to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2968" t="-153012" r="-378" b="-4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454828"/>
                      </a:ext>
                    </a:extLst>
                  </a:tr>
                  <a:tr h="428054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2968" t="-300000" r="-378" b="-4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83397"/>
                      </a:ext>
                    </a:extLst>
                  </a:tr>
                  <a:tr h="517525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2968" t="-329412" r="-378" b="-23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825971"/>
                      </a:ext>
                    </a:extLst>
                  </a:tr>
                  <a:tr h="440817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굴림" panose="020B0600000101010101" pitchFamily="50" charset="-127"/>
                            </a:rPr>
                            <a:t> 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2968" t="-500000" r="-378" b="-168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0469703"/>
                      </a:ext>
                    </a:extLst>
                  </a:tr>
                  <a:tr h="739331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맑은 고딕" panose="020B0503020000020004" pitchFamily="50" charset="-127"/>
                              <a:cs typeface="굴림" panose="020B0600000101010101" pitchFamily="50" charset="-127"/>
                            </a:rPr>
                            <a:t> 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2968" t="-361983" r="-378" b="-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65217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8E4953D-2CC7-4F64-93B7-6090E40B0B42}"/>
              </a:ext>
            </a:extLst>
          </p:cNvPr>
          <p:cNvCxnSpPr>
            <a:cxnSpLocks/>
          </p:cNvCxnSpPr>
          <p:nvPr/>
        </p:nvCxnSpPr>
        <p:spPr bwMode="auto">
          <a:xfrm>
            <a:off x="1043608" y="3212976"/>
            <a:ext cx="5112568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F088EF-4938-4298-8559-3FD67D6DC489}"/>
              </a:ext>
            </a:extLst>
          </p:cNvPr>
          <p:cNvSpPr/>
          <p:nvPr/>
        </p:nvSpPr>
        <p:spPr>
          <a:xfrm>
            <a:off x="2339752" y="4293124"/>
            <a:ext cx="3240360" cy="43202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FDEDA1-E7C4-412F-A0C3-B9E7CC5A9A55}"/>
              </a:ext>
            </a:extLst>
          </p:cNvPr>
          <p:cNvSpPr/>
          <p:nvPr/>
        </p:nvSpPr>
        <p:spPr>
          <a:xfrm>
            <a:off x="3347864" y="5372998"/>
            <a:ext cx="504056" cy="432293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BE94131-61FC-4AEC-BE4C-8E05768BA4F3}"/>
              </a:ext>
            </a:extLst>
          </p:cNvPr>
          <p:cNvGrpSpPr/>
          <p:nvPr/>
        </p:nvGrpSpPr>
        <p:grpSpPr>
          <a:xfrm>
            <a:off x="2712293" y="1856382"/>
            <a:ext cx="5172075" cy="564506"/>
            <a:chOff x="2712293" y="1772816"/>
            <a:chExt cx="5172075" cy="564506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F07398-EDE1-4E20-9145-2DE6088D9AE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004048" y="1772816"/>
              <a:ext cx="353790" cy="21835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A670517-B025-4B29-AE53-1FF7E3E75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2293" y="1965847"/>
              <a:ext cx="5172075" cy="3714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5B2C87-719F-406A-81C0-6450320000B7}"/>
              </a:ext>
            </a:extLst>
          </p:cNvPr>
          <p:cNvSpPr/>
          <p:nvPr/>
        </p:nvSpPr>
        <p:spPr>
          <a:xfrm>
            <a:off x="3959932" y="2074736"/>
            <a:ext cx="353790" cy="37147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 find </a:t>
            </a:r>
            <a:r>
              <a:rPr lang="en-US" altLang="ko-KR" dirty="0">
                <a:solidFill>
                  <a:srgbClr val="FF0000"/>
                </a:solidFill>
              </a:rPr>
              <a:t>solution (maximizing PSNR)</a:t>
            </a:r>
            <a:endParaRPr lang="en-US" altLang="ko-KR" dirty="0">
              <a:ea typeface="Cambria Math" panose="02040503050406030204" pitchFamily="18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19518884">
            <a:off x="2279300" y="3866475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20430341">
            <a:off x="2428734" y="390300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12026852">
            <a:off x="3773421" y="392653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3781667">
            <a:off x="6130690" y="3914468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 rot="14779872">
            <a:off x="3233384" y="4109725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18000000">
            <a:off x="4538699" y="4081233"/>
            <a:ext cx="1194958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1991758" y="3674856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758" y="3674856"/>
                <a:ext cx="638828" cy="3172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2709036" y="4560918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9036" y="4560918"/>
                <a:ext cx="638828" cy="31720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6732240" y="3828744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3828744"/>
                <a:ext cx="642997" cy="317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5799888" y="4612906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9888" y="4612906"/>
                <a:ext cx="642997" cy="3172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/>
              <p:nvPr/>
            </p:nvSpPr>
            <p:spPr bwMode="auto">
              <a:xfrm>
                <a:off x="1991758" y="4904702"/>
                <a:ext cx="626197" cy="23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758" y="4904702"/>
                <a:ext cx="626197" cy="230961"/>
              </a:xfrm>
              <a:prstGeom prst="rect">
                <a:avLst/>
              </a:prstGeom>
              <a:blipFill>
                <a:blip r:embed="rId12"/>
                <a:stretch>
                  <a:fillRect l="-3922" r="-2941" b="-189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/>
              <p:nvPr/>
            </p:nvSpPr>
            <p:spPr bwMode="auto">
              <a:xfrm>
                <a:off x="4291593" y="5382877"/>
                <a:ext cx="626197" cy="23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1593" y="5382877"/>
                <a:ext cx="626197" cy="230961"/>
              </a:xfrm>
              <a:prstGeom prst="rect">
                <a:avLst/>
              </a:prstGeom>
              <a:blipFill>
                <a:blip r:embed="rId13"/>
                <a:stretch>
                  <a:fillRect l="-2913" r="-291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/>
              <p:nvPr/>
            </p:nvSpPr>
            <p:spPr bwMode="auto">
              <a:xfrm>
                <a:off x="6547283" y="5073082"/>
                <a:ext cx="626197" cy="231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7283" y="5073082"/>
                <a:ext cx="626197" cy="231987"/>
              </a:xfrm>
              <a:prstGeom prst="rect">
                <a:avLst/>
              </a:prstGeom>
              <a:blipFill>
                <a:blip r:embed="rId14"/>
                <a:stretch>
                  <a:fillRect l="-2913" r="-291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5546095" y="2491407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6095" y="2491407"/>
                <a:ext cx="607539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 bwMode="auto">
              <a:xfrm>
                <a:off x="1829741" y="4145947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9741" y="4145947"/>
                <a:ext cx="530337" cy="31720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 bwMode="auto">
              <a:xfrm>
                <a:off x="2117773" y="4445690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7773" y="4445690"/>
                <a:ext cx="530337" cy="31720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 bwMode="auto">
              <a:xfrm>
                <a:off x="6660232" y="4293096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232" y="4293096"/>
                <a:ext cx="530338" cy="31720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 bwMode="auto">
              <a:xfrm>
                <a:off x="6426367" y="4437112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6367" y="4437112"/>
                <a:ext cx="530338" cy="317203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8" descr="C:\Users\dream\Desktop\ap.png">
            <a:extLst>
              <a:ext uri="{FF2B5EF4-FFF2-40B4-BE49-F238E27FC236}">
                <a16:creationId xmlns:a16="http://schemas.microsoft.com/office/drawing/2014/main" id="{66BEE1D5-9192-4843-AB67-38DD5C06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64" y="2830208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dream\Desktop\client.png">
            <a:extLst>
              <a:ext uri="{FF2B5EF4-FFF2-40B4-BE49-F238E27FC236}">
                <a16:creationId xmlns:a16="http://schemas.microsoft.com/office/drawing/2014/main" id="{11580937-6A17-40DF-8AE1-A99FA2A68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18" y="4578364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Users\dream\Desktop\ap.png">
            <a:extLst>
              <a:ext uri="{FF2B5EF4-FFF2-40B4-BE49-F238E27FC236}">
                <a16:creationId xmlns:a16="http://schemas.microsoft.com/office/drawing/2014/main" id="{1CAED604-54BD-4E8A-A059-660EB27E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36" y="2923108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>
            <a:extLst>
              <a:ext uri="{FF2B5EF4-FFF2-40B4-BE49-F238E27FC236}">
                <a16:creationId xmlns:a16="http://schemas.microsoft.com/office/drawing/2014/main" id="{F791CDC7-5420-4C3B-B0F6-CF4A30A98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05" y="4904702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>
            <a:extLst>
              <a:ext uri="{FF2B5EF4-FFF2-40B4-BE49-F238E27FC236}">
                <a16:creationId xmlns:a16="http://schemas.microsoft.com/office/drawing/2014/main" id="{1FEBB0D1-D966-4E51-9607-190431014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50" y="4477088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 find </a:t>
            </a:r>
            <a:r>
              <a:rPr lang="en-US" altLang="ko-KR" dirty="0">
                <a:solidFill>
                  <a:srgbClr val="FF0000"/>
                </a:solidFill>
              </a:rPr>
              <a:t>solution (maximizing PSNR)</a:t>
            </a:r>
            <a:endParaRPr lang="en-US" altLang="ko-KR" dirty="0">
              <a:ea typeface="Cambria Math" panose="02040503050406030204" pitchFamily="18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19518884">
            <a:off x="701079" y="3866475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20430341">
            <a:off x="850513" y="390300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12026852">
            <a:off x="2195200" y="392653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3781667">
            <a:off x="4552469" y="3914468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 rot="14779872">
            <a:off x="1655163" y="4109725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18000000">
            <a:off x="2960478" y="4081233"/>
            <a:ext cx="1194958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413537" y="3674856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537" y="3674856"/>
                <a:ext cx="638828" cy="317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1130815" y="4560918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815" y="4560918"/>
                <a:ext cx="638828" cy="317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5154019" y="3828744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4019" y="3828744"/>
                <a:ext cx="642997" cy="317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4221667" y="4612906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1667" y="4612906"/>
                <a:ext cx="642997" cy="317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3497835" y="4614772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7835" y="4614772"/>
                <a:ext cx="642997" cy="317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1697635" y="4633391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7635" y="4633391"/>
                <a:ext cx="642997" cy="3172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/>
              <p:nvPr/>
            </p:nvSpPr>
            <p:spPr bwMode="auto">
              <a:xfrm>
                <a:off x="413537" y="4904702"/>
                <a:ext cx="626197" cy="23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537" y="4904702"/>
                <a:ext cx="626197" cy="230961"/>
              </a:xfrm>
              <a:prstGeom prst="rect">
                <a:avLst/>
              </a:prstGeom>
              <a:blipFill>
                <a:blip r:embed="rId9"/>
                <a:stretch>
                  <a:fillRect l="-3883" r="-1942" b="-189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/>
              <p:nvPr/>
            </p:nvSpPr>
            <p:spPr bwMode="auto">
              <a:xfrm>
                <a:off x="2713372" y="5382877"/>
                <a:ext cx="626197" cy="23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3372" y="5382877"/>
                <a:ext cx="626197" cy="230961"/>
              </a:xfrm>
              <a:prstGeom prst="rect">
                <a:avLst/>
              </a:prstGeom>
              <a:blipFill>
                <a:blip r:embed="rId10"/>
                <a:stretch>
                  <a:fillRect l="-2913" r="-291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/>
              <p:nvPr/>
            </p:nvSpPr>
            <p:spPr bwMode="auto">
              <a:xfrm>
                <a:off x="4969062" y="5073082"/>
                <a:ext cx="626197" cy="231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9062" y="5073082"/>
                <a:ext cx="626197" cy="231987"/>
              </a:xfrm>
              <a:prstGeom prst="rect">
                <a:avLst/>
              </a:prstGeom>
              <a:blipFill>
                <a:blip r:embed="rId11"/>
                <a:stretch>
                  <a:fillRect l="-2913" r="-291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 bwMode="auto">
              <a:xfrm>
                <a:off x="1484633" y="2492896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633" y="2492896"/>
                <a:ext cx="60753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3967874" y="2491407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7874" y="2491407"/>
                <a:ext cx="60753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 bwMode="auto">
              <a:xfrm>
                <a:off x="251520" y="4145947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145947"/>
                <a:ext cx="530337" cy="3172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 bwMode="auto">
              <a:xfrm>
                <a:off x="539552" y="4445690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445690"/>
                <a:ext cx="530337" cy="3172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 bwMode="auto">
              <a:xfrm>
                <a:off x="5082011" y="4293096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2011" y="4293096"/>
                <a:ext cx="530338" cy="3172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 bwMode="auto">
              <a:xfrm>
                <a:off x="4848146" y="4437112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8146" y="4437112"/>
                <a:ext cx="530338" cy="3172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 bwMode="auto">
              <a:xfrm>
                <a:off x="2254817" y="4695973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4817" y="4695973"/>
                <a:ext cx="530338" cy="31720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 bwMode="auto">
              <a:xfrm>
                <a:off x="2911647" y="4723780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1647" y="4723780"/>
                <a:ext cx="530338" cy="31720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8" descr="C:\Users\dream\Desktop\ap.png">
            <a:extLst>
              <a:ext uri="{FF2B5EF4-FFF2-40B4-BE49-F238E27FC236}">
                <a16:creationId xmlns:a16="http://schemas.microsoft.com/office/drawing/2014/main" id="{66BEE1D5-9192-4843-AB67-38DD5C06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43" y="2830208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dream\Desktop\client.png">
            <a:extLst>
              <a:ext uri="{FF2B5EF4-FFF2-40B4-BE49-F238E27FC236}">
                <a16:creationId xmlns:a16="http://schemas.microsoft.com/office/drawing/2014/main" id="{11580937-6A17-40DF-8AE1-A99FA2A68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97" y="4578364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Users\dream\Desktop\ap.png">
            <a:extLst>
              <a:ext uri="{FF2B5EF4-FFF2-40B4-BE49-F238E27FC236}">
                <a16:creationId xmlns:a16="http://schemas.microsoft.com/office/drawing/2014/main" id="{1CAED604-54BD-4E8A-A059-660EB27E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15" y="2923108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>
            <a:extLst>
              <a:ext uri="{FF2B5EF4-FFF2-40B4-BE49-F238E27FC236}">
                <a16:creationId xmlns:a16="http://schemas.microsoft.com/office/drawing/2014/main" id="{F791CDC7-5420-4C3B-B0F6-CF4A30A98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284" y="4904702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>
            <a:extLst>
              <a:ext uri="{FF2B5EF4-FFF2-40B4-BE49-F238E27FC236}">
                <a16:creationId xmlns:a16="http://schemas.microsoft.com/office/drawing/2014/main" id="{1FEBB0D1-D966-4E51-9607-190431014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9" y="4477088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2A1088E-87FF-484A-B4FA-37A829E10D2E}"/>
                  </a:ext>
                </a:extLst>
              </p:cNvPr>
              <p:cNvSpPr txBox="1"/>
              <p:nvPr/>
            </p:nvSpPr>
            <p:spPr bwMode="auto">
              <a:xfrm>
                <a:off x="6300192" y="2493495"/>
                <a:ext cx="2664296" cy="407829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Sub problem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𝒔𝒆𝒓𝒗𝒊𝒄𝒆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ko-KR" sz="1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ko-KR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ko-KR" sz="1400" b="1" dirty="0">
                  <a:solidFill>
                    <a:srgbClr val="FF0000"/>
                  </a:solidFill>
                </a:endParaRPr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𝑠𝑒𝑔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𝑠𝑒𝑔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𝑠𝑒𝑔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2A1088E-87FF-484A-B4FA-37A829E1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2493495"/>
                <a:ext cx="2664296" cy="4078296"/>
              </a:xfrm>
              <a:prstGeom prst="rect">
                <a:avLst/>
              </a:prstGeom>
              <a:blipFill>
                <a:blip r:embed="rId22"/>
                <a:stretch>
                  <a:fillRect l="-2045" t="-44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DE0BB1-EE24-4563-99A6-8428FF7EEDAA}"/>
                  </a:ext>
                </a:extLst>
              </p:cNvPr>
              <p:cNvSpPr txBox="1"/>
              <p:nvPr/>
            </p:nvSpPr>
            <p:spPr bwMode="auto">
              <a:xfrm>
                <a:off x="6187745" y="1936977"/>
                <a:ext cx="2889189" cy="771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F0000"/>
                    </a:solidFill>
                  </a:rPr>
                  <a:t>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𝒔𝒆𝒓𝒗𝒊𝒄𝒆</m:t>
                        </m:r>
                      </m:sup>
                    </m:sSubSup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2000" b="1" dirty="0">
                  <a:solidFill>
                    <a:srgbClr val="FF0000"/>
                  </a:solidFill>
                </a:endParaRPr>
              </a:p>
              <a:p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DE0BB1-EE24-4563-99A6-8428FF7EE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7745" y="1936977"/>
                <a:ext cx="2889189" cy="771943"/>
              </a:xfrm>
              <a:prstGeom prst="rect">
                <a:avLst/>
              </a:prstGeom>
              <a:blipFill>
                <a:blip r:embed="rId23"/>
                <a:stretch>
                  <a:fillRect l="-2110" t="-15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4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 find </a:t>
            </a:r>
            <a:r>
              <a:rPr lang="en-US" altLang="ko-KR" dirty="0">
                <a:solidFill>
                  <a:srgbClr val="FF0000"/>
                </a:solidFill>
              </a:rPr>
              <a:t>solution (maximizing PSNR)</a:t>
            </a:r>
            <a:endParaRPr lang="en-US" altLang="ko-KR" dirty="0">
              <a:ea typeface="Cambria Math" panose="02040503050406030204" pitchFamily="18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19518884">
            <a:off x="701079" y="3866475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20430341">
            <a:off x="850513" y="390300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12026852">
            <a:off x="2195200" y="3926532"/>
            <a:ext cx="279915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3781667">
            <a:off x="4552469" y="3914468"/>
            <a:ext cx="648072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 rot="14779872">
            <a:off x="1655163" y="4109725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18000000">
            <a:off x="2960478" y="4081233"/>
            <a:ext cx="1194958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413537" y="3674856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537" y="3674856"/>
                <a:ext cx="638828" cy="317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1130815" y="4560918"/>
                <a:ext cx="63882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815" y="4560918"/>
                <a:ext cx="638828" cy="317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5154019" y="3828744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4019" y="3828744"/>
                <a:ext cx="642997" cy="317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4221667" y="4612906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1667" y="4612906"/>
                <a:ext cx="642997" cy="317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3497835" y="4614772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7835" y="4614772"/>
                <a:ext cx="642997" cy="317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1697635" y="4633391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7635" y="4633391"/>
                <a:ext cx="642997" cy="3172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/>
              <p:nvPr/>
            </p:nvSpPr>
            <p:spPr bwMode="auto">
              <a:xfrm>
                <a:off x="413537" y="4904702"/>
                <a:ext cx="626197" cy="23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6A39BE-7EC9-41E7-B2F7-91B071C7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537" y="4904702"/>
                <a:ext cx="626197" cy="230961"/>
              </a:xfrm>
              <a:prstGeom prst="rect">
                <a:avLst/>
              </a:prstGeom>
              <a:blipFill>
                <a:blip r:embed="rId9"/>
                <a:stretch>
                  <a:fillRect l="-3883" r="-1942" b="-189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/>
              <p:nvPr/>
            </p:nvSpPr>
            <p:spPr bwMode="auto">
              <a:xfrm>
                <a:off x="2713372" y="5382877"/>
                <a:ext cx="626197" cy="23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3372" y="5382877"/>
                <a:ext cx="626197" cy="230961"/>
              </a:xfrm>
              <a:prstGeom prst="rect">
                <a:avLst/>
              </a:prstGeom>
              <a:blipFill>
                <a:blip r:embed="rId10"/>
                <a:stretch>
                  <a:fillRect l="-2913" r="-291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/>
              <p:nvPr/>
            </p:nvSpPr>
            <p:spPr bwMode="auto">
              <a:xfrm>
                <a:off x="4969062" y="5073082"/>
                <a:ext cx="626197" cy="231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81111A-D749-454F-B677-F18F86FCC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9062" y="5073082"/>
                <a:ext cx="626197" cy="231987"/>
              </a:xfrm>
              <a:prstGeom prst="rect">
                <a:avLst/>
              </a:prstGeom>
              <a:blipFill>
                <a:blip r:embed="rId11"/>
                <a:stretch>
                  <a:fillRect l="-2913" r="-291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 bwMode="auto">
              <a:xfrm>
                <a:off x="1484633" y="2492896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633" y="2492896"/>
                <a:ext cx="60753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3967874" y="2491407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7874" y="2491407"/>
                <a:ext cx="60753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 bwMode="auto">
              <a:xfrm>
                <a:off x="251520" y="4145947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145947"/>
                <a:ext cx="530337" cy="3172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 bwMode="auto">
              <a:xfrm>
                <a:off x="539552" y="4445690"/>
                <a:ext cx="53033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445690"/>
                <a:ext cx="530337" cy="3172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 bwMode="auto">
              <a:xfrm>
                <a:off x="5082011" y="4293096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2011" y="4293096"/>
                <a:ext cx="530338" cy="3172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 bwMode="auto">
              <a:xfrm>
                <a:off x="4848146" y="4437112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8146" y="4437112"/>
                <a:ext cx="530338" cy="3172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 bwMode="auto">
              <a:xfrm>
                <a:off x="2254817" y="4695973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4817" y="4695973"/>
                <a:ext cx="530338" cy="31720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 bwMode="auto">
              <a:xfrm>
                <a:off x="2911647" y="4723780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1647" y="4723780"/>
                <a:ext cx="530338" cy="31720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8" descr="C:\Users\dream\Desktop\ap.png">
            <a:extLst>
              <a:ext uri="{FF2B5EF4-FFF2-40B4-BE49-F238E27FC236}">
                <a16:creationId xmlns:a16="http://schemas.microsoft.com/office/drawing/2014/main" id="{66BEE1D5-9192-4843-AB67-38DD5C06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43" y="2830208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dream\Desktop\client.png">
            <a:extLst>
              <a:ext uri="{FF2B5EF4-FFF2-40B4-BE49-F238E27FC236}">
                <a16:creationId xmlns:a16="http://schemas.microsoft.com/office/drawing/2014/main" id="{11580937-6A17-40DF-8AE1-A99FA2A68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97" y="4578364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Users\dream\Desktop\ap.png">
            <a:extLst>
              <a:ext uri="{FF2B5EF4-FFF2-40B4-BE49-F238E27FC236}">
                <a16:creationId xmlns:a16="http://schemas.microsoft.com/office/drawing/2014/main" id="{1CAED604-54BD-4E8A-A059-660EB27E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15" y="2923108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>
            <a:extLst>
              <a:ext uri="{FF2B5EF4-FFF2-40B4-BE49-F238E27FC236}">
                <a16:creationId xmlns:a16="http://schemas.microsoft.com/office/drawing/2014/main" id="{F791CDC7-5420-4C3B-B0F6-CF4A30A98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284" y="4904702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>
            <a:extLst>
              <a:ext uri="{FF2B5EF4-FFF2-40B4-BE49-F238E27FC236}">
                <a16:creationId xmlns:a16="http://schemas.microsoft.com/office/drawing/2014/main" id="{1FEBB0D1-D966-4E51-9607-190431014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9" y="4477088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2A1088E-87FF-484A-B4FA-37A829E10D2E}"/>
                  </a:ext>
                </a:extLst>
              </p:cNvPr>
              <p:cNvSpPr txBox="1"/>
              <p:nvPr/>
            </p:nvSpPr>
            <p:spPr bwMode="auto">
              <a:xfrm>
                <a:off x="6300192" y="2493495"/>
                <a:ext cx="2664296" cy="407829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Sub problem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sz="1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𝒔𝒆𝒓𝒗𝒊𝒄𝒆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ko-KR" sz="1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ko-KR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ko-KR" sz="1400" b="1" dirty="0">
                  <a:solidFill>
                    <a:srgbClr val="FF0000"/>
                  </a:solidFill>
                </a:endParaRPr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𝑠𝑒𝑔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𝑠𝑒𝑔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𝒔𝒆𝒓𝒗𝒊𝒄𝒆</m:t>
                                  </m:r>
                                </m:sup>
                              </m:sSubSup>
                              <m:r>
                                <a:rPr lang="en-US" altLang="ko-KR" sz="1400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𝑠𝑒𝑔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i="1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2A1088E-87FF-484A-B4FA-37A829E1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2493495"/>
                <a:ext cx="2664296" cy="4078296"/>
              </a:xfrm>
              <a:prstGeom prst="rect">
                <a:avLst/>
              </a:prstGeom>
              <a:blipFill>
                <a:blip r:embed="rId22"/>
                <a:stretch>
                  <a:fillRect l="-2045" t="-44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DE0BB1-EE24-4563-99A6-8428FF7EEDAA}"/>
                  </a:ext>
                </a:extLst>
              </p:cNvPr>
              <p:cNvSpPr txBox="1"/>
              <p:nvPr/>
            </p:nvSpPr>
            <p:spPr bwMode="auto">
              <a:xfrm>
                <a:off x="6187745" y="1936977"/>
                <a:ext cx="2889189" cy="771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FF0000"/>
                    </a:solidFill>
                  </a:rPr>
                  <a:t>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𝒔𝒆𝒓𝒗𝒊𝒄𝒆</m:t>
                        </m:r>
                      </m:sup>
                    </m:sSubSup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2000" b="1" dirty="0">
                  <a:solidFill>
                    <a:srgbClr val="FF0000"/>
                  </a:solidFill>
                </a:endParaRPr>
              </a:p>
              <a:p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DE0BB1-EE24-4563-99A6-8428FF7EE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7745" y="1936977"/>
                <a:ext cx="2889189" cy="771943"/>
              </a:xfrm>
              <a:prstGeom prst="rect">
                <a:avLst/>
              </a:prstGeom>
              <a:blipFill>
                <a:blip r:embed="rId23"/>
                <a:stretch>
                  <a:fillRect l="-2110" t="-15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3A94677-1F9A-4EC4-9145-CABD3EA8B86C}"/>
              </a:ext>
            </a:extLst>
          </p:cNvPr>
          <p:cNvSpPr txBox="1"/>
          <p:nvPr/>
        </p:nvSpPr>
        <p:spPr bwMode="auto">
          <a:xfrm>
            <a:off x="6187745" y="1936977"/>
            <a:ext cx="2433680" cy="1015663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If not find solution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from sub problem 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then reduce r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Based on Depth First Search (DFS)</a:t>
            </a:r>
          </a:p>
          <a:p>
            <a:pPr lvl="1"/>
            <a:r>
              <a:rPr lang="en-US" altLang="ko-KR" dirty="0"/>
              <a:t>To find chunk ratio, divide segment size with </a:t>
            </a:r>
            <a:r>
              <a:rPr lang="en-US" altLang="ko-KR" i="1" dirty="0"/>
              <a:t>L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i="1" dirty="0"/>
              <a:t>L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∞</a:t>
            </a:r>
            <a:r>
              <a:rPr lang="en-US" altLang="ko-KR" dirty="0">
                <a:sym typeface="Wingdings" panose="05000000000000000000" pitchFamily="2" charset="2"/>
              </a:rPr>
              <a:t>, it is optimal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DFS is based on full search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101D1BFF-A1D9-49A6-962E-6687D962F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5863208"/>
                  </p:ext>
                </p:extLst>
              </p:nvPr>
            </p:nvGraphicFramePr>
            <p:xfrm>
              <a:off x="1547664" y="2852936"/>
              <a:ext cx="6096000" cy="354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383586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Algorithm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Bitrate and </a:t>
                          </a:r>
                          <a:r>
                            <a:rPr lang="en-US" altLang="ko-KR" b="0" dirty="0" smtClean="0">
                              <a:solidFill>
                                <a:schemeClr val="tx1"/>
                              </a:solidFill>
                            </a:rPr>
                            <a:t>Chunk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Decision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65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b="1" dirty="0"/>
                            <a:t>Input</a:t>
                          </a:r>
                          <a:r>
                            <a:rPr lang="en-US" altLang="ko-KR" sz="1500" dirty="0"/>
                            <a:t>: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𝑠𝑒𝑔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𝑢𝑛𝑖𝑡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𝑓𝑖𝑛𝑑</m:t>
                              </m:r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b="1" dirty="0"/>
                            <a:t>Output</a:t>
                          </a:r>
                          <a:r>
                            <a:rPr lang="en-US" altLang="ko-KR" sz="1500" dirty="0"/>
                            <a:t>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dirty="0"/>
                            <a:t>1: </a:t>
                          </a:r>
                          <a:r>
                            <a:rPr lang="en-US" altLang="ko-KR" sz="1500" b="1" dirty="0"/>
                            <a:t>declare</a:t>
                          </a:r>
                          <a:r>
                            <a:rPr lang="en-US" altLang="ko-KR" sz="1500" dirty="0"/>
                            <a:t> Input, Output variable as global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2: </a:t>
                          </a:r>
                          <a:r>
                            <a:rPr lang="en-US" altLang="ko-KR" sz="1500" b="1" dirty="0"/>
                            <a:t>Initialize</a:t>
                          </a:r>
                          <a:r>
                            <a:rPr lang="en-US" altLang="ko-KR" sz="150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𝑓𝑖𝑛𝑑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False</m:t>
                              </m:r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dirty="0"/>
                            <a:t>3: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4: </a:t>
                          </a:r>
                          <a:r>
                            <a:rPr lang="en-US" altLang="ko-KR" sz="1500" b="1" dirty="0"/>
                            <a:t>While</a:t>
                          </a:r>
                          <a:r>
                            <a:rPr lang="en-US" altLang="ko-KR" sz="1500" dirty="0"/>
                            <a:t> True: 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5:     find = </a:t>
                          </a:r>
                          <a:r>
                            <a:rPr lang="en-US" altLang="ko-KR" sz="1500" b="1" dirty="0" err="1" smtClean="0"/>
                            <a:t>dfs</a:t>
                          </a:r>
                          <a:r>
                            <a:rPr lang="en-US" altLang="ko-KR" sz="1500" dirty="0" smtClean="0"/>
                            <a:t>(0</a:t>
                          </a:r>
                          <a:r>
                            <a:rPr lang="en-US" altLang="ko-KR" sz="1500" dirty="0"/>
                            <a:t>)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6:     </a:t>
                          </a:r>
                          <a:r>
                            <a:rPr lang="en-US" altLang="ko-KR" sz="1500" b="1" dirty="0"/>
                            <a:t>if</a:t>
                          </a:r>
                          <a:r>
                            <a:rPr lang="en-US" altLang="ko-KR" sz="1500" dirty="0"/>
                            <a:t> find is True: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7:         </a:t>
                          </a:r>
                          <a:r>
                            <a:rPr lang="en-US" altLang="ko-KR" sz="1500" b="1" dirty="0"/>
                            <a:t>break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8:     reduce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500" b="0" dirty="0"/>
                            <a:t> in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⃑"/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500" b="0" dirty="0"/>
                            <a:t> (consider utility function: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ko-KR" sz="1500" b="0" dirty="0"/>
                            <a:t>)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9: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10:</a:t>
                          </a:r>
                          <a:r>
                            <a:rPr lang="en-US" altLang="ko-KR" sz="1500" b="1" dirty="0"/>
                            <a:t>return</a:t>
                          </a:r>
                          <a:r>
                            <a:rPr lang="en-US" altLang="ko-KR" sz="1500" b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</m:oMath>
                          </a14:m>
                          <a:endParaRPr lang="en-US" altLang="ko-KR" sz="1500" b="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31988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101D1BFF-A1D9-49A6-962E-6687D962F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5863208"/>
                  </p:ext>
                </p:extLst>
              </p:nvPr>
            </p:nvGraphicFramePr>
            <p:xfrm>
              <a:off x="1547664" y="2852936"/>
              <a:ext cx="6096000" cy="354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383586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Algorithm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Bitrate and </a:t>
                          </a:r>
                          <a:r>
                            <a:rPr lang="en-US" altLang="ko-KR" b="0" dirty="0" smtClean="0">
                              <a:solidFill>
                                <a:schemeClr val="tx1"/>
                              </a:solidFill>
                            </a:rPr>
                            <a:t>Chunk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Decision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65736"/>
                      </a:ext>
                    </a:extLst>
                  </a:tr>
                  <a:tr h="31762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" t="-12668" r="-500" b="-2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1988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2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Based on Depth First Search (DFS)</a:t>
            </a:r>
          </a:p>
          <a:p>
            <a:pPr lvl="1"/>
            <a:r>
              <a:rPr lang="en-US" altLang="ko-KR" dirty="0"/>
              <a:t>To find chunk ratio, divide segment size with </a:t>
            </a:r>
            <a:r>
              <a:rPr lang="en-US" altLang="ko-KR" i="1" dirty="0"/>
              <a:t>L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i="1" dirty="0"/>
              <a:t>L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∞</a:t>
            </a:r>
            <a:r>
              <a:rPr lang="en-US" altLang="ko-KR" dirty="0">
                <a:sym typeface="Wingdings" panose="05000000000000000000" pitchFamily="2" charset="2"/>
              </a:rPr>
              <a:t>, it is optimal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DFS is based on full search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101D1BFF-A1D9-49A6-962E-6687D962F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2187595"/>
                  </p:ext>
                </p:extLst>
              </p:nvPr>
            </p:nvGraphicFramePr>
            <p:xfrm>
              <a:off x="1115616" y="2852936"/>
              <a:ext cx="6840760" cy="38301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760">
                      <a:extLst>
                        <a:ext uri="{9D8B030D-6E8A-4147-A177-3AD203B41FA5}">
                          <a16:colId xmlns:a16="http://schemas.microsoft.com/office/drawing/2014/main" val="383586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Algorithm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DFS </a:t>
                          </a:r>
                          <a:r>
                            <a:rPr lang="en-US" altLang="ko-KR" b="0" dirty="0" smtClean="0">
                              <a:solidFill>
                                <a:schemeClr val="tx1"/>
                              </a:solidFill>
                            </a:rPr>
                            <a:t>function </a:t>
                          </a:r>
                          <a:r>
                            <a:rPr lang="en-US" altLang="ko-KR" b="0" dirty="0" smtClean="0">
                              <a:solidFill>
                                <a:srgbClr val="FF0000"/>
                              </a:solidFill>
                            </a:rPr>
                            <a:t>(parameter = </a:t>
                          </a:r>
                          <a:r>
                            <a:rPr lang="en-US" altLang="ko-KR" b="0" i="1" dirty="0" err="1" smtClean="0">
                              <a:solidFill>
                                <a:srgbClr val="FF0000"/>
                              </a:solidFill>
                            </a:rPr>
                            <a:t>iter</a:t>
                          </a:r>
                          <a:r>
                            <a:rPr lang="en-US" altLang="ko-KR" b="0" dirty="0" smtClean="0">
                              <a:solidFill>
                                <a:srgbClr val="FF0000"/>
                              </a:solidFill>
                            </a:rPr>
                            <a:t>, return =</a:t>
                          </a:r>
                          <a:r>
                            <a:rPr lang="en-US" altLang="ko-KR" b="0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ko-KR" b="0" i="1" baseline="0" dirty="0" smtClean="0">
                              <a:solidFill>
                                <a:srgbClr val="FF0000"/>
                              </a:solidFill>
                            </a:rPr>
                            <a:t>find</a:t>
                          </a:r>
                          <a:r>
                            <a:rPr lang="en-US" altLang="ko-KR" b="0" baseline="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65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b="1" dirty="0" smtClean="0"/>
                            <a:t>Input</a:t>
                          </a:r>
                          <a:r>
                            <a:rPr lang="en-US" altLang="ko-KR" sz="1500" dirty="0"/>
                            <a:t>: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𝑠𝑒𝑔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𝑢𝑛𝑖𝑡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altLang="ko-KR" sz="1500" dirty="0"/>
                            <a:t>, </a:t>
                          </a:r>
                          <a:r>
                            <a:rPr lang="en-US" altLang="ko-KR" sz="1500" b="1" i="1" dirty="0" err="1">
                              <a:solidFill>
                                <a:srgbClr val="FF0000"/>
                              </a:solidFill>
                            </a:rPr>
                            <a:t>iter</a:t>
                          </a:r>
                          <a:endParaRPr lang="en-US" altLang="ko-KR" sz="1500" b="1" i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500" b="1" dirty="0"/>
                            <a:t>Output</a:t>
                          </a:r>
                          <a:r>
                            <a:rPr lang="en-US" altLang="ko-KR" sz="1500" dirty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500" dirty="0" smtClean="0"/>
                            <a:t>, </a:t>
                          </a:r>
                          <a:r>
                            <a:rPr lang="en-US" altLang="ko-KR" sz="1500" b="1" i="1" dirty="0" smtClean="0">
                              <a:solidFill>
                                <a:srgbClr val="FF0000"/>
                              </a:solidFill>
                            </a:rPr>
                            <a:t>find</a:t>
                          </a:r>
                          <a:endParaRPr lang="en-US" altLang="ko-KR" sz="1500" b="1" i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500" dirty="0"/>
                            <a:t>1: </a:t>
                          </a:r>
                          <a:r>
                            <a:rPr lang="en-US" altLang="ko-KR" sz="1500" b="1" dirty="0"/>
                            <a:t>if</a:t>
                          </a:r>
                          <a:r>
                            <a:rPr lang="en-US" altLang="ko-KR" sz="1500" dirty="0"/>
                            <a:t> </a:t>
                          </a:r>
                          <a:r>
                            <a:rPr lang="en-US" altLang="ko-KR" sz="1500" b="1" i="1" dirty="0" err="1">
                              <a:solidFill>
                                <a:srgbClr val="FF0000"/>
                              </a:solidFill>
                            </a:rPr>
                            <a:t>iter</a:t>
                          </a:r>
                          <a:r>
                            <a:rPr lang="en-US" altLang="ko-KR" sz="1500" dirty="0"/>
                            <a:t> == </a:t>
                          </a:r>
                          <a:r>
                            <a:rPr lang="en-US" altLang="ko-KR" sz="1500" i="1" dirty="0"/>
                            <a:t>N</a:t>
                          </a:r>
                          <a:r>
                            <a:rPr lang="en-US" altLang="ko-KR" sz="1500" dirty="0"/>
                            <a:t>:</a:t>
                          </a:r>
                          <a:endParaRPr lang="en-US" altLang="ko-KR" sz="1500" b="0" dirty="0"/>
                        </a:p>
                        <a:p>
                          <a:pPr latinLnBrk="1"/>
                          <a:r>
                            <a:rPr lang="en-US" altLang="ko-KR" sz="1500" b="0" dirty="0"/>
                            <a:t>2:    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if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𝑖𝑡𝑒𝑟</m:t>
                                      </m:r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𝑠𝑒𝑟𝑣𝑖𝑐𝑒</m:t>
                                      </m:r>
                                    </m:sup>
                                  </m:sSubSup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𝑠𝑒𝑔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𝑏𝑤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𝑖𝑡𝑒𝑟</m:t>
                                      </m:r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𝑖𝑡𝑒𝑟</m:t>
                                  </m:r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𝑢𝑛𝑖𝑡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∈</m:t>
                              </m:r>
                              <m:r>
                                <a:rPr lang="en-US" altLang="ko-KR" sz="1800" b="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굴림" panose="020B0600000101010101" pitchFamily="50" charset="-127"/>
                                </a:rPr>
                                <m:t>𝑀</m:t>
                              </m:r>
                            </m:oMath>
                          </a14:m>
                          <a:endParaRPr lang="en-US" altLang="ko-KR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500" b="0" dirty="0"/>
                            <a:t>3:         </a:t>
                          </a:r>
                          <a:r>
                            <a:rPr lang="en-US" altLang="ko-KR" sz="1500" b="1" dirty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  <a:r>
                            <a:rPr lang="en-US" altLang="ko-KR" sz="1500" b="1" dirty="0"/>
                            <a:t> </a:t>
                          </a:r>
                          <a:r>
                            <a:rPr lang="en-US" altLang="ko-KR" sz="1500" b="0" dirty="0" smtClean="0"/>
                            <a:t>False</a:t>
                          </a:r>
                          <a:endParaRPr lang="en-US" altLang="ko-KR" sz="1500" b="0" dirty="0"/>
                        </a:p>
                        <a:p>
                          <a:pPr latinLnBrk="1"/>
                          <a:r>
                            <a:rPr lang="en-US" altLang="ko-KR" sz="1500" b="0" dirty="0"/>
                            <a:t>4:     </a:t>
                          </a:r>
                          <a:r>
                            <a:rPr lang="en-US" altLang="ko-KR" sz="1500" b="1" dirty="0"/>
                            <a:t>else</a:t>
                          </a:r>
                          <a:r>
                            <a:rPr lang="en-US" altLang="ko-KR" sz="1500" b="0" dirty="0"/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5:         </a:t>
                          </a:r>
                          <a:r>
                            <a:rPr lang="en-US" altLang="ko-KR" sz="1500" b="1" dirty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  <a:r>
                            <a:rPr lang="en-US" altLang="ko-KR" sz="1500" b="0" dirty="0"/>
                            <a:t> </a:t>
                          </a:r>
                          <a:r>
                            <a:rPr lang="en-US" altLang="ko-KR" sz="1500" b="0" dirty="0" smtClean="0"/>
                            <a:t>True</a:t>
                          </a:r>
                          <a:endParaRPr lang="en-US" altLang="ko-KR" sz="1500" b="0" dirty="0"/>
                        </a:p>
                        <a:p>
                          <a:pPr latinLnBrk="1"/>
                          <a:r>
                            <a:rPr lang="en-US" altLang="ko-KR" sz="1500" b="0" dirty="0"/>
                            <a:t>6: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7: </a:t>
                          </a:r>
                          <a:r>
                            <a:rPr lang="en-US" altLang="ko-KR" sz="1500" b="1" dirty="0"/>
                            <a:t>for</a:t>
                          </a:r>
                          <a:r>
                            <a:rPr lang="en-US" altLang="ko-KR" sz="1500" b="0" dirty="0"/>
                            <a:t> </a:t>
                          </a:r>
                          <a:r>
                            <a:rPr lang="en-US" altLang="ko-KR" sz="1500" b="0" i="1" dirty="0"/>
                            <a:t>l</a:t>
                          </a:r>
                          <a:r>
                            <a:rPr lang="en-US" altLang="ko-KR" sz="1500" b="0" dirty="0"/>
                            <a:t> in range(</a:t>
                          </a:r>
                          <a:r>
                            <a:rPr lang="en-US" altLang="ko-KR" sz="1500" b="0" i="1" dirty="0"/>
                            <a:t>L</a:t>
                          </a:r>
                          <a:r>
                            <a:rPr lang="en-US" altLang="ko-KR" sz="1500" b="0" dirty="0"/>
                            <a:t>):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8: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𝑖𝑡𝑒𝑟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𝑖𝑡𝑒𝑟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=1−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oMath>
                          </a14:m>
                          <a:endParaRPr lang="en-US" altLang="ko-KR" sz="1500" b="0" dirty="0"/>
                        </a:p>
                        <a:p>
                          <a:pPr latinLnBrk="1"/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9:     </a:t>
                          </a:r>
                          <a:r>
                            <a:rPr lang="en-US" altLang="ko-KR" sz="1500" b="1" i="1" dirty="0">
                              <a:solidFill>
                                <a:srgbClr val="FF0000"/>
                              </a:solidFill>
                            </a:rPr>
                            <a:t>find</a:t>
                          </a:r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altLang="ko-KR" sz="1500" b="1" dirty="0" err="1">
                              <a:solidFill>
                                <a:schemeClr val="tx1"/>
                              </a:solidFill>
                            </a:rPr>
                            <a:t>dfs</a:t>
                          </a:r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ko-KR" sz="1500" b="1" i="1" dirty="0" err="1">
                              <a:solidFill>
                                <a:srgbClr val="FF0000"/>
                              </a:solidFill>
                            </a:rPr>
                            <a:t>iter</a:t>
                          </a:r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 + 1)</a:t>
                          </a:r>
                        </a:p>
                        <a:p>
                          <a:pPr latinLnBrk="1"/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10:   </a:t>
                          </a:r>
                          <a:r>
                            <a:rPr lang="en-US" altLang="ko-KR" sz="1500" b="1" dirty="0">
                              <a:solidFill>
                                <a:schemeClr val="tx1"/>
                              </a:solidFill>
                            </a:rPr>
                            <a:t>if</a:t>
                          </a:r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 find is True:</a:t>
                          </a:r>
                        </a:p>
                        <a:p>
                          <a:pPr latinLnBrk="1"/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11:        </a:t>
                          </a:r>
                          <a:r>
                            <a:rPr lang="en-US" altLang="ko-KR" sz="1500" b="1" dirty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  <a:r>
                            <a:rPr lang="en-US" altLang="ko-KR" sz="1500" b="0" dirty="0">
                              <a:solidFill>
                                <a:schemeClr val="tx1"/>
                              </a:solidFill>
                            </a:rPr>
                            <a:t> True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31988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101D1BFF-A1D9-49A6-962E-6687D962F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2187595"/>
                  </p:ext>
                </p:extLst>
              </p:nvPr>
            </p:nvGraphicFramePr>
            <p:xfrm>
              <a:off x="1115616" y="2852936"/>
              <a:ext cx="6840760" cy="38301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760">
                      <a:extLst>
                        <a:ext uri="{9D8B030D-6E8A-4147-A177-3AD203B41FA5}">
                          <a16:colId xmlns:a16="http://schemas.microsoft.com/office/drawing/2014/main" val="383586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Algorithm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DFS </a:t>
                          </a:r>
                          <a:r>
                            <a:rPr lang="en-US" altLang="ko-KR" b="0" dirty="0" smtClean="0">
                              <a:solidFill>
                                <a:schemeClr val="tx1"/>
                              </a:solidFill>
                            </a:rPr>
                            <a:t>function </a:t>
                          </a:r>
                          <a:r>
                            <a:rPr lang="en-US" altLang="ko-KR" b="0" dirty="0" smtClean="0">
                              <a:solidFill>
                                <a:srgbClr val="FF0000"/>
                              </a:solidFill>
                            </a:rPr>
                            <a:t>(parameter = </a:t>
                          </a:r>
                          <a:r>
                            <a:rPr lang="en-US" altLang="ko-KR" b="0" i="1" dirty="0" err="1" smtClean="0">
                              <a:solidFill>
                                <a:srgbClr val="FF0000"/>
                              </a:solidFill>
                            </a:rPr>
                            <a:t>iter</a:t>
                          </a:r>
                          <a:r>
                            <a:rPr lang="en-US" altLang="ko-KR" b="0" dirty="0" smtClean="0">
                              <a:solidFill>
                                <a:srgbClr val="FF0000"/>
                              </a:solidFill>
                            </a:rPr>
                            <a:t>, return =</a:t>
                          </a:r>
                          <a:r>
                            <a:rPr lang="en-US" altLang="ko-KR" b="0" baseline="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ko-KR" b="0" i="1" baseline="0" dirty="0" smtClean="0">
                              <a:solidFill>
                                <a:srgbClr val="FF0000"/>
                              </a:solidFill>
                            </a:rPr>
                            <a:t>find</a:t>
                          </a:r>
                          <a:r>
                            <a:rPr lang="en-US" altLang="ko-KR" b="0" baseline="0" dirty="0" smtClean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ko-KR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65736"/>
                      </a:ext>
                    </a:extLst>
                  </a:tr>
                  <a:tr h="34593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8" t="-11620" r="-356" b="-1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1988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77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Evaluate algorithm</a:t>
            </a:r>
          </a:p>
          <a:p>
            <a:r>
              <a:rPr lang="en-US" altLang="ko-KR" dirty="0"/>
              <a:t>Find other solutions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Future 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13048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121102</TotalTime>
  <Words>423</Words>
  <Application>Microsoft Office PowerPoint</Application>
  <PresentationFormat>화면 슬라이드 쇼(4:3)</PresentationFormat>
  <Paragraphs>172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맑은 고딕</vt:lpstr>
      <vt:lpstr>바탕</vt:lpstr>
      <vt:lpstr>Arial</vt:lpstr>
      <vt:lpstr>Cambria Math</vt:lpstr>
      <vt:lpstr>Times New Roman</vt:lpstr>
      <vt:lpstr>Wingdings</vt:lpstr>
      <vt:lpstr>pres</vt:lpstr>
      <vt:lpstr>Research   Jae Jun Ha  Media Computing and Networking Laboratory POSTCH  2019-12-06</vt:lpstr>
      <vt:lpstr>Content</vt:lpstr>
      <vt:lpstr>Formulation</vt:lpstr>
      <vt:lpstr>Problem</vt:lpstr>
      <vt:lpstr>Problem</vt:lpstr>
      <vt:lpstr>Problem</vt:lpstr>
      <vt:lpstr>Algorithm</vt:lpstr>
      <vt:lpstr>Algorithm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MCNL_PPTX</cp:lastModifiedBy>
  <cp:revision>9116</cp:revision>
  <cp:lastPrinted>2018-08-16T16:32:18Z</cp:lastPrinted>
  <dcterms:created xsi:type="dcterms:W3CDTF">2010-07-29T14:05:23Z</dcterms:created>
  <dcterms:modified xsi:type="dcterms:W3CDTF">2019-12-06T01:48:15Z</dcterms:modified>
</cp:coreProperties>
</file>