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4"/>
  </p:notesMasterIdLst>
  <p:handoutMasterIdLst>
    <p:handoutMasterId r:id="rId15"/>
  </p:handoutMasterIdLst>
  <p:sldIdLst>
    <p:sldId id="611" r:id="rId2"/>
    <p:sldId id="624" r:id="rId3"/>
    <p:sldId id="639" r:id="rId4"/>
    <p:sldId id="641" r:id="rId5"/>
    <p:sldId id="644" r:id="rId6"/>
    <p:sldId id="646" r:id="rId7"/>
    <p:sldId id="645" r:id="rId8"/>
    <p:sldId id="648" r:id="rId9"/>
    <p:sldId id="649" r:id="rId10"/>
    <p:sldId id="650" r:id="rId11"/>
    <p:sldId id="623" r:id="rId12"/>
    <p:sldId id="643" r:id="rId13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485" autoAdjust="0"/>
  </p:normalViewPr>
  <p:slideViewPr>
    <p:cSldViewPr>
      <p:cViewPr varScale="1">
        <p:scale>
          <a:sx n="67" d="100"/>
          <a:sy n="67" d="100"/>
        </p:scale>
        <p:origin x="10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2018-08-10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smtClean="0"/>
              <a:t>세미나 발표를 시작하겠습니다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C66C33-C1E8-414F-8A9F-5FC01D1A656C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43185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b="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10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0817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en-US" altLang="ko-KR" b="0" kern="0" baseline="0" dirty="0" err="1" smtClean="0">
                <a:sym typeface="굴림" pitchFamily="50" charset="-127"/>
              </a:rPr>
              <a:t>Hostapd</a:t>
            </a:r>
            <a:r>
              <a:rPr kumimoji="0" lang="ko-KR" altLang="en-US" b="0" kern="0" baseline="0" dirty="0" smtClean="0">
                <a:sym typeface="굴림" pitchFamily="50" charset="-127"/>
              </a:rPr>
              <a:t>로 만든 </a:t>
            </a:r>
            <a:r>
              <a:rPr kumimoji="0" lang="en-US" altLang="ko-KR" b="0" kern="0" baseline="0" dirty="0" err="1" smtClean="0">
                <a:sym typeface="굴림" pitchFamily="50" charset="-127"/>
              </a:rPr>
              <a:t>WiFi</a:t>
            </a:r>
            <a:r>
              <a:rPr kumimoji="0" lang="ko-KR" altLang="en-US" b="0" kern="0" baseline="0" dirty="0" smtClean="0">
                <a:sym typeface="굴림" pitchFamily="50" charset="-127"/>
              </a:rPr>
              <a:t>에서 외부 </a:t>
            </a:r>
            <a:r>
              <a:rPr kumimoji="0" lang="en-US" altLang="ko-KR" b="0" kern="0" baseline="0" dirty="0" smtClean="0">
                <a:sym typeface="굴림" pitchFamily="50" charset="-127"/>
              </a:rPr>
              <a:t>IP </a:t>
            </a:r>
            <a:r>
              <a:rPr kumimoji="0" lang="ko-KR" altLang="en-US" b="0" kern="0" baseline="0" dirty="0" smtClean="0">
                <a:sym typeface="굴림" pitchFamily="50" charset="-127"/>
              </a:rPr>
              <a:t>주소 접근 불가</a:t>
            </a:r>
            <a:endParaRPr kumimoji="0" lang="en-US" altLang="ko-KR" b="0" kern="0" baseline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핸드폰</a:t>
            </a:r>
            <a:r>
              <a:rPr kumimoji="0" lang="en-US" altLang="ko-KR" b="0" kern="0" baseline="0" dirty="0" smtClean="0">
                <a:sym typeface="굴림" pitchFamily="50" charset="-127"/>
              </a:rPr>
              <a:t>, </a:t>
            </a:r>
            <a:r>
              <a:rPr kumimoji="0" lang="ko-KR" altLang="en-US" b="0" kern="0" baseline="0" dirty="0" smtClean="0">
                <a:sym typeface="굴림" pitchFamily="50" charset="-127"/>
              </a:rPr>
              <a:t>노트북</a:t>
            </a:r>
            <a:r>
              <a:rPr kumimoji="0" lang="en-US" altLang="ko-KR" b="0" kern="0" baseline="0" dirty="0" smtClean="0">
                <a:sym typeface="굴림" pitchFamily="50" charset="-127"/>
              </a:rPr>
              <a:t>, Raspberry PI</a:t>
            </a:r>
            <a:r>
              <a:rPr kumimoji="0" lang="ko-KR" altLang="en-US" b="0" kern="0" baseline="0" dirty="0" smtClean="0">
                <a:sym typeface="굴림" pitchFamily="50" charset="-127"/>
              </a:rPr>
              <a:t> 등 테스트 해본 결과 </a:t>
            </a:r>
            <a:r>
              <a:rPr kumimoji="0" lang="en-US" altLang="ko-KR" b="0" kern="0" baseline="0" dirty="0" smtClean="0">
                <a:sym typeface="굴림" pitchFamily="50" charset="-127"/>
              </a:rPr>
              <a:t>User Entity</a:t>
            </a:r>
            <a:r>
              <a:rPr kumimoji="0" lang="ko-KR" altLang="en-US" b="0" kern="0" baseline="0" dirty="0" smtClean="0">
                <a:sym typeface="굴림" pitchFamily="50" charset="-127"/>
              </a:rPr>
              <a:t>로 사용하는 </a:t>
            </a:r>
            <a:r>
              <a:rPr kumimoji="0" lang="en-US" altLang="ko-KR" b="0" kern="0" baseline="0" dirty="0" smtClean="0">
                <a:sym typeface="굴림" pitchFamily="50" charset="-127"/>
              </a:rPr>
              <a:t>Raspberry PI</a:t>
            </a:r>
            <a:r>
              <a:rPr kumimoji="0" lang="ko-KR" altLang="en-US" b="0" kern="0" baseline="0" dirty="0" smtClean="0">
                <a:sym typeface="굴림" pitchFamily="50" charset="-127"/>
              </a:rPr>
              <a:t>만 이상이 있음</a:t>
            </a:r>
            <a:endParaRPr kumimoji="0" lang="en-US" altLang="ko-KR" b="0" kern="0" baseline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확인 결과 </a:t>
            </a:r>
            <a:r>
              <a:rPr kumimoji="0" lang="en-US" altLang="ko-KR" b="0" kern="0" baseline="0" dirty="0" smtClean="0">
                <a:sym typeface="굴림" pitchFamily="50" charset="-127"/>
              </a:rPr>
              <a:t>Raspberry Pi</a:t>
            </a:r>
            <a:r>
              <a:rPr kumimoji="0" lang="ko-KR" altLang="en-US" b="0" kern="0" baseline="0" dirty="0" smtClean="0">
                <a:sym typeface="굴림" pitchFamily="50" charset="-127"/>
              </a:rPr>
              <a:t>가 문제가 아니라 </a:t>
            </a:r>
            <a:r>
              <a:rPr kumimoji="0" lang="en-US" altLang="ko-KR" b="0" kern="0" baseline="0" dirty="0" smtClean="0">
                <a:sym typeface="굴림" pitchFamily="50" charset="-127"/>
              </a:rPr>
              <a:t>OVS </a:t>
            </a:r>
            <a:r>
              <a:rPr kumimoji="0" lang="ko-KR" altLang="en-US" b="0" kern="0" baseline="0" dirty="0" smtClean="0">
                <a:sym typeface="굴림" pitchFamily="50" charset="-127"/>
              </a:rPr>
              <a:t>설치가 문제</a:t>
            </a:r>
            <a:endParaRPr kumimoji="0" lang="en-US" altLang="ko-KR" b="0" kern="0" baseline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11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32299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en-US" altLang="ko-KR" b="0" kern="0" dirty="0" smtClean="0">
                <a:sym typeface="굴림" pitchFamily="50" charset="-127"/>
              </a:rPr>
              <a:t>08.09</a:t>
            </a:r>
            <a:r>
              <a:rPr kumimoji="0" lang="en-US" altLang="ko-KR" b="0" kern="0" baseline="0" dirty="0" smtClean="0">
                <a:sym typeface="굴림" pitchFamily="50" charset="-127"/>
              </a:rPr>
              <a:t> </a:t>
            </a:r>
            <a:r>
              <a:rPr kumimoji="0" lang="ko-KR" altLang="en-US" b="0" kern="0" baseline="0" dirty="0" smtClean="0">
                <a:sym typeface="굴림" pitchFamily="50" charset="-127"/>
              </a:rPr>
              <a:t>메모</a:t>
            </a:r>
            <a:r>
              <a:rPr kumimoji="0" lang="en-US" altLang="ko-KR" b="0" kern="0" baseline="0" dirty="0" smtClean="0">
                <a:sym typeface="굴림" pitchFamily="50" charset="-127"/>
              </a:rPr>
              <a:t>(</a:t>
            </a:r>
            <a:r>
              <a:rPr kumimoji="0" lang="ko-KR" altLang="en-US" b="1" kern="0" baseline="0" dirty="0" smtClean="0">
                <a:solidFill>
                  <a:srgbClr val="FF0000"/>
                </a:solidFill>
                <a:sym typeface="굴림" pitchFamily="50" charset="-127"/>
              </a:rPr>
              <a:t>세미나 전날</a:t>
            </a:r>
            <a:r>
              <a:rPr kumimoji="0" lang="ko-KR" altLang="en-US" b="0" kern="0" baseline="0" dirty="0" smtClean="0">
                <a:solidFill>
                  <a:srgbClr val="FF0000"/>
                </a:solidFill>
                <a:sym typeface="굴림" pitchFamily="50" charset="-127"/>
              </a:rPr>
              <a:t> </a:t>
            </a:r>
            <a:r>
              <a:rPr kumimoji="0" lang="ko-KR" altLang="en-US" b="0" kern="0" baseline="0" dirty="0" smtClean="0">
                <a:sym typeface="굴림" pitchFamily="50" charset="-127"/>
              </a:rPr>
              <a:t>메모</a:t>
            </a:r>
            <a:r>
              <a:rPr kumimoji="0" lang="en-US" altLang="ko-KR" b="0" kern="0" baseline="0" dirty="0" smtClean="0">
                <a:sym typeface="굴림" pitchFamily="50" charset="-127"/>
              </a:rPr>
              <a:t>)</a:t>
            </a:r>
          </a:p>
          <a:p>
            <a:pPr marL="171450" indent="-171450">
              <a:buFontTx/>
              <a:buChar char="-"/>
              <a:defRPr/>
            </a:pPr>
            <a:r>
              <a:rPr kumimoji="0" lang="en-US" altLang="ko-KR" b="1" kern="0" baseline="0" dirty="0" smtClean="0">
                <a:sym typeface="굴림" pitchFamily="50" charset="-127"/>
              </a:rPr>
              <a:t>MDP </a:t>
            </a:r>
            <a:r>
              <a:rPr kumimoji="0" lang="ko-KR" altLang="en-US" b="1" kern="0" baseline="0" dirty="0" smtClean="0">
                <a:sym typeface="굴림" pitchFamily="50" charset="-127"/>
              </a:rPr>
              <a:t>굳이 사용할 필요 없다고 하심</a:t>
            </a:r>
            <a:r>
              <a:rPr kumimoji="0" lang="en-US" altLang="ko-KR" b="1" kern="0" baseline="0" dirty="0" smtClean="0">
                <a:sym typeface="굴림" pitchFamily="50" charset="-127"/>
              </a:rPr>
              <a:t>(</a:t>
            </a:r>
            <a:r>
              <a:rPr kumimoji="0" lang="ko-KR" altLang="en-US" b="1" kern="0" baseline="0" dirty="0" smtClean="0">
                <a:sym typeface="굴림" pitchFamily="50" charset="-127"/>
              </a:rPr>
              <a:t>다른 </a:t>
            </a:r>
            <a:r>
              <a:rPr kumimoji="0" lang="en-US" altLang="ko-KR" b="1" kern="0" baseline="0" dirty="0" smtClean="0">
                <a:sym typeface="굴림" pitchFamily="50" charset="-127"/>
              </a:rPr>
              <a:t>optimization </a:t>
            </a:r>
            <a:r>
              <a:rPr kumimoji="0" lang="ko-KR" altLang="en-US" b="1" kern="0" baseline="0" dirty="0" smtClean="0">
                <a:sym typeface="굴림" pitchFamily="50" charset="-127"/>
              </a:rPr>
              <a:t>방안이 효율적이면 그것 사용</a:t>
            </a:r>
            <a:r>
              <a:rPr kumimoji="0" lang="en-US" altLang="ko-KR" b="1" kern="0" baseline="0" dirty="0" smtClean="0">
                <a:sym typeface="굴림" pitchFamily="50" charset="-127"/>
              </a:rPr>
              <a:t>)</a:t>
            </a:r>
          </a:p>
          <a:p>
            <a:pPr marL="171450" indent="-171450">
              <a:buFontTx/>
              <a:buChar char="-"/>
              <a:defRPr/>
            </a:pPr>
            <a:r>
              <a:rPr kumimoji="0" lang="ko-KR" altLang="en-US" b="1" kern="0" baseline="0" dirty="0" smtClean="0">
                <a:sym typeface="굴림" pitchFamily="50" charset="-127"/>
              </a:rPr>
              <a:t>전통적인 것 써도 좋고</a:t>
            </a:r>
            <a:r>
              <a:rPr kumimoji="0" lang="en-US" altLang="ko-KR" b="1" kern="0" baseline="0" dirty="0" smtClean="0">
                <a:sym typeface="굴림" pitchFamily="50" charset="-127"/>
              </a:rPr>
              <a:t>,</a:t>
            </a:r>
            <a:r>
              <a:rPr kumimoji="0" lang="ko-KR" altLang="en-US" b="1" kern="0" baseline="0" dirty="0" smtClean="0">
                <a:sym typeface="굴림" pitchFamily="50" charset="-127"/>
              </a:rPr>
              <a:t> </a:t>
            </a:r>
            <a:r>
              <a:rPr kumimoji="0" lang="en-US" altLang="ko-KR" b="1" kern="0" baseline="0" dirty="0" smtClean="0">
                <a:sym typeface="굴림" pitchFamily="50" charset="-127"/>
              </a:rPr>
              <a:t>Knapsack, </a:t>
            </a:r>
            <a:r>
              <a:rPr kumimoji="0" lang="ko-KR" altLang="en-US" b="1" kern="0" baseline="0" dirty="0" smtClean="0">
                <a:sym typeface="굴림" pitchFamily="50" charset="-127"/>
              </a:rPr>
              <a:t>연구실 알고리즘 등 </a:t>
            </a:r>
            <a:r>
              <a:rPr kumimoji="0" lang="en-US" altLang="ko-KR" b="1" kern="0" baseline="0" dirty="0" smtClean="0">
                <a:sym typeface="굴림" pitchFamily="50" charset="-127"/>
              </a:rPr>
              <a:t>optimization </a:t>
            </a:r>
            <a:r>
              <a:rPr kumimoji="0" lang="ko-KR" altLang="en-US" b="1" kern="0" baseline="0" dirty="0" smtClean="0">
                <a:sym typeface="굴림" pitchFamily="50" charset="-127"/>
              </a:rPr>
              <a:t>알고리즘 찾아보기</a:t>
            </a:r>
            <a:endParaRPr kumimoji="0" lang="en-US" altLang="ko-KR" b="1" kern="0" baseline="0" dirty="0" smtClean="0">
              <a:sym typeface="굴림" pitchFamily="50" charset="-127"/>
            </a:endParaRPr>
          </a:p>
          <a:p>
            <a:pPr marL="171450" indent="-171450">
              <a:buFontTx/>
              <a:buChar char="-"/>
              <a:defRPr/>
            </a:pPr>
            <a:r>
              <a:rPr kumimoji="0" lang="en-US" altLang="ko-KR" b="1" kern="0" baseline="0" dirty="0" smtClean="0">
                <a:solidFill>
                  <a:schemeClr val="tx1"/>
                </a:solidFill>
                <a:sym typeface="Wingdings" panose="05000000000000000000" pitchFamily="2" charset="2"/>
              </a:rPr>
              <a:t>RSSI</a:t>
            </a:r>
            <a:r>
              <a:rPr kumimoji="0" lang="ko-KR" altLang="en-US" b="1" kern="0" baseline="0" dirty="0" smtClean="0">
                <a:solidFill>
                  <a:schemeClr val="tx1"/>
                </a:solidFill>
                <a:sym typeface="Wingdings" panose="05000000000000000000" pitchFamily="2" charset="2"/>
              </a:rPr>
              <a:t>을 </a:t>
            </a:r>
            <a:r>
              <a:rPr kumimoji="0" lang="en-US" altLang="ko-KR" b="1" kern="0" baseline="0" dirty="0" smtClean="0">
                <a:solidFill>
                  <a:schemeClr val="tx1"/>
                </a:solidFill>
                <a:sym typeface="Wingdings" panose="05000000000000000000" pitchFamily="2" charset="2"/>
              </a:rPr>
              <a:t>AP</a:t>
            </a:r>
            <a:r>
              <a:rPr kumimoji="0" lang="ko-KR" altLang="en-US" b="1" kern="0" baseline="0" dirty="0" smtClean="0">
                <a:solidFill>
                  <a:schemeClr val="tx1"/>
                </a:solidFill>
                <a:sym typeface="Wingdings" panose="05000000000000000000" pitchFamily="2" charset="2"/>
              </a:rPr>
              <a:t>에게 </a:t>
            </a:r>
            <a:r>
              <a:rPr kumimoji="0" lang="en-US" altLang="ko-KR" b="1" kern="0" baseline="0" dirty="0" smtClean="0">
                <a:solidFill>
                  <a:schemeClr val="tx1"/>
                </a:solidFill>
                <a:sym typeface="Wingdings" panose="05000000000000000000" pitchFamily="2" charset="2"/>
              </a:rPr>
              <a:t>beacon</a:t>
            </a:r>
            <a:r>
              <a:rPr kumimoji="0" lang="ko-KR" altLang="en-US" b="1" kern="0" baseline="0" dirty="0" smtClean="0">
                <a:solidFill>
                  <a:schemeClr val="tx1"/>
                </a:solidFill>
                <a:sym typeface="Wingdings" panose="05000000000000000000" pitchFamily="2" charset="2"/>
              </a:rPr>
              <a:t> 메시지를 통해 물어봄</a:t>
            </a:r>
            <a:endParaRPr kumimoji="0" lang="en-US" altLang="ko-KR" b="0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12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6510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6016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ko-KR" altLang="en-US" b="0" kern="0" dirty="0" smtClean="0">
                <a:sym typeface="굴림" pitchFamily="50" charset="-127"/>
              </a:rPr>
              <a:t>바꾼 부분 언급 하기</a:t>
            </a:r>
            <a:endParaRPr kumimoji="0" lang="en-US" altLang="ko-KR" b="0" kern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en-US" altLang="ko-KR" b="0" kern="0" dirty="0" smtClean="0">
                <a:sym typeface="굴림" pitchFamily="50" charset="-127"/>
              </a:rPr>
              <a:t>---</a:t>
            </a:r>
          </a:p>
          <a:p>
            <a:pPr>
              <a:defRPr/>
            </a:pPr>
            <a:r>
              <a:rPr kumimoji="0" lang="ko-KR" altLang="en-US" b="0" kern="0" dirty="0" smtClean="0">
                <a:sym typeface="굴림" pitchFamily="50" charset="-127"/>
              </a:rPr>
              <a:t>기존에는 사용자들이 </a:t>
            </a:r>
            <a:r>
              <a:rPr kumimoji="0" lang="en-US" altLang="ko-KR" b="0" kern="0" dirty="0" smtClean="0">
                <a:sym typeface="굴림" pitchFamily="50" charset="-127"/>
              </a:rPr>
              <a:t>MPD</a:t>
            </a:r>
            <a:r>
              <a:rPr kumimoji="0" lang="ko-KR" altLang="en-US" b="0" kern="0" dirty="0" smtClean="0">
                <a:sym typeface="굴림" pitchFamily="50" charset="-127"/>
              </a:rPr>
              <a:t>에서 사용할 수 있는 최대의 </a:t>
            </a:r>
            <a:r>
              <a:rPr kumimoji="0" lang="en-US" altLang="ko-KR" b="0" kern="0" dirty="0" smtClean="0">
                <a:sym typeface="굴림" pitchFamily="50" charset="-127"/>
              </a:rPr>
              <a:t>Bitrate</a:t>
            </a:r>
            <a:r>
              <a:rPr kumimoji="0" lang="ko-KR" altLang="en-US" b="0" kern="0" dirty="0" smtClean="0">
                <a:sym typeface="굴림" pitchFamily="50" charset="-127"/>
              </a:rPr>
              <a:t>를 요청한다고 가정했는데</a:t>
            </a:r>
            <a:r>
              <a:rPr kumimoji="0" lang="en-US" altLang="ko-KR" b="0" kern="0" dirty="0" smtClean="0">
                <a:sym typeface="굴림" pitchFamily="50" charset="-127"/>
              </a:rPr>
              <a:t>, </a:t>
            </a:r>
            <a:r>
              <a:rPr kumimoji="0" lang="ko-KR" altLang="en-US" b="0" kern="0" dirty="0" smtClean="0">
                <a:sym typeface="굴림" pitchFamily="50" charset="-127"/>
              </a:rPr>
              <a:t>이는 항상 사용자가 최대 값을 요구한다는 보장이 없으므로 변수로 사용</a:t>
            </a:r>
            <a:endParaRPr kumimoji="0" lang="en-US" altLang="ko-KR" b="0" kern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ko-KR" altLang="en-US" b="0" kern="0" dirty="0" smtClean="0">
                <a:sym typeface="굴림" pitchFamily="50" charset="-127"/>
              </a:rPr>
              <a:t>인덱스가 하나만을 의미하는게 아니므로 벡터로 사용</a:t>
            </a:r>
            <a:endParaRPr kumimoji="0" lang="en-US" altLang="ko-KR" b="0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3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5089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ko-KR" altLang="en-US" b="0" kern="0" dirty="0" smtClean="0">
                <a:sym typeface="굴림" pitchFamily="50" charset="-127"/>
              </a:rPr>
              <a:t>바꾼 부분들 언급</a:t>
            </a:r>
            <a:endParaRPr kumimoji="0" lang="en-US" altLang="ko-KR" b="0" kern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ko-KR" altLang="en-US" b="0" kern="0" dirty="0" smtClean="0">
                <a:sym typeface="굴림" pitchFamily="50" charset="-127"/>
              </a:rPr>
              <a:t>앞에서 언급했듯이 사용자가 항상 최고의 퀄리티를 원하는 것이 아니라서 변수 사용</a:t>
            </a:r>
            <a:endParaRPr kumimoji="0" lang="en-US" altLang="ko-KR" b="0" kern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ko-KR" altLang="en-US" b="0" kern="0" dirty="0" smtClean="0">
                <a:sym typeface="굴림" pitchFamily="50" charset="-127"/>
              </a:rPr>
              <a:t>음수 안 생기도록 </a:t>
            </a:r>
            <a:r>
              <a:rPr kumimoji="0" lang="en-US" altLang="ko-KR" b="0" kern="0" dirty="0" smtClean="0">
                <a:sym typeface="굴림" pitchFamily="50" charset="-127"/>
              </a:rPr>
              <a:t>max </a:t>
            </a:r>
            <a:r>
              <a:rPr kumimoji="0" lang="ko-KR" altLang="en-US" b="0" kern="0" dirty="0" smtClean="0">
                <a:sym typeface="굴림" pitchFamily="50" charset="-127"/>
              </a:rPr>
              <a:t>수식 사용</a:t>
            </a:r>
            <a:r>
              <a:rPr kumimoji="0" lang="en-US" altLang="ko-KR" b="0" kern="0" dirty="0" smtClean="0">
                <a:sym typeface="굴림" pitchFamily="50" charset="-127"/>
              </a:rPr>
              <a:t>, </a:t>
            </a:r>
            <a:r>
              <a:rPr kumimoji="0" lang="ko-KR" altLang="en-US" b="0" kern="0" dirty="0" smtClean="0">
                <a:sym typeface="굴림" pitchFamily="50" charset="-127"/>
              </a:rPr>
              <a:t>또한</a:t>
            </a:r>
            <a:r>
              <a:rPr kumimoji="0" lang="en-US" altLang="ko-KR" b="0" kern="0" dirty="0" smtClean="0">
                <a:sym typeface="굴림" pitchFamily="50" charset="-127"/>
              </a:rPr>
              <a:t> </a:t>
            </a:r>
            <a:r>
              <a:rPr kumimoji="0" lang="ko-KR" altLang="en-US" b="0" kern="0" dirty="0" smtClean="0">
                <a:sym typeface="굴림" pitchFamily="50" charset="-127"/>
              </a:rPr>
              <a:t>굳이 </a:t>
            </a:r>
            <a:r>
              <a:rPr kumimoji="0" lang="en-US" altLang="ko-KR" b="0" kern="0" dirty="0" smtClean="0">
                <a:sym typeface="굴림" pitchFamily="50" charset="-127"/>
              </a:rPr>
              <a:t>maximize </a:t>
            </a:r>
            <a:r>
              <a:rPr kumimoji="0" lang="ko-KR" altLang="en-US" b="0" kern="0" dirty="0" smtClean="0">
                <a:sym typeface="굴림" pitchFamily="50" charset="-127"/>
              </a:rPr>
              <a:t>할 필요 없음</a:t>
            </a:r>
            <a:endParaRPr kumimoji="0" lang="en-US" altLang="ko-KR" b="0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4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215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b="0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5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0034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ko-KR" altLang="en-US" b="0" kern="0" dirty="0" smtClean="0">
                <a:sym typeface="굴림" pitchFamily="50" charset="-127"/>
              </a:rPr>
              <a:t>저번에 보여드린 </a:t>
            </a:r>
            <a:r>
              <a:rPr kumimoji="0" lang="en-US" altLang="ko-KR" b="0" kern="0" dirty="0" smtClean="0">
                <a:sym typeface="굴림" pitchFamily="50" charset="-127"/>
              </a:rPr>
              <a:t>&lt; An</a:t>
            </a:r>
            <a:r>
              <a:rPr kumimoji="0" lang="en-US" altLang="ko-KR" b="0" kern="0" baseline="0" dirty="0" smtClean="0">
                <a:sym typeface="굴림" pitchFamily="50" charset="-127"/>
              </a:rPr>
              <a:t> SDN Platform for Traffic Offloading &gt; </a:t>
            </a:r>
            <a:r>
              <a:rPr kumimoji="0" lang="ko-KR" altLang="en-US" b="0" kern="0" baseline="0" dirty="0" smtClean="0">
                <a:sym typeface="굴림" pitchFamily="50" charset="-127"/>
              </a:rPr>
              <a:t>논문을 참조하여 </a:t>
            </a:r>
            <a:r>
              <a:rPr kumimoji="0" lang="en-US" altLang="ko-KR" b="0" kern="0" baseline="0" dirty="0" smtClean="0">
                <a:sym typeface="굴림" pitchFamily="50" charset="-127"/>
              </a:rPr>
              <a:t>RSSI</a:t>
            </a:r>
            <a:r>
              <a:rPr kumimoji="0" lang="ko-KR" altLang="en-US" b="0" kern="0" baseline="0" dirty="0" smtClean="0">
                <a:sym typeface="굴림" pitchFamily="50" charset="-127"/>
              </a:rPr>
              <a:t>를 고려한 </a:t>
            </a:r>
            <a:r>
              <a:rPr kumimoji="0" lang="en-US" altLang="ko-KR" b="0" kern="0" baseline="0" dirty="0" smtClean="0">
                <a:sym typeface="굴림" pitchFamily="50" charset="-127"/>
              </a:rPr>
              <a:t>Bandwidth</a:t>
            </a:r>
            <a:r>
              <a:rPr kumimoji="0" lang="ko-KR" altLang="en-US" b="0" kern="0" baseline="0" dirty="0" smtClean="0">
                <a:sym typeface="굴림" pitchFamily="50" charset="-127"/>
              </a:rPr>
              <a:t>를 계산합니다</a:t>
            </a:r>
            <a:r>
              <a:rPr kumimoji="0" lang="en-US" altLang="ko-KR" b="0" kern="0" baseline="0" dirty="0" smtClean="0">
                <a:sym typeface="굴림" pitchFamily="50" charset="-127"/>
              </a:rPr>
              <a:t>.</a:t>
            </a:r>
            <a:endParaRPr kumimoji="0" lang="en-US" altLang="ko-KR" b="0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6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3169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 smtClean="0">
                <a:solidFill>
                  <a:schemeClr val="tx1"/>
                </a:solidFill>
              </a:rPr>
              <a:t>요청할 때마다 </a:t>
            </a:r>
            <a:r>
              <a:rPr lang="en-US" altLang="ko-KR" b="0" dirty="0" smtClean="0">
                <a:solidFill>
                  <a:schemeClr val="tx1"/>
                </a:solidFill>
              </a:rPr>
              <a:t>Bitrate </a:t>
            </a:r>
            <a:r>
              <a:rPr lang="ko-KR" altLang="en-US" b="0" dirty="0" smtClean="0">
                <a:solidFill>
                  <a:schemeClr val="tx1"/>
                </a:solidFill>
              </a:rPr>
              <a:t>조정</a:t>
            </a:r>
            <a:endParaRPr lang="en-US" altLang="ko-KR" b="0" dirty="0" smtClean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 smtClean="0">
                <a:solidFill>
                  <a:schemeClr val="tx1"/>
                </a:solidFill>
              </a:rPr>
              <a:t>이전에 </a:t>
            </a:r>
            <a:r>
              <a:rPr lang="ko-KR" altLang="en-US" b="1" dirty="0" smtClean="0">
                <a:solidFill>
                  <a:srgbClr val="FF0000"/>
                </a:solidFill>
              </a:rPr>
              <a:t>설정된 </a:t>
            </a:r>
            <a:r>
              <a:rPr lang="en-US" altLang="ko-KR" b="1" dirty="0" smtClean="0">
                <a:solidFill>
                  <a:srgbClr val="FF0000"/>
                </a:solidFill>
              </a:rPr>
              <a:t>Bitrate</a:t>
            </a:r>
            <a:r>
              <a:rPr lang="ko-KR" altLang="en-US" b="0" dirty="0" smtClean="0">
                <a:solidFill>
                  <a:schemeClr val="tx1"/>
                </a:solidFill>
              </a:rPr>
              <a:t>가 있는 경우 </a:t>
            </a:r>
            <a:r>
              <a:rPr lang="en-US" altLang="ko-KR" b="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b="0" dirty="0" smtClean="0">
                <a:solidFill>
                  <a:schemeClr val="tx1"/>
                </a:solidFill>
                <a:sym typeface="Wingdings" panose="05000000000000000000" pitchFamily="2" charset="2"/>
              </a:rPr>
              <a:t>아래에서 자세히 설명</a:t>
            </a:r>
            <a:endParaRPr lang="en-US" altLang="ko-KR" b="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MDP</a:t>
            </a:r>
            <a:r>
              <a:rPr lang="ko-KR" altLang="en-US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가 비 효율적인</a:t>
            </a:r>
            <a:r>
              <a:rPr lang="ko-KR" altLang="en-US" b="1" baseline="0" dirty="0" smtClean="0">
                <a:solidFill>
                  <a:schemeClr val="tx1"/>
                </a:solidFill>
                <a:sym typeface="Wingdings" panose="05000000000000000000" pitchFamily="2" charset="2"/>
              </a:rPr>
              <a:t> 것</a:t>
            </a:r>
            <a:r>
              <a:rPr lang="ko-KR" altLang="en-US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 설명할 수 있어야함</a:t>
            </a:r>
            <a:r>
              <a:rPr lang="en-US" altLang="ko-KR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…</a:t>
            </a: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7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9039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b="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8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1276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b="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9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6299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2708275"/>
            <a:ext cx="8305800" cy="1470025"/>
          </a:xfrm>
        </p:spPr>
        <p:txBody>
          <a:bodyPr lIns="91417" tIns="45708" rIns="91417" bIns="45708" anchor="ctr"/>
          <a:lstStyle/>
          <a:p>
            <a:pPr eaLnBrk="1" hangingPunct="1">
              <a:defRPr/>
            </a:pPr>
            <a:r>
              <a:rPr lang="en-US" altLang="ko-KR" sz="4000" dirty="0" smtClean="0"/>
              <a:t>Research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b="0" dirty="0" smtClean="0">
                <a:effectLst/>
              </a:rPr>
              <a:t/>
            </a:r>
            <a:br>
              <a:rPr lang="en-US" altLang="ko-KR" b="0" dirty="0" smtClean="0">
                <a:effectLst/>
              </a:rPr>
            </a:br>
            <a:r>
              <a:rPr lang="en-US" altLang="ko-KR" sz="2400" dirty="0" smtClean="0">
                <a:solidFill>
                  <a:schemeClr val="tx1"/>
                </a:solidFill>
                <a:effectLst/>
              </a:rPr>
              <a:t>Jae Jun Ha</a:t>
            </a:r>
            <a:r>
              <a:rPr lang="en-US" altLang="ko-KR" sz="1600" dirty="0" smtClean="0">
                <a:solidFill>
                  <a:schemeClr val="tx1"/>
                </a:solidFill>
                <a:effectLst/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  <a:effectLst/>
              </a:rPr>
            </a:br>
            <a:r>
              <a:rPr lang="en-US" altLang="ko-KR" sz="14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4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Multimedia Computing and Networking Lab</a:t>
            </a:r>
            <a:b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POSTECH</a:t>
            </a:r>
            <a:b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0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0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2018-08-10</a:t>
            </a:r>
            <a:endParaRPr lang="ko-KR" altLang="en-US" sz="3600" b="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포인트가 7개인 별 2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5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fontAlgn="t">
              <a:spcBef>
                <a:spcPct val="20000"/>
              </a:spcBef>
            </a:pPr>
            <a:r>
              <a:rPr lang="en-US" altLang="ko-KR" dirty="0"/>
              <a:t>Algorithm</a:t>
            </a:r>
            <a:endParaRPr lang="en-US" altLang="ko-KR" sz="2800" dirty="0">
              <a:solidFill>
                <a:srgbClr val="000000"/>
              </a:solidFill>
              <a:cs typeface="Tahoma" panose="020B0604030504040204" pitchFamily="34" charset="0"/>
            </a:endParaRPr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10</a:t>
            </a:fld>
            <a:endParaRPr lang="en-US" altLang="ko-KR" sz="1200" dirty="0" smtClean="0"/>
          </a:p>
        </p:txBody>
      </p:sp>
      <p:sp>
        <p:nvSpPr>
          <p:cNvPr id="49" name="직사각형 48"/>
          <p:cNvSpPr/>
          <p:nvPr/>
        </p:nvSpPr>
        <p:spPr>
          <a:xfrm>
            <a:off x="395535" y="1135063"/>
            <a:ext cx="82089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Case #3</a:t>
            </a: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표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461943"/>
                  </p:ext>
                </p:extLst>
              </p:nvPr>
            </p:nvGraphicFramePr>
            <p:xfrm>
              <a:off x="457200" y="1623790"/>
              <a:ext cx="4355976" cy="29326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55976">
                      <a:extLst>
                        <a:ext uri="{9D8B030D-6E8A-4147-A177-3AD203B41FA5}">
                          <a16:colId xmlns:a16="http://schemas.microsoft.com/office/drawing/2014/main" val="3707970526"/>
                        </a:ext>
                      </a:extLst>
                    </a:gridCol>
                  </a:tblGrid>
                  <a:tr h="2927994">
                    <a:tc>
                      <a:txBody>
                        <a:bodyPr/>
                        <a:lstStyle/>
                        <a:p>
                          <a:pPr latinLnBrk="1"/>
                          <a:endParaRPr lang="en-US" altLang="ko-KR" sz="1200" b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Def </a:t>
                          </a:r>
                          <a:r>
                            <a:rPr lang="en-US" altLang="ko-KR" sz="1200" b="0" dirty="0" err="1" smtClean="0">
                              <a:solidFill>
                                <a:schemeClr val="tx1"/>
                              </a:solidFill>
                            </a:rPr>
                            <a:t>calBitrate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(AP j):</a:t>
                          </a:r>
                        </a:p>
                        <a:p>
                          <a:pPr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  AP j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의 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Available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한 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Bandwidth 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파악</a:t>
                          </a:r>
                          <a:endParaRPr lang="en-US" altLang="ko-KR" sz="1200" b="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  If Available Bandwidth &gt;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2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𝑟𝑒𝑞</m:t>
                                  </m:r>
                                </m:sup>
                              </m:sSubSup>
                              <m:r>
                                <a:rPr lang="en-US" altLang="ko-KR" sz="1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:</m:t>
                              </m:r>
                            </m:oMath>
                          </a14:m>
                          <a:endParaRPr lang="en-US" altLang="ko-KR" sz="1200" b="0" i="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0" i="0" baseline="0" dirty="0" smtClean="0">
                              <a:solidFill>
                                <a:schemeClr val="tx1"/>
                              </a:solidFill>
                            </a:rPr>
                            <a:t>    UE </a:t>
                          </a:r>
                          <a:r>
                            <a:rPr lang="en-US" altLang="ko-KR" sz="1200" b="0" i="0" baseline="0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r>
                            <a:rPr lang="ko-KR" altLang="en-US" sz="1200" b="0" i="0" baseline="0" dirty="0" smtClean="0">
                              <a:solidFill>
                                <a:schemeClr val="tx1"/>
                              </a:solidFill>
                            </a:rPr>
                            <a:t>의 </a:t>
                          </a:r>
                          <a:r>
                            <a:rPr lang="en-US" altLang="ko-KR" sz="1200" b="0" i="0" baseline="0" dirty="0" smtClean="0">
                              <a:solidFill>
                                <a:schemeClr val="tx1"/>
                              </a:solidFill>
                            </a:rPr>
                            <a:t>Bitrate</a:t>
                          </a:r>
                          <a:r>
                            <a:rPr lang="ko-KR" altLang="en-US" sz="1200" b="0" i="0" baseline="0" dirty="0" smtClean="0">
                              <a:solidFill>
                                <a:schemeClr val="tx1"/>
                              </a:solidFill>
                            </a:rPr>
                            <a:t>를 요구한 </a:t>
                          </a:r>
                          <a:r>
                            <a:rPr lang="en-US" altLang="ko-KR" sz="1200" b="0" i="0" baseline="0" dirty="0" smtClean="0">
                              <a:solidFill>
                                <a:schemeClr val="tx1"/>
                              </a:solidFill>
                            </a:rPr>
                            <a:t>Bitrate </a:t>
                          </a:r>
                          <a:r>
                            <a:rPr lang="ko-KR" altLang="en-US" sz="1200" b="0" i="0" baseline="0" dirty="0" smtClean="0">
                              <a:solidFill>
                                <a:schemeClr val="tx1"/>
                              </a:solidFill>
                            </a:rPr>
                            <a:t>그대로 사용</a:t>
                          </a:r>
                          <a:r>
                            <a:rPr lang="en-US" altLang="ko-KR" sz="1200" b="0" i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altLang="ko-KR" sz="1200" b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  Else:</a:t>
                          </a:r>
                        </a:p>
                        <a:p>
                          <a:pPr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    AP j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에 있는 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Bitrate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들을 가지고 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Jain Fairness Index J 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계산</a:t>
                          </a:r>
                          <a:endParaRPr lang="en-US" altLang="ko-KR" sz="1200" b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      If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sz="12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en-US" altLang="ko-KR" sz="1200" b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en-US" altLang="ko-KR" sz="1200" b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1200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200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</a:p>
                        <a:p>
                          <a:pPr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        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각 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UE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들의 </a:t>
                          </a:r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Bitrate 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비율을 유지하면서 </a:t>
                          </a:r>
                          <a:endParaRPr lang="en-US" altLang="ko-KR" sz="1200" b="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        Bitrate 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합이 </a:t>
                          </a:r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Available Bandwidth 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안에 오도록 조정</a:t>
                          </a:r>
                          <a:endParaRPr lang="en-US" altLang="ko-KR" sz="1200" b="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     </a:t>
                          </a:r>
                          <a:r>
                            <a:rPr lang="en-US" altLang="ko-KR" sz="1200" b="1" baseline="0" dirty="0" smtClean="0">
                              <a:solidFill>
                                <a:srgbClr val="FF0000"/>
                              </a:solidFill>
                            </a:rPr>
                            <a:t>Else:</a:t>
                          </a:r>
                        </a:p>
                        <a:p>
                          <a:pPr latinLnBrk="1"/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        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클러스터링을 통해 </a:t>
                          </a:r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Aggressive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한 </a:t>
                          </a:r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Bitrate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들을 찾고</a:t>
                          </a:r>
                          <a:endParaRPr lang="en-US" altLang="ko-KR" sz="1200" b="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        Aggressive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한 </a:t>
                          </a:r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Bitrate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들을 줄이면서 전체 </a:t>
                          </a:r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Bitrate 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재조정</a:t>
                          </a:r>
                          <a:endParaRPr lang="en-US" altLang="ko-KR" sz="1200" b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End Def</a:t>
                          </a:r>
                        </a:p>
                        <a:p>
                          <a:pPr latinLnBrk="1"/>
                          <a:endParaRPr lang="en-US" altLang="ko-KR" sz="1200" b="1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92703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표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461943"/>
                  </p:ext>
                </p:extLst>
              </p:nvPr>
            </p:nvGraphicFramePr>
            <p:xfrm>
              <a:off x="457200" y="1623790"/>
              <a:ext cx="4355976" cy="29326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55976">
                      <a:extLst>
                        <a:ext uri="{9D8B030D-6E8A-4147-A177-3AD203B41FA5}">
                          <a16:colId xmlns:a16="http://schemas.microsoft.com/office/drawing/2014/main" val="3707970526"/>
                        </a:ext>
                      </a:extLst>
                    </a:gridCol>
                  </a:tblGrid>
                  <a:tr h="293268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80" t="-207" r="-280" b="-4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927032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4572000" y="1628800"/>
                <a:ext cx="4790256" cy="37378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“</a:t>
                </a:r>
                <a:r>
                  <a:rPr lang="en-US" altLang="ko-KR" sz="2000" b="1" kern="0" dirty="0" smtClean="0">
                    <a:solidFill>
                      <a:srgbClr val="FF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Jain Fairness Index ≈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1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</m:ctrlPr>
                      </m:fPr>
                      <m:num>
                        <m:r>
                          <a:rPr lang="en-US" altLang="ko-KR" sz="2000" b="1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𝟏</m:t>
                        </m:r>
                      </m:num>
                      <m:den>
                        <m:r>
                          <a:rPr lang="en-US" altLang="ko-KR" sz="2000" b="1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” means</a:t>
                </a:r>
              </a:p>
              <a:p>
                <a:pPr marL="362250" lvl="1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r>
                  <a:rPr lang="en-US" altLang="ko-KR" sz="20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	</a:t>
                </a: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some Bitrates are </a:t>
                </a:r>
                <a:r>
                  <a:rPr lang="en-US" altLang="ko-KR" sz="2000" b="1" kern="0" dirty="0" smtClean="0">
                    <a:solidFill>
                      <a:srgbClr val="FF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aggressive</a:t>
                </a:r>
              </a:p>
              <a:p>
                <a:pPr marL="362250" lvl="1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Find group of aggressive Bitrates, and Decrease Bitrates </a:t>
                </a:r>
                <a:r>
                  <a:rPr lang="en-US" altLang="ko-KR" sz="2000" b="1" kern="0" dirty="0" smtClean="0">
                    <a:solidFill>
                      <a:srgbClr val="FF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until Jain Fairness Index ≈ 1</a:t>
                </a: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</a:t>
                </a: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endParaRPr lang="en-US" altLang="ko-KR" sz="20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Adjust Bitrates according to </a:t>
                </a:r>
                <a:r>
                  <a:rPr lang="en-US" altLang="ko-KR" sz="2000" b="1" kern="0" dirty="0" smtClean="0">
                    <a:solidFill>
                      <a:srgbClr val="FF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Ratio</a:t>
                </a:r>
              </a:p>
              <a:p>
                <a:pPr marL="819450" lvl="2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r>
                  <a:rPr lang="en-US" altLang="ko-KR" sz="2000" b="1" kern="0" dirty="0" smtClean="0">
                    <a:solidFill>
                      <a:srgbClr val="FF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of </a:t>
                </a:r>
                <a:r>
                  <a:rPr lang="en-US" altLang="ko-KR" sz="2000" b="1" kern="0" dirty="0">
                    <a:solidFill>
                      <a:srgbClr val="FF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B</a:t>
                </a:r>
                <a:r>
                  <a:rPr lang="en-US" altLang="ko-KR" sz="2000" b="1" kern="0" dirty="0" smtClean="0">
                    <a:solidFill>
                      <a:srgbClr val="FF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itrates</a:t>
                </a: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and </a:t>
                </a:r>
                <a:r>
                  <a:rPr lang="en-US" altLang="ko-KR" sz="2000" b="1" kern="0" dirty="0" smtClean="0">
                    <a:solidFill>
                      <a:srgbClr val="FF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Formulation</a:t>
                </a:r>
              </a:p>
              <a:p>
                <a:pPr marL="362250" lvl="1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628800"/>
                <a:ext cx="4790256" cy="3737818"/>
              </a:xfrm>
              <a:prstGeom prst="rect">
                <a:avLst/>
              </a:prstGeom>
              <a:blipFill>
                <a:blip r:embed="rId4"/>
                <a:stretch>
                  <a:fillRect t="-8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773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fontAlgn="t">
              <a:spcBef>
                <a:spcPct val="20000"/>
              </a:spcBef>
            </a:pPr>
            <a:r>
              <a:rPr lang="en-US" altLang="ko-KR" dirty="0" smtClean="0"/>
              <a:t>Verification</a:t>
            </a:r>
            <a:endParaRPr lang="en-US" altLang="ko-KR" sz="2800" dirty="0">
              <a:solidFill>
                <a:srgbClr val="000000"/>
              </a:solidFill>
              <a:cs typeface="Tahoma" panose="020B0604030504040204" pitchFamily="34" charset="0"/>
            </a:endParaRPr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11</a:t>
            </a:fld>
            <a:endParaRPr lang="en-US" altLang="ko-KR" sz="12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395535" y="1135063"/>
            <a:ext cx="82089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Testbed Setting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Cannot access external IP address</a:t>
            </a:r>
          </a:p>
          <a:p>
            <a:pPr marL="1276650" lvl="2" indent="-4572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OVS Setting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3632929" y="3109413"/>
            <a:ext cx="1746124" cy="1746123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11" name="Picture 8" descr="C:\Users\dream\Desktop\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645024"/>
            <a:ext cx="202827" cy="50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264" y="4255049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오른쪽 화살표 16"/>
          <p:cNvSpPr/>
          <p:nvPr/>
        </p:nvSpPr>
        <p:spPr>
          <a:xfrm rot="19134987">
            <a:off x="3987788" y="4108890"/>
            <a:ext cx="450189" cy="138282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7554" y="3359787"/>
            <a:ext cx="504056" cy="519424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4711103" y="3402650"/>
            <a:ext cx="1020507" cy="579825"/>
            <a:chOff x="4855242" y="3482255"/>
            <a:chExt cx="1020507" cy="579825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20443435">
              <a:off x="4855242" y="3697620"/>
              <a:ext cx="1020507" cy="240742"/>
            </a:xfrm>
            <a:prstGeom prst="rect">
              <a:avLst/>
            </a:prstGeom>
          </p:spPr>
        </p:pic>
        <p:cxnSp>
          <p:nvCxnSpPr>
            <p:cNvPr id="21" name="직선 연결선 20"/>
            <p:cNvCxnSpPr/>
            <p:nvPr/>
          </p:nvCxnSpPr>
          <p:spPr bwMode="auto">
            <a:xfrm flipH="1">
              <a:off x="5120950" y="3482255"/>
              <a:ext cx="489091" cy="579825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1950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Future Work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12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208913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Solve </a:t>
            </a:r>
            <a:r>
              <a:rPr lang="en-US" altLang="ko-KR" kern="0" dirty="0" smtClean="0">
                <a:latin typeface="Arial"/>
                <a:ea typeface="굴림"/>
                <a:cs typeface="Tahoma" panose="020B0604030504040204" pitchFamily="34" charset="0"/>
              </a:rPr>
              <a:t>problem about OVS</a:t>
            </a: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Verifying</a:t>
            </a: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Algorithm through implementation</a:t>
            </a:r>
            <a:endParaRPr lang="en-US" altLang="ko-KR" sz="12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4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Contents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2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301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Contents</a:t>
            </a: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Problem Formulation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Bandwidth Estimation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dirty="0" smtClean="0"/>
              <a:t>Algorithm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Verification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Future Work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89400" lvl="2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8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589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Problem Formulation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3</a:t>
            </a:fld>
            <a:endParaRPr lang="en-US" altLang="ko-KR" sz="12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7134222"/>
                  </p:ext>
                </p:extLst>
              </p:nvPr>
            </p:nvGraphicFramePr>
            <p:xfrm>
              <a:off x="971600" y="1124744"/>
              <a:ext cx="7200800" cy="50661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85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22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0541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Parameter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Description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379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Number of AP</a:t>
                          </a:r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379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Number of UE</a:t>
                          </a:r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40076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1500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ko-KR" sz="1500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altLang="ko-KR" sz="1500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ko-KR" sz="1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500" i="0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  <m:r>
                                            <a:rPr lang="en-US" altLang="ko-KR" sz="1500" i="0">
                                              <a:latin typeface="Cambria Math"/>
                                            </a:rPr>
                                            <m:t>: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50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𝑈𝐸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500" b="0" i="0" kern="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Tahoma" panose="020B0604030504040204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US" altLang="ko-KR" sz="1500" i="0">
                                              <a:latin typeface="Cambria Math"/>
                                            </a:rP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500" i="0">
                                              <a:latin typeface="Cambria Math"/>
                                            </a:rPr>
                                            <m:t>s</m:t>
                                          </m:r>
                                          <m:r>
                                            <a:rPr lang="en-US" altLang="ko-KR" sz="1500" i="0"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500" i="0">
                                              <a:latin typeface="Cambria Math"/>
                                            </a:rPr>
                                            <m:t>not</m:t>
                                          </m:r>
                                          <m:r>
                                            <a:rPr lang="en-US" altLang="ko-KR" sz="1500" i="0"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500" i="0">
                                              <a:latin typeface="Cambria Math"/>
                                            </a:rPr>
                                            <m:t>associated</m:t>
                                          </m:r>
                                          <m:r>
                                            <a:rPr lang="en-US" altLang="ko-KR" sz="1500" i="0"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500" i="0">
                                              <a:latin typeface="Cambria Math"/>
                                            </a:rPr>
                                            <m:t>with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50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  </m:t>
                                              </m:r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𝐴𝑃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1500" i="0">
                                              <a:latin typeface="Cambria Math"/>
                                            </a:rPr>
                                            <m:t>1: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50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       </m:t>
                                              </m:r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𝑈𝐸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nor/>
                                              <m:brk m:alnAt="7"/>
                                            </m:rPr>
                                            <a:rPr lang="en-US" altLang="ko-KR" sz="1500" b="0" i="0" kern="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Tahoma" panose="020B0604030504040204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en-US" altLang="ko-KR" sz="1500" i="0">
                                              <a:latin typeface="Cambria Math"/>
                                            </a:rPr>
                                            <m:t>is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en-US" altLang="ko-KR" sz="1500" i="0"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en-US" altLang="ko-KR" sz="1500" i="0">
                                              <a:latin typeface="Cambria Math"/>
                                            </a:rPr>
                                            <m:t>associated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en-US" altLang="ko-KR" sz="1500" i="0"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en-US" altLang="ko-KR" sz="1500" i="0">
                                              <a:latin typeface="Cambria Math"/>
                                            </a:rPr>
                                            <m:t>with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50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  </m:t>
                                              </m:r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𝐴𝑃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ko-KR" altLang="en-US" sz="1500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0697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50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5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,</m:t>
                                    </m:r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𝑠𝑢𝑝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i="0" dirty="0" smtClean="0"/>
                            <a:t>Bitrate when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50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 </m:t>
                                  </m:r>
                                  <m:r>
                                    <a:rPr lang="en-US" altLang="ko-KR" sz="15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5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500" i="0" dirty="0" smtClean="0"/>
                            <a:t> </a:t>
                          </a:r>
                          <a:r>
                            <a:rPr lang="en-US" altLang="ko-KR" sz="1500" i="0" dirty="0" smtClean="0"/>
                            <a:t>is associated with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50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𝐴𝑃</m:t>
                                  </m:r>
                                </m:e>
                                <m:sub>
                                  <m:r>
                                    <a:rPr lang="en-US" altLang="ko-KR" sz="15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endParaRPr lang="ko-KR" altLang="en-US" sz="1500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0456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500" b="1" i="1" kern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500" b="1" i="1" kern="0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ko-KR" sz="1500" b="1" i="1" ker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altLang="ko-KR" sz="1500" b="1" i="1" kern="0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𝒓𝒆𝒒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5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i="0" dirty="0" smtClean="0"/>
                            <a:t>Requested Bitrate by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50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 </m:t>
                                  </m:r>
                                  <m:r>
                                    <a:rPr lang="en-US" altLang="ko-KR" sz="15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5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ko-KR" altLang="en-US" sz="1500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03791">
                    <a:tc>
                      <a:txBody>
                        <a:bodyPr/>
                        <a:lstStyle/>
                        <a:p>
                          <a:pPr marL="0" marR="0" lvl="2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ahoma" panose="020B0604030504040204" pitchFamily="34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altLang="ko-KR" sz="1500" b="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𝑟</m:t>
                                    </m:r>
                                  </m:e>
                                </m:d>
                                <m:r>
                                  <a:rPr lang="en-US" altLang="ko-KR" sz="15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ahoma" panose="020B0604030504040204" pitchFamily="34" charset="0"/>
                                  </a:rPr>
                                  <m:t>=</m:t>
                                </m:r>
                                <m:r>
                                  <a:rPr lang="en-US" altLang="ko-KR" sz="15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ahoma" panose="020B0604030504040204" pitchFamily="34" charset="0"/>
                                  </a:rPr>
                                  <m:t>𝐴</m:t>
                                </m:r>
                                <m:r>
                                  <a:rPr lang="en-US" altLang="ko-KR" sz="15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𝐵</m:t>
                                    </m:r>
                                  </m:sup>
                                </m:sSup>
                                <m:r>
                                  <a:rPr lang="en-US" altLang="ko-KR" sz="15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+</m:t>
                                </m:r>
                                <m:r>
                                  <a:rPr lang="en-US" altLang="ko-KR" sz="15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altLang="ko-KR" sz="1500" i="1" kern="0" dirty="0">
                            <a:solidFill>
                              <a:srgbClr val="000000"/>
                            </a:solidFill>
                            <a:latin typeface="Cambria Math"/>
                            <a:ea typeface="+mn-ea"/>
                            <a:cs typeface="Tahoma" panose="020B0604030504040204" pitchFamily="34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Utility Function</a:t>
                          </a:r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0379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  <m:r>
                                  <a:rPr lang="en-US" altLang="ko-KR" sz="15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altLang="ko-KR" sz="15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5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𝑰</m:t>
                                    </m:r>
                                  </m:e>
                                </m:acc>
                                <m:r>
                                  <a:rPr lang="en-US" altLang="ko-KR" sz="15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5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Accumulated Segment Size up to Index I</a:t>
                          </a:r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34900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500" b="1" i="1" kern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ko-KR" sz="15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5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𝑰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1500" b="1" i="1" kern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altLang="ko-KR" sz="1500" b="1" i="1" kern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𝒑𝒍𝒂𝒚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5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Segment Indexes</a:t>
                          </a:r>
                          <a:r>
                            <a:rPr lang="en-US" altLang="ko-KR" sz="1500" baseline="0" dirty="0" smtClean="0"/>
                            <a:t> </a:t>
                          </a:r>
                          <a:r>
                            <a:rPr lang="en-US" altLang="ko-KR" sz="1500" dirty="0" smtClean="0"/>
                            <a:t>up to Playback Time 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5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baseline="0" smtClean="0">
                                      <a:latin typeface="Cambria Math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500" b="0" i="1" baseline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1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500" b="1" i="1" kern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ko-KR" sz="15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5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𝑰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1500" b="1" i="1" kern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altLang="ko-KR" sz="1500" b="1" i="1" kern="0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𝒃𝒖𝒇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5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Segment Indexes up to Buffered Time 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5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baseline="0" smtClean="0">
                                      <a:latin typeface="Cambria Math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500" b="0" i="1" baseline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30379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50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1" dirty="0" smtClean="0">
                              <a:solidFill>
                                <a:srgbClr val="FF0000"/>
                              </a:solidFill>
                            </a:rPr>
                            <a:t>Threshold to avoid Underflow</a:t>
                          </a:r>
                          <a:endParaRPr lang="ko-KR" altLang="en-US" sz="15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33862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50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𝑟𝑒𝑞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aseline="0" dirty="0" smtClean="0"/>
                            <a:t>Duration of Requested Segment at</a:t>
                          </a:r>
                          <a:r>
                            <a:rPr lang="en-US" altLang="ko-KR" sz="150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5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baseline="0" smtClean="0">
                                      <a:latin typeface="Cambria Math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500" b="0" i="1" baseline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4605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50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5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𝑏𝑤</m:t>
                                    </m:r>
                                  </m:e>
                                  <m:sub>
                                    <m:r>
                                      <a:rPr lang="en-US" altLang="ko-KR" sz="15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,</m:t>
                                    </m:r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𝑎𝑣𝑎𝑖𝑙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Available Bandwidth 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5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baseline="0" smtClean="0">
                                      <a:latin typeface="Cambria Math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500" b="0" i="1" baseline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500" dirty="0" smtClean="0"/>
                            <a:t> </a:t>
                          </a:r>
                          <a:r>
                            <a:rPr lang="en-US" altLang="ko-KR" sz="1500" i="0" dirty="0" smtClean="0"/>
                            <a:t>associated with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50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𝐴𝑃</m:t>
                                  </m:r>
                                </m:e>
                                <m:sub>
                                  <m:r>
                                    <a:rPr lang="en-US" altLang="ko-KR" sz="15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0379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i="1" ker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500" i="1" ker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𝑠𝑙𝑜𝑡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Time</a:t>
                          </a:r>
                          <a:r>
                            <a:rPr lang="en-US" altLang="ko-KR" sz="1500" baseline="0" dirty="0" smtClean="0"/>
                            <a:t> Slot</a:t>
                          </a:r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7134222"/>
                  </p:ext>
                </p:extLst>
              </p:nvPr>
            </p:nvGraphicFramePr>
            <p:xfrm>
              <a:off x="971600" y="1124744"/>
              <a:ext cx="7200800" cy="50661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85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22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200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Parameter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Description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Number of AP</a:t>
                          </a:r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Number of UE</a:t>
                          </a:r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0134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6" t="-163265" r="-167720" b="-598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081" t="-163265" r="-541" b="-5989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299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6" t="-416129" r="-167720" b="-84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081" t="-416129" r="-541" b="-8467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4969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6" t="-561404" r="-167720" b="-8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081" t="-561404" r="-541" b="-8210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6" t="-711321" r="-167720" b="-7830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Utility Function</a:t>
                          </a:r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4779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6" t="-754386" r="-167720" b="-6280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Accumulated Segment Size up to Index I</a:t>
                          </a:r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37903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6" t="-785484" r="-167720" b="-477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081" t="-785484" r="-541" b="-4774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8042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6" t="-871429" r="-167720" b="-3698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081" t="-871429" r="-541" b="-3698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6" t="-1176923" r="-167720" b="-348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1" dirty="0" smtClean="0">
                              <a:solidFill>
                                <a:srgbClr val="FF0000"/>
                              </a:solidFill>
                            </a:rPr>
                            <a:t>Threshold to avoid Underflow</a:t>
                          </a:r>
                          <a:endParaRPr lang="ko-KR" altLang="en-US" sz="15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34709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6" t="-1164912" r="-167720" b="-2175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081" t="-1164912" r="-541" b="-2175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6753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6" t="-1201667" r="-167720" b="-1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081" t="-1201667" r="-541" b="-1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6" t="-1473585" r="-167720" b="-207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Time</a:t>
                          </a:r>
                          <a:r>
                            <a:rPr lang="en-US" altLang="ko-KR" sz="1500" baseline="0" dirty="0" smtClean="0"/>
                            <a:t> Slot</a:t>
                          </a:r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포인트가 7개인 별 4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76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Problem Formulation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4</a:t>
            </a:fld>
            <a:endParaRPr lang="en-US" altLang="ko-KR" sz="1200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773831" y="5703059"/>
            <a:ext cx="401419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&lt; SDN-assisted HTTP Adaptive Streaming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over Wi-Fi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Network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052736"/>
                <a:ext cx="8229600" cy="5184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Determine</a:t>
                </a:r>
                <a:endParaRPr lang="en-US" altLang="ko-KR" sz="1600" i="1" dirty="0">
                  <a:solidFill>
                    <a:srgbClr val="000000"/>
                  </a:solidFill>
                  <a:latin typeface="Cambria Math"/>
                  <a:cs typeface="Tahoma" panose="020B0604030504040204" pitchFamily="34" charset="0"/>
                </a:endParaRPr>
              </a:p>
              <a:p>
                <a:pPr marL="648000" lvl="1">
                  <a:buClr>
                    <a:srgbClr val="A20000"/>
                  </a:buClr>
                  <a:buSzPct val="100000"/>
                </a:pP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/>
                                <a:cs typeface="Tahoma" panose="020B0604030504040204" pitchFamily="34" charset="0"/>
                              </a:rPr>
                              <m:t>𝑨𝑷</m:t>
                            </m:r>
                          </m:e>
                          <m:sub>
                            <m: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/>
                                <a:cs typeface="Tahoma" panose="020B0604030504040204" pitchFamily="34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,1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,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1" i="1">
                                    <a:latin typeface="Cambria Math"/>
                                  </a:rPr>
                                  <m:t>𝑴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a:rPr lang="en-US" altLang="ko-KR" b="1" i="1">
                        <a:latin typeface="Cambria Math"/>
                      </a:rPr>
                      <m:t> </m:t>
                    </m:r>
                    <m:r>
                      <a:rPr lang="en-US" altLang="ko-KR" i="1">
                        <a:latin typeface="Cambria Math"/>
                      </a:rPr>
                      <m:t>𝑓𝑜𝑟</m:t>
                    </m:r>
                    <m:r>
                      <a:rPr lang="en-US" altLang="ko-KR" i="1">
                        <a:latin typeface="Cambria Math"/>
                      </a:rPr>
                      <m:t> ∀ </m:t>
                    </m:r>
                    <m:r>
                      <a:rPr lang="en-US" altLang="ko-KR" i="1">
                        <a:latin typeface="Cambria Math"/>
                      </a:rPr>
                      <m:t>𝑖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𝑁</m:t>
                    </m:r>
                  </m:oMath>
                </a14:m>
                <a:endParaRPr lang="en-US" altLang="ko-KR" i="1" dirty="0">
                  <a:latin typeface="Cambria Math"/>
                </a:endParaRPr>
              </a:p>
              <a:p>
                <a:pPr marL="648000" lvl="1">
                  <a:buClr>
                    <a:srgbClr val="A20000"/>
                  </a:buClr>
                  <a:buSzPct val="100000"/>
                </a:pP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</m:e>
                    </m:acc>
                    <m:r>
                      <a:rPr lang="en-US" altLang="ko-KR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ko-KR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ko-KR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1,</m:t>
                            </m:r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𝑠𝑢𝑝</m:t>
                            </m:r>
                          </m:sup>
                        </m:sSubSup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ko-KR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…,</m:t>
                            </m:r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𝑠𝑢𝑝</m:t>
                            </m:r>
                          </m:sup>
                        </m:sSubSup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/>
                          </a:rPr>
                          <m:t>,…,</m:t>
                        </m:r>
                        <m:sSubSup>
                          <m:sSubSupPr>
                            <m:ctrlPr>
                              <a:rPr lang="ko-KR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𝑁</m:t>
                                </m:r>
                              </m:e>
                            </m:d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𝑠𝑢𝑝</m:t>
                            </m:r>
                          </m:sup>
                        </m:sSubSup>
                      </m:e>
                    </m:d>
                    <m:r>
                      <a:rPr lang="en-US" altLang="ko-KR" i="1">
                        <a:latin typeface="Cambria Math"/>
                      </a:rPr>
                      <m:t>𝑓𝑜𝑟</m:t>
                    </m:r>
                    <m:r>
                      <a:rPr lang="en-US" altLang="ko-KR" i="1">
                        <a:latin typeface="Cambria Math"/>
                      </a:rPr>
                      <m:t> ∀ </m:t>
                    </m:r>
                    <m:r>
                      <a:rPr lang="en-US" altLang="ko-KR" i="1">
                        <a:latin typeface="Cambria Math"/>
                      </a:rPr>
                      <m:t>𝑗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𝑀</m:t>
                    </m:r>
                  </m:oMath>
                </a14:m>
                <a:endParaRPr lang="en-US" altLang="ko-KR" i="1" dirty="0">
                  <a:latin typeface="Cambria Math"/>
                </a:endParaRPr>
              </a:p>
              <a:p>
                <a:pPr marL="648000" lvl="1">
                  <a:buClr>
                    <a:srgbClr val="A20000"/>
                  </a:buClr>
                  <a:buSzPct val="100000"/>
                </a:pPr>
                <a:r>
                  <a:rPr lang="en-US" altLang="ko-KR" b="1" dirty="0">
                    <a:solidFill>
                      <a:srgbClr val="FF0000"/>
                    </a:solidFill>
                    <a:cs typeface="Tahom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o</m:t>
                    </m:r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minimize</m:t>
                    </m:r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𝒊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=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𝟏</m:t>
                        </m:r>
                      </m:sub>
                      <m:sup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|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𝑵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|</m:t>
                        </m:r>
                      </m:sup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𝒎𝒂𝒙</m:t>
                        </m:r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{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𝒖</m:t>
                        </m:r>
                        <m:d>
                          <m:dPr>
                            <m:ctrlP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altLang="ko-KR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𝒊</m:t>
                                </m:r>
                              </m:sub>
                              <m:sup>
                                <m:r>
                                  <a:rPr lang="en-US" altLang="ko-KR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𝒓𝒆𝒒</m:t>
                                </m:r>
                              </m:sup>
                            </m:sSubSup>
                          </m:e>
                        </m:d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−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𝒖</m:t>
                        </m:r>
                        <m:d>
                          <m:dPr>
                            <m:ctrlP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altLang="ko-KR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𝒊</m:t>
                                </m:r>
                                <m:r>
                                  <a:rPr lang="en-US" altLang="ko-KR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,</m:t>
                                </m:r>
                                <m:r>
                                  <a:rPr lang="en-US" altLang="ko-KR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𝒋</m:t>
                                </m:r>
                              </m:sub>
                              <m:sup>
                                <m:r>
                                  <a:rPr lang="en-US" altLang="ko-KR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𝒔𝒖𝒑</m:t>
                                </m:r>
                              </m:sup>
                            </m:sSubSup>
                          </m:e>
                        </m:d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,</m:t>
                        </m:r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𝟎</m:t>
                        </m:r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}</m:t>
                        </m:r>
                      </m:e>
                    </m:nary>
                  </m:oMath>
                </a14:m>
                <a:endParaRPr lang="en-US" altLang="ko-KR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ahoma" panose="020B0604030504040204" pitchFamily="34" charset="0"/>
                </a:endParaRPr>
              </a:p>
              <a:p>
                <a:pPr>
                  <a:buClr>
                    <a:srgbClr val="A20000"/>
                  </a:buClr>
                  <a:buSzPct val="100000"/>
                </a:pPr>
                <a:endParaRPr lang="en-US" altLang="ko-KR" sz="2000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r>
                  <a:rPr lang="en-US" altLang="ko-KR" dirty="0">
                    <a:solidFill>
                      <a:srgbClr val="000000"/>
                    </a:solidFill>
                    <a:cs typeface="Tahoma" panose="020B0604030504040204" pitchFamily="34" charset="0"/>
                  </a:rPr>
                  <a:t>Subject to</a:t>
                </a:r>
                <a:endParaRPr lang="en-US" altLang="ko-KR" sz="1600" i="1" dirty="0">
                  <a:solidFill>
                    <a:srgbClr val="000000"/>
                  </a:solidFill>
                  <a:latin typeface="Cambria Math"/>
                  <a:cs typeface="Tahoma" panose="020B0604030504040204" pitchFamily="34" charset="0"/>
                </a:endParaRPr>
              </a:p>
              <a:p>
                <a:pPr marL="648000" lvl="1">
                  <a:buClr>
                    <a:srgbClr val="A20000"/>
                  </a:buClr>
                  <a:buSzPct val="100000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000000"/>
                        </a:solidFill>
                        <a:latin typeface="Cambria Math"/>
                        <a:cs typeface="Tahoma" panose="020B0604030504040204" pitchFamily="34" charset="0"/>
                      </a:rPr>
                      <m:t>𝑠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ko-KR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𝑰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ahoma" panose="020B0604030504040204" pitchFamily="34" charset="0"/>
                              </a:rPr>
                              <m:t>𝒑𝒍𝒂𝒚</m:t>
                            </m:r>
                          </m:sup>
                        </m:sSubSup>
                      </m:e>
                    </m:d>
                    <m:r>
                      <a:rPr lang="en-US" altLang="ko-KR" i="1">
                        <a:latin typeface="Cambria Math"/>
                      </a:rPr>
                      <m:t>+</m:t>
                    </m:r>
                    <m:r>
                      <a:rPr lang="ko-KR" altLang="en-US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Tahoma" panose="020B0604030504040204" pitchFamily="34" charset="0"/>
                      </a:rPr>
                      <m:t>𝜃</m:t>
                    </m:r>
                    <m:r>
                      <a:rPr lang="en-US" altLang="ko-KR" i="1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  <m:r>
                          <a:rPr lang="en-US" altLang="ko-KR" i="1">
                            <a:latin typeface="Cambria Math"/>
                          </a:rPr>
                          <m:t>,</m:t>
                        </m:r>
                        <m:r>
                          <a:rPr lang="en-US" altLang="ko-KR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ko-KR" i="1">
                        <a:latin typeface="Cambria Math"/>
                        <a:ea typeface="Cambria Math"/>
                      </a:rPr>
                      <m:t>∙</m:t>
                    </m:r>
                    <m:sSubSup>
                      <m:sSubSup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  <m:r>
                          <a:rPr lang="en-US" altLang="ko-KR" i="1">
                            <a:latin typeface="Cambria Math"/>
                          </a:rPr>
                          <m:t>,</m:t>
                        </m:r>
                        <m:r>
                          <a:rPr lang="en-US" altLang="ko-KR" i="1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</a:rPr>
                          <m:t>𝑠𝑢𝑝</m:t>
                        </m:r>
                      </m:sup>
                    </m:sSubSup>
                    <m:r>
                      <a:rPr lang="en-US" altLang="ko-KR" i="1">
                        <a:latin typeface="Cambria Math"/>
                        <a:ea typeface="Cambria Math"/>
                      </a:rPr>
                      <m:t>∙</m:t>
                    </m:r>
                    <m:sSubSup>
                      <m:sSubSup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</a:rPr>
                          <m:t>𝑟𝑒𝑞</m:t>
                        </m:r>
                      </m:sup>
                    </m:sSubSup>
                    <m:r>
                      <a:rPr lang="en-US" altLang="ko-KR" i="1">
                        <a:latin typeface="Cambria Math"/>
                      </a:rPr>
                      <m:t>+</m:t>
                    </m:r>
                    <m:r>
                      <a:rPr lang="en-US" altLang="ko-KR" i="1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ko-KR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𝑰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ahoma" panose="020B0604030504040204" pitchFamily="34" charset="0"/>
                              </a:rPr>
                              <m:t>𝒃𝒖𝒇</m:t>
                            </m:r>
                          </m:sup>
                        </m:sSubSup>
                      </m:e>
                    </m:d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  </m:t>
                    </m:r>
                    <m:r>
                      <a:rPr lang="en-US" altLang="ko-KR" i="1">
                        <a:latin typeface="Cambria Math"/>
                      </a:rPr>
                      <m:t>𝑓𝑜𝑟</m:t>
                    </m:r>
                    <m:r>
                      <a:rPr lang="en-US" altLang="ko-KR" i="1">
                        <a:latin typeface="Cambria Math"/>
                      </a:rPr>
                      <m:t> ∀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/>
                      </a:rPr>
                      <m:t>𝑀</m:t>
                    </m:r>
                  </m:oMath>
                </a14:m>
                <a:endParaRPr lang="en-US" altLang="ko-KR" i="1" dirty="0">
                  <a:latin typeface="Cambria Math"/>
                </a:endParaRPr>
              </a:p>
              <a:p>
                <a:pPr marL="648000" lvl="1">
                  <a:buClr>
                    <a:srgbClr val="A20000"/>
                  </a:buClr>
                  <a:buSzPct val="10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  <m:r>
                          <a:rPr lang="en-US" altLang="ko-KR" i="1">
                            <a:latin typeface="Cambria Math"/>
                          </a:rPr>
                          <m:t>,</m:t>
                        </m:r>
                        <m:r>
                          <a:rPr lang="en-US" altLang="ko-KR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ko-KR" i="1">
                        <a:latin typeface="Cambria Math"/>
                        <a:ea typeface="Cambria Math"/>
                      </a:rPr>
                      <m:t>∙</m:t>
                    </m:r>
                    <m:sSubSup>
                      <m:sSubSup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Tahoma" panose="020B0604030504040204" pitchFamily="34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Tahoma" panose="020B0604030504040204" pitchFamily="34" charset="0"/>
                          </a:rPr>
                          <m:t>𝑖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,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𝑗</m:t>
                        </m:r>
                      </m:sub>
                      <m:sup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𝑠𝑢𝑝</m:t>
                        </m:r>
                      </m:sup>
                    </m:sSubSup>
                    <m:r>
                      <a:rPr lang="en-US" altLang="ko-KR" i="1">
                        <a:solidFill>
                          <a:srgbClr val="000000"/>
                        </a:solidFill>
                        <a:latin typeface="Cambria Math"/>
                        <a:cs typeface="Tahoma" panose="020B0604030504040204" pitchFamily="34" charset="0"/>
                      </a:rPr>
                      <m:t>≤</m:t>
                    </m:r>
                    <m:sSubSup>
                      <m:sSubSup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𝑏𝑤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𝑖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  <m:t>,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  <m:t>𝑗</m:t>
                        </m:r>
                      </m:sub>
                      <m:sup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  <m:t>𝑎𝑣𝑎𝑖𝑙</m:t>
                        </m:r>
                      </m:sup>
                    </m:sSubSup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  </m:t>
                    </m:r>
                    <m:r>
                      <a:rPr lang="en-US" altLang="ko-KR" i="1">
                        <a:latin typeface="Cambria Math"/>
                      </a:rPr>
                      <m:t>𝑓𝑜𝑟</m:t>
                    </m:r>
                    <m:r>
                      <a:rPr lang="en-US" altLang="ko-KR" i="1">
                        <a:latin typeface="Cambria Math"/>
                      </a:rPr>
                      <m:t> ∀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/>
                      </a:rPr>
                      <m:t>,  </m:t>
                    </m:r>
                    <m:r>
                      <a:rPr lang="en-US" altLang="ko-KR" i="1">
                        <a:latin typeface="Cambria Math"/>
                      </a:rPr>
                      <m:t>𝑓𝑜𝑟</m:t>
                    </m:r>
                    <m:r>
                      <a:rPr lang="en-US" altLang="ko-KR" i="1">
                        <a:latin typeface="Cambria Math"/>
                      </a:rPr>
                      <m:t> ∀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/>
                      </a:rPr>
                      <m:t>𝑀</m:t>
                    </m:r>
                  </m:oMath>
                </a14:m>
                <a:endParaRPr lang="en-US" altLang="ko-KR" i="1" dirty="0">
                  <a:solidFill>
                    <a:srgbClr val="000000"/>
                  </a:solidFill>
                  <a:latin typeface="Cambria Math"/>
                  <a:cs typeface="Tahoma" panose="020B0604030504040204" pitchFamily="34" charset="0"/>
                </a:endParaRPr>
              </a:p>
              <a:p>
                <a:pPr marL="648000" lvl="1">
                  <a:buClr>
                    <a:srgbClr val="A20000"/>
                  </a:buClr>
                  <a:buSzPct val="100000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  <m:t>𝑖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  <m:t>|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  <m:t>𝑁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  <m:t>|</m:t>
                        </m:r>
                      </m:sup>
                      <m:e>
                        <m:f>
                          <m:fPr>
                            <m:ctrlP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sSubSup>
                              <m:sSubSup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/>
                                  </a:rPr>
                                  <m:t>𝑠𝑢𝑝</m:t>
                                </m:r>
                              </m:sup>
                            </m:sSubSup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sSubSup>
                              <m:sSubSup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/>
                                  </a:rPr>
                                  <m:t>𝑟𝑒𝑞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𝑏𝑤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ahoma" panose="020B0604030504040204" pitchFamily="34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ahoma" panose="020B0604030504040204" pitchFamily="34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ahoma" panose="020B0604030504040204" pitchFamily="34" charset="0"/>
                                  </a:rPr>
                                  <m:t>𝑎𝑣𝑎𝑖𝑙</m:t>
                                </m:r>
                              </m:sup>
                            </m:sSubSup>
                          </m:den>
                        </m:f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ahoma" panose="020B060403050404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ahoma" panose="020B0604030504040204" pitchFamily="34" charset="0"/>
                              </a:rPr>
                              <m:t>𝑠𝑙𝑜𝑡</m:t>
                            </m:r>
                          </m:sub>
                        </m:sSub>
                      </m:e>
                    </m:nary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/>
                        <a:cs typeface="Tahoma" panose="020B0604030504040204" pitchFamily="34" charset="0"/>
                      </a:rPr>
                      <m:t> </m:t>
                    </m:r>
                    <m:r>
                      <a:rPr lang="en-US" altLang="ko-KR" i="1">
                        <a:latin typeface="Cambria Math"/>
                      </a:rPr>
                      <m:t>𝑓𝑜𝑟</m:t>
                    </m:r>
                    <m:r>
                      <a:rPr lang="en-US" altLang="ko-KR" i="1">
                        <a:latin typeface="Cambria Math"/>
                      </a:rPr>
                      <m:t> ∀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/>
                      </a:rPr>
                      <m:t>𝑀</m:t>
                    </m:r>
                  </m:oMath>
                </a14:m>
                <a:endParaRPr lang="en-US" altLang="ko-KR" i="1" dirty="0">
                  <a:solidFill>
                    <a:srgbClr val="000000"/>
                  </a:solidFill>
                  <a:latin typeface="Cambria Math"/>
                  <a:cs typeface="Tahoma" panose="020B0604030504040204" pitchFamily="34" charset="0"/>
                </a:endParaRPr>
              </a:p>
              <a:p>
                <a:pPr marL="648000" lvl="1">
                  <a:buClr>
                    <a:srgbClr val="A20000"/>
                  </a:buClr>
                  <a:buSzPct val="100000"/>
                </a:pPr>
                <a:endParaRPr lang="en-US" altLang="ko-KR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endParaRPr lang="en-US" altLang="ko-KR" sz="2000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marL="918000" lvl="2">
                  <a:buClr>
                    <a:srgbClr val="A20000"/>
                  </a:buClr>
                </a:pPr>
                <a:endParaRPr lang="en-US" altLang="ko-KR" sz="1200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8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052736"/>
                <a:ext cx="8229600" cy="5184775"/>
              </a:xfrm>
              <a:blipFill>
                <a:blip r:embed="rId3"/>
                <a:stretch>
                  <a:fillRect l="-1037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포인트가 7개인 별 5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85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Bandwidth Estimation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5</a:t>
            </a:fld>
            <a:endParaRPr lang="en-US" altLang="ko-KR" sz="1200" dirty="0" smtClean="0"/>
          </a:p>
        </p:txBody>
      </p:sp>
      <p:sp>
        <p:nvSpPr>
          <p:cNvPr id="49" name="직사각형 48"/>
          <p:cNvSpPr/>
          <p:nvPr/>
        </p:nvSpPr>
        <p:spPr>
          <a:xfrm>
            <a:off x="395535" y="1135063"/>
            <a:ext cx="82089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To optimize Bitrate, need to know bandwidth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40" name="포인트가 7개인 별 39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203848" y="2627474"/>
            <a:ext cx="3080212" cy="2420278"/>
            <a:chOff x="3203848" y="2627474"/>
            <a:chExt cx="3080212" cy="2420278"/>
          </a:xfrm>
        </p:grpSpPr>
        <p:grpSp>
          <p:nvGrpSpPr>
            <p:cNvPr id="3" name="그룹 2"/>
            <p:cNvGrpSpPr/>
            <p:nvPr/>
          </p:nvGrpSpPr>
          <p:grpSpPr>
            <a:xfrm>
              <a:off x="3203848" y="2636912"/>
              <a:ext cx="3080212" cy="2410840"/>
              <a:chOff x="3203848" y="2636912"/>
              <a:chExt cx="3080212" cy="2410840"/>
            </a:xfrm>
          </p:grpSpPr>
          <p:grpSp>
            <p:nvGrpSpPr>
              <p:cNvPr id="2" name="그룹 1"/>
              <p:cNvGrpSpPr/>
              <p:nvPr/>
            </p:nvGrpSpPr>
            <p:grpSpPr>
              <a:xfrm>
                <a:off x="3203848" y="2636912"/>
                <a:ext cx="3080212" cy="2410840"/>
                <a:chOff x="1673478" y="1329974"/>
                <a:chExt cx="3789033" cy="2965625"/>
              </a:xfrm>
            </p:grpSpPr>
            <p:sp>
              <p:nvSpPr>
                <p:cNvPr id="23" name="타원 22"/>
                <p:cNvSpPr/>
                <p:nvPr/>
              </p:nvSpPr>
              <p:spPr>
                <a:xfrm>
                  <a:off x="1673478" y="2147656"/>
                  <a:ext cx="2147944" cy="2147943"/>
                </a:xfrm>
                <a:prstGeom prst="ellipse">
                  <a:avLst/>
                </a:prstGeom>
                <a:solidFill>
                  <a:srgbClr val="00B050">
                    <a:alpha val="20000"/>
                  </a:srgbClr>
                </a:solidFill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1200" i="1" smtClean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25" name="타원 24"/>
                <p:cNvSpPr/>
                <p:nvPr/>
              </p:nvSpPr>
              <p:spPr>
                <a:xfrm>
                  <a:off x="3314567" y="1329974"/>
                  <a:ext cx="2147944" cy="2147943"/>
                </a:xfrm>
                <a:prstGeom prst="ellipse">
                  <a:avLst/>
                </a:prstGeom>
                <a:solidFill>
                  <a:srgbClr val="00B050">
                    <a:alpha val="20000"/>
                  </a:srgbClr>
                </a:solidFill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1200" i="1" smtClean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  <p:pic>
              <p:nvPicPr>
                <p:cNvPr id="27" name="Picture 8" descr="C:\Users\dream\Desktop\ap.png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88431" y="3017450"/>
                  <a:ext cx="249502" cy="61997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8" name="Picture 8" descr="C:\Users\dream\Desktop\ap.png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292581" y="1988840"/>
                  <a:ext cx="249502" cy="61997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0" name="오른쪽 화살표 29"/>
                <p:cNvSpPr/>
                <p:nvPr/>
              </p:nvSpPr>
              <p:spPr>
                <a:xfrm rot="21069168">
                  <a:off x="2140488" y="3329303"/>
                  <a:ext cx="553787" cy="170104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1200" i="1" smtClean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31" name="오른쪽 화살표 30"/>
                <p:cNvSpPr/>
                <p:nvPr/>
              </p:nvSpPr>
              <p:spPr>
                <a:xfrm rot="15361692">
                  <a:off x="2706577" y="3790701"/>
                  <a:ext cx="553785" cy="170104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1200" i="1" smtClean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  <p:pic>
              <p:nvPicPr>
                <p:cNvPr id="33" name="Picture 3" descr="C:\Users\dream\Desktop\client.png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11072" y="3283832"/>
                  <a:ext cx="205466" cy="4006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4" name="Picture 3" descr="C:\Users\dream\Desktop\client.png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32860" y="3799280"/>
                  <a:ext cx="205466" cy="4006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5" name="Picture 3" descr="C:\Users\dream\Desktop\client.png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69615" y="2739245"/>
                  <a:ext cx="205466" cy="4006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6" name="오른쪽 화살표 35"/>
                <p:cNvSpPr/>
                <p:nvPr/>
              </p:nvSpPr>
              <p:spPr>
                <a:xfrm rot="9022588">
                  <a:off x="2958699" y="3116270"/>
                  <a:ext cx="553787" cy="170104"/>
                </a:xfrm>
                <a:prstGeom prst="rightArrow">
                  <a:avLst/>
                </a:prstGeom>
                <a:solidFill>
                  <a:srgbClr val="00B0F0">
                    <a:alpha val="30000"/>
                  </a:srgbClr>
                </a:solidFill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1200" i="1" smtClean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 bwMode="auto">
                <a:xfrm>
                  <a:off x="2038667" y="3159779"/>
                  <a:ext cx="609462" cy="200055"/>
                </a:xfrm>
                <a:prstGeom prst="rect">
                  <a:avLst/>
                </a:prstGeom>
                <a:noFill/>
                <a:ln>
                  <a:noFill/>
                </a:ln>
                <a:extLst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700" b="1" dirty="0" smtClean="0"/>
                    <a:t>1~20Kbps</a:t>
                  </a:r>
                  <a:endParaRPr lang="ko-KR" altLang="en-US" sz="900" b="1" dirty="0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 bwMode="auto">
                <a:xfrm>
                  <a:off x="2209577" y="3813935"/>
                  <a:ext cx="684803" cy="200055"/>
                </a:xfrm>
                <a:prstGeom prst="rect">
                  <a:avLst/>
                </a:prstGeom>
                <a:noFill/>
                <a:ln>
                  <a:noFill/>
                </a:ln>
                <a:extLst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700" b="1" dirty="0" smtClean="0"/>
                    <a:t>0.5~11Kbps</a:t>
                  </a:r>
                  <a:endParaRPr lang="ko-KR" altLang="en-US" sz="900" b="1" dirty="0"/>
                </a:p>
              </p:txBody>
            </p:sp>
          </p:grpSp>
          <p:sp>
            <p:nvSpPr>
              <p:cNvPr id="37" name="TextBox 36"/>
              <p:cNvSpPr txBox="1"/>
              <p:nvPr/>
            </p:nvSpPr>
            <p:spPr bwMode="auto">
              <a:xfrm>
                <a:off x="4076910" y="3645872"/>
                <a:ext cx="349060" cy="469532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b="1" dirty="0" smtClean="0">
                    <a:solidFill>
                      <a:srgbClr val="FF0000"/>
                    </a:solidFill>
                  </a:rPr>
                  <a:t>?</a:t>
                </a:r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41" name="Picture 3" descr="C:\Users\dream\Desktop\clien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2627474"/>
              <a:ext cx="167029" cy="325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3" descr="C:\Users\dream\Desktop\clien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9519" y="3848982"/>
              <a:ext cx="167029" cy="325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3" descr="C:\Users\dream\Desktop\clien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8389" y="2898316"/>
              <a:ext cx="167029" cy="325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3" descr="C:\Users\dream\Desktop\clien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3391" y="3224024"/>
              <a:ext cx="167029" cy="325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오른쪽 화살표 51"/>
            <p:cNvSpPr/>
            <p:nvPr/>
          </p:nvSpPr>
          <p:spPr>
            <a:xfrm rot="9726345">
              <a:off x="5479607" y="3391009"/>
              <a:ext cx="450189" cy="138282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53" name="오른쪽 화살표 52"/>
            <p:cNvSpPr/>
            <p:nvPr/>
          </p:nvSpPr>
          <p:spPr>
            <a:xfrm rot="14565061">
              <a:off x="5355017" y="3811497"/>
              <a:ext cx="450189" cy="138282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54" name="오른쪽 화살표 53"/>
            <p:cNvSpPr/>
            <p:nvPr/>
          </p:nvSpPr>
          <p:spPr>
            <a:xfrm rot="6236997">
              <a:off x="5317165" y="3119164"/>
              <a:ext cx="450189" cy="138282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55" name="오른쪽 화살표 54"/>
            <p:cNvSpPr/>
            <p:nvPr/>
          </p:nvSpPr>
          <p:spPr>
            <a:xfrm rot="1542165">
              <a:off x="4831136" y="3347608"/>
              <a:ext cx="450189" cy="138282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479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Bandwidth Estimation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6</a:t>
            </a:fld>
            <a:endParaRPr lang="en-US" altLang="ko-KR" sz="1200" dirty="0" smtClean="0"/>
          </a:p>
        </p:txBody>
      </p:sp>
      <p:sp>
        <p:nvSpPr>
          <p:cNvPr id="49" name="직사각형 48"/>
          <p:cNvSpPr/>
          <p:nvPr/>
        </p:nvSpPr>
        <p:spPr>
          <a:xfrm>
            <a:off x="395535" y="1135063"/>
            <a:ext cx="82089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To optimize Bitrate, need to know </a:t>
            </a: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bandwidth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291269" y="4149080"/>
            <a:ext cx="6336704" cy="357901"/>
            <a:chOff x="1291269" y="3359131"/>
            <a:chExt cx="6336704" cy="357901"/>
          </a:xfrm>
        </p:grpSpPr>
        <p:sp>
          <p:nvSpPr>
            <p:cNvPr id="37" name="직사각형 36"/>
            <p:cNvSpPr/>
            <p:nvPr/>
          </p:nvSpPr>
          <p:spPr>
            <a:xfrm>
              <a:off x="3491880" y="3410574"/>
              <a:ext cx="1597148" cy="255990"/>
            </a:xfrm>
            <a:prstGeom prst="rect">
              <a:avLst/>
            </a:prstGeom>
            <a:solidFill>
              <a:srgbClr val="FF6600"/>
            </a:solidFill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291269" y="3410574"/>
              <a:ext cx="2344627" cy="255990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291269" y="3410574"/>
              <a:ext cx="6336704" cy="255990"/>
            </a:xfrm>
            <a:prstGeom prst="rect">
              <a:avLst/>
            </a:prstGeom>
            <a:ln w="25400">
              <a:solidFill>
                <a:srgbClr val="FF0000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 bwMode="auto">
            <a:xfrm>
              <a:off x="2123879" y="3359131"/>
              <a:ext cx="1018456" cy="33855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</a:rPr>
                <a:t>UE1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 bwMode="auto">
            <a:xfrm>
              <a:off x="4103823" y="3378478"/>
              <a:ext cx="1018456" cy="33855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</a:rPr>
                <a:t>UE2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3203848" y="1556792"/>
            <a:ext cx="3080212" cy="2410840"/>
            <a:chOff x="3203848" y="2636912"/>
            <a:chExt cx="3080212" cy="2410840"/>
          </a:xfrm>
        </p:grpSpPr>
        <p:grpSp>
          <p:nvGrpSpPr>
            <p:cNvPr id="71" name="그룹 70"/>
            <p:cNvGrpSpPr/>
            <p:nvPr/>
          </p:nvGrpSpPr>
          <p:grpSpPr>
            <a:xfrm>
              <a:off x="3203848" y="2636912"/>
              <a:ext cx="3080212" cy="2410840"/>
              <a:chOff x="1673478" y="1329974"/>
              <a:chExt cx="3789033" cy="2965625"/>
            </a:xfrm>
          </p:grpSpPr>
          <p:sp>
            <p:nvSpPr>
              <p:cNvPr id="73" name="타원 72"/>
              <p:cNvSpPr/>
              <p:nvPr/>
            </p:nvSpPr>
            <p:spPr>
              <a:xfrm>
                <a:off x="1673478" y="2147656"/>
                <a:ext cx="2147944" cy="2147943"/>
              </a:xfrm>
              <a:prstGeom prst="ellipse">
                <a:avLst/>
              </a:prstGeom>
              <a:solidFill>
                <a:srgbClr val="00B050">
                  <a:alpha val="20000"/>
                </a:srgb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12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3314567" y="1329974"/>
                <a:ext cx="2147944" cy="2147943"/>
              </a:xfrm>
              <a:prstGeom prst="ellipse">
                <a:avLst/>
              </a:prstGeom>
              <a:solidFill>
                <a:srgbClr val="00B050">
                  <a:alpha val="20000"/>
                </a:srgb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12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pic>
            <p:nvPicPr>
              <p:cNvPr id="75" name="Picture 8" descr="C:\Users\dream\Desktop\ap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8431" y="3017450"/>
                <a:ext cx="249502" cy="6199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6" name="Picture 8" descr="C:\Users\dream\Desktop\ap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2581" y="1988840"/>
                <a:ext cx="249502" cy="6199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7" name="오른쪽 화살표 76"/>
              <p:cNvSpPr/>
              <p:nvPr/>
            </p:nvSpPr>
            <p:spPr>
              <a:xfrm rot="21069168">
                <a:off x="2140488" y="3329303"/>
                <a:ext cx="553787" cy="170104"/>
              </a:xfrm>
              <a:prstGeom prst="rightArrow">
                <a:avLst/>
              </a:prstGeom>
              <a:solidFill>
                <a:srgbClr val="00B0F0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12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78" name="오른쪽 화살표 77"/>
              <p:cNvSpPr/>
              <p:nvPr/>
            </p:nvSpPr>
            <p:spPr>
              <a:xfrm rot="15361692">
                <a:off x="2706577" y="3790701"/>
                <a:ext cx="553785" cy="170104"/>
              </a:xfrm>
              <a:prstGeom prst="rightArrow">
                <a:avLst/>
              </a:prstGeom>
              <a:solidFill>
                <a:srgbClr val="00B0F0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12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pic>
            <p:nvPicPr>
              <p:cNvPr id="79" name="Picture 3" descr="C:\Users\dream\Desktop\client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11072" y="3283832"/>
                <a:ext cx="205466" cy="4006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0" name="Picture 3" descr="C:\Users\dream\Desktop\client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2860" y="3799280"/>
                <a:ext cx="205466" cy="4006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1" name="Picture 3" descr="C:\Users\dream\Desktop\client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69615" y="2739245"/>
                <a:ext cx="205466" cy="4006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2" name="오른쪽 화살표 81"/>
              <p:cNvSpPr/>
              <p:nvPr/>
            </p:nvSpPr>
            <p:spPr>
              <a:xfrm rot="9022588">
                <a:off x="2958699" y="3116270"/>
                <a:ext cx="553787" cy="170104"/>
              </a:xfrm>
              <a:prstGeom prst="rightArrow">
                <a:avLst/>
              </a:prstGeom>
              <a:solidFill>
                <a:srgbClr val="00B0F0">
                  <a:alpha val="30000"/>
                </a:srgb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12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 bwMode="auto">
              <a:xfrm>
                <a:off x="2038667" y="3159779"/>
                <a:ext cx="609462" cy="20005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00" b="1" dirty="0" smtClean="0"/>
                  <a:t>1~20Kbps</a:t>
                </a:r>
                <a:endParaRPr lang="ko-KR" altLang="en-US" sz="900" b="1" dirty="0"/>
              </a:p>
            </p:txBody>
          </p:sp>
          <p:sp>
            <p:nvSpPr>
              <p:cNvPr id="84" name="TextBox 83"/>
              <p:cNvSpPr txBox="1"/>
              <p:nvPr/>
            </p:nvSpPr>
            <p:spPr bwMode="auto">
              <a:xfrm>
                <a:off x="2209577" y="3813935"/>
                <a:ext cx="684803" cy="20005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00" b="1" dirty="0" smtClean="0"/>
                  <a:t>0.5~11Kbps</a:t>
                </a:r>
                <a:endParaRPr lang="ko-KR" altLang="en-US" sz="900" b="1" dirty="0"/>
              </a:p>
            </p:txBody>
          </p:sp>
        </p:grpSp>
        <p:sp>
          <p:nvSpPr>
            <p:cNvPr id="72" name="TextBox 71"/>
            <p:cNvSpPr txBox="1"/>
            <p:nvPr/>
          </p:nvSpPr>
          <p:spPr bwMode="auto">
            <a:xfrm>
              <a:off x="4076910" y="3645872"/>
              <a:ext cx="349060" cy="46953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rgbClr val="FF0000"/>
                  </a:solidFill>
                </a:rPr>
                <a:t>?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7" name="직사각형 86"/>
          <p:cNvSpPr/>
          <p:nvPr/>
        </p:nvSpPr>
        <p:spPr>
          <a:xfrm>
            <a:off x="5245861" y="5646509"/>
            <a:ext cx="4572000" cy="215444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algn="ctr"/>
            <a:r>
              <a:rPr lang="en-US" altLang="ko-KR" sz="800" dirty="0" smtClean="0"/>
              <a:t>&lt; An </a:t>
            </a:r>
            <a:r>
              <a:rPr lang="en-US" altLang="ko-KR" sz="800" dirty="0"/>
              <a:t>SDN Platform for Traffic </a:t>
            </a:r>
            <a:r>
              <a:rPr lang="en-US" altLang="ko-KR" sz="800" dirty="0" smtClean="0"/>
              <a:t>Offloading &gt;</a:t>
            </a:r>
            <a:endParaRPr lang="ko-KR" altLang="en-US" sz="800" dirty="0"/>
          </a:p>
        </p:txBody>
      </p:sp>
      <p:sp>
        <p:nvSpPr>
          <p:cNvPr id="88" name="자유형 87"/>
          <p:cNvSpPr/>
          <p:nvPr/>
        </p:nvSpPr>
        <p:spPr>
          <a:xfrm rot="10800000">
            <a:off x="5200650" y="4511401"/>
            <a:ext cx="2352675" cy="285750"/>
          </a:xfrm>
          <a:custGeom>
            <a:avLst/>
            <a:gdLst>
              <a:gd name="connsiteX0" fmla="*/ 0 w 2352675"/>
              <a:gd name="connsiteY0" fmla="*/ 285750 h 285750"/>
              <a:gd name="connsiteX1" fmla="*/ 0 w 2352675"/>
              <a:gd name="connsiteY1" fmla="*/ 0 h 285750"/>
              <a:gd name="connsiteX2" fmla="*/ 2352675 w 2352675"/>
              <a:gd name="connsiteY2" fmla="*/ 0 h 285750"/>
              <a:gd name="connsiteX3" fmla="*/ 2352675 w 2352675"/>
              <a:gd name="connsiteY3" fmla="*/ 26670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2675" h="285750">
                <a:moveTo>
                  <a:pt x="0" y="285750"/>
                </a:moveTo>
                <a:lnTo>
                  <a:pt x="0" y="0"/>
                </a:lnTo>
                <a:lnTo>
                  <a:pt x="2352675" y="0"/>
                </a:lnTo>
                <a:lnTo>
                  <a:pt x="2352675" y="266700"/>
                </a:lnTo>
              </a:path>
            </a:pathLst>
          </a:custGeom>
          <a:noFill/>
          <a:ln w="15875">
            <a:solidFill>
              <a:schemeClr val="tx1"/>
            </a:solidFill>
            <a:prstDash val="sysDash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7" name="아래쪽 화살표 6"/>
          <p:cNvSpPr/>
          <p:nvPr/>
        </p:nvSpPr>
        <p:spPr>
          <a:xfrm>
            <a:off x="6016947" y="4886069"/>
            <a:ext cx="720080" cy="936104"/>
          </a:xfrm>
          <a:prstGeom prst="downArrow">
            <a:avLst/>
          </a:prstGeom>
          <a:solidFill>
            <a:schemeClr val="tx1">
              <a:alpha val="30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413107" y="4973106"/>
            <a:ext cx="196720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1" cap="none" spc="0" dirty="0" smtClean="0">
                <a:ln w="12700">
                  <a:noFill/>
                  <a:prstDash val="solid"/>
                </a:ln>
                <a:effectLst>
                  <a:outerShdw blurRad="38100" dist="38100" dir="5400000" sx="20000" sy="20000" algn="tl" rotWithShape="0">
                    <a:schemeClr val="bg1">
                      <a:alpha val="30000"/>
                    </a:schemeClr>
                  </a:outerShdw>
                </a:effectLst>
              </a:rPr>
              <a:t>Consider </a:t>
            </a:r>
            <a:r>
              <a:rPr lang="en-US" altLang="ko-KR" sz="2000" b="1" cap="none" spc="0" dirty="0" smtClean="0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RSSI</a:t>
            </a:r>
            <a:endParaRPr lang="en-US" altLang="ko-KR" sz="2000" b="1" cap="none" spc="0" dirty="0">
              <a:ln w="12700">
                <a:noFill/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261561" y="5822173"/>
            <a:ext cx="227030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1" cap="none" spc="0" dirty="0" smtClean="0">
                <a:ln w="12700">
                  <a:solidFill>
                    <a:schemeClr val="bg1"/>
                  </a:solidFill>
                  <a:prstDash val="solid"/>
                </a:ln>
                <a:effectLst>
                  <a:outerShdw blurRad="38100" dist="38100" dir="5400000" sx="20000" sy="20000" algn="tl" rotWithShape="0">
                    <a:schemeClr val="bg1">
                      <a:alpha val="30000"/>
                    </a:schemeClr>
                  </a:outerShdw>
                </a:effectLst>
              </a:rPr>
              <a:t>UE3’s Bandwidth</a:t>
            </a:r>
            <a:endParaRPr lang="en-US" altLang="ko-KR" sz="2000" b="1" cap="none" spc="0" dirty="0">
              <a:ln w="12700">
                <a:solidFill>
                  <a:schemeClr val="bg1"/>
                </a:solidFill>
                <a:prstDash val="solid"/>
              </a:ln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6831702" y="5354121"/>
                <a:ext cx="1400319" cy="3488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kern="0" smtClean="0">
                          <a:solidFill>
                            <a:srgbClr val="FF0000"/>
                          </a:solidFill>
                          <a:latin typeface="Cambria Math"/>
                          <a:ea typeface="굴림"/>
                          <a:cs typeface="Tahoma" panose="020B0604030504040204" pitchFamily="34" charset="0"/>
                        </a:rPr>
                        <m:t>𝟏</m:t>
                      </m:r>
                      <m:r>
                        <a:rPr lang="en-US" altLang="ko-KR" sz="1600" b="1" i="1" kern="0" smtClean="0">
                          <a:solidFill>
                            <a:srgbClr val="FF0000"/>
                          </a:solidFill>
                          <a:latin typeface="Cambria Math"/>
                          <a:ea typeface="굴림"/>
                          <a:cs typeface="Tahoma" panose="020B0604030504040204" pitchFamily="34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sz="1600" b="1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굴림"/>
                              <a:cs typeface="Tahom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altLang="ko-KR" sz="1600" b="1" i="1" kern="0">
                              <a:solidFill>
                                <a:srgbClr val="FF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ko-KR" sz="1600" b="1" i="1" kern="0">
                              <a:solidFill>
                                <a:srgbClr val="FF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  <m:t>−</m:t>
                          </m:r>
                          <m:r>
                            <a:rPr lang="en-US" altLang="ko-KR" sz="1600" b="1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굴림"/>
                              <a:cs typeface="Tahoma" panose="020B0604030504040204" pitchFamily="34" charset="0"/>
                            </a:rPr>
                            <m:t>𝑨</m:t>
                          </m:r>
                          <m:r>
                            <a:rPr lang="en-US" altLang="ko-KR" sz="1600" b="1" i="1" ker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Tahoma" panose="020B0604030504040204" pitchFamily="34" charset="0"/>
                            </a:rPr>
                            <m:t>∙(</m:t>
                          </m:r>
                          <m:r>
                            <a:rPr lang="en-US" altLang="ko-KR" sz="1600" b="1" i="1" ker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Tahoma" panose="020B0604030504040204" pitchFamily="34" charset="0"/>
                            </a:rPr>
                            <m:t>𝑺</m:t>
                          </m:r>
                          <m:r>
                            <a:rPr lang="en-US" altLang="ko-KR" sz="1600" b="1" i="1" ker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Tahoma" panose="020B0604030504040204" pitchFamily="34" charset="0"/>
                            </a:rPr>
                            <m:t>+</m:t>
                          </m:r>
                          <m:r>
                            <a:rPr lang="en-US" altLang="ko-KR" sz="1600" b="1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ahoma" panose="020B0604030504040204" pitchFamily="34" charset="0"/>
                            </a:rPr>
                            <m:t>𝑩</m:t>
                          </m:r>
                          <m:r>
                            <a:rPr lang="en-US" altLang="ko-KR" sz="1600" b="1" i="1" ker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Tahoma" panose="020B0604030504040204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702" y="5354121"/>
                <a:ext cx="1400319" cy="3488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포인트가 7개인 별 90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63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fontAlgn="t">
              <a:spcBef>
                <a:spcPct val="20000"/>
              </a:spcBef>
            </a:pPr>
            <a:r>
              <a:rPr lang="en-US" altLang="ko-KR" sz="2800" dirty="0" smtClean="0"/>
              <a:t>Algorithm</a:t>
            </a:r>
            <a:endParaRPr lang="en-US" altLang="ko-KR" sz="2800" dirty="0">
              <a:solidFill>
                <a:srgbClr val="000000"/>
              </a:solidFill>
              <a:cs typeface="Tahoma" panose="020B0604030504040204" pitchFamily="34" charset="0"/>
            </a:endParaRPr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7</a:t>
            </a:fld>
            <a:endParaRPr lang="en-US" altLang="ko-KR" sz="12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9906675"/>
                  </p:ext>
                </p:extLst>
              </p:nvPr>
            </p:nvGraphicFramePr>
            <p:xfrm>
              <a:off x="144016" y="1628800"/>
              <a:ext cx="4464496" cy="3181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64496">
                      <a:extLst>
                        <a:ext uri="{9D8B030D-6E8A-4147-A177-3AD203B41FA5}">
                          <a16:colId xmlns:a16="http://schemas.microsoft.com/office/drawing/2014/main" val="3707970526"/>
                        </a:ext>
                      </a:extLst>
                    </a:gridCol>
                  </a:tblGrid>
                  <a:tr h="2927994">
                    <a:tc>
                      <a:txBody>
                        <a:bodyPr/>
                        <a:lstStyle/>
                        <a:p>
                          <a:pPr latinLnBrk="1"/>
                          <a:endParaRPr lang="en-US" altLang="ko-KR" sz="1200" b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1" dirty="0" smtClean="0">
                              <a:solidFill>
                                <a:srgbClr val="FF0000"/>
                              </a:solidFill>
                            </a:rPr>
                            <a:t>Def main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():</a:t>
                          </a:r>
                        </a:p>
                        <a:p>
                          <a:pPr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  UE </a:t>
                          </a:r>
                          <a:r>
                            <a:rPr lang="en-US" altLang="ko-KR" sz="1200" b="0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가 </a:t>
                          </a:r>
                          <a:r>
                            <a:rPr lang="ko-KR" altLang="en-US" sz="1200" b="1" dirty="0" smtClean="0">
                              <a:solidFill>
                                <a:srgbClr val="FF0000"/>
                              </a:solidFill>
                            </a:rPr>
                            <a:t>특정 </a:t>
                          </a:r>
                          <a:r>
                            <a:rPr lang="en-US" altLang="ko-KR" sz="1200" b="1" dirty="0" smtClean="0">
                              <a:solidFill>
                                <a:srgbClr val="FF0000"/>
                              </a:solidFill>
                            </a:rPr>
                            <a:t>Bitrate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를 가지고 </a:t>
                          </a:r>
                          <a:r>
                            <a:rPr lang="en-US" altLang="ko-KR" sz="1200" b="1" dirty="0" smtClean="0">
                              <a:solidFill>
                                <a:srgbClr val="FF0000"/>
                              </a:solidFill>
                            </a:rPr>
                            <a:t>Streaming</a:t>
                          </a:r>
                          <a:r>
                            <a:rPr lang="ko-KR" altLang="en-US" sz="1200" b="1" dirty="0" smtClean="0">
                              <a:solidFill>
                                <a:srgbClr val="FF0000"/>
                              </a:solidFill>
                            </a:rPr>
                            <a:t>을 요청</a:t>
                          </a:r>
                          <a:endParaRPr lang="en-US" altLang="ko-KR" sz="1200" b="1" i="0" dirty="0" smtClean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1" i="0" dirty="0" smtClean="0">
                              <a:solidFill>
                                <a:srgbClr val="FF0000"/>
                              </a:solidFill>
                            </a:rPr>
                            <a:t>  If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이전에 </a:t>
                          </a:r>
                          <a:r>
                            <a:rPr lang="ko-KR" altLang="en-US" sz="1200" b="1" dirty="0" smtClean="0">
                              <a:solidFill>
                                <a:srgbClr val="FF0000"/>
                              </a:solidFill>
                            </a:rPr>
                            <a:t>설정된 </a:t>
                          </a:r>
                          <a:r>
                            <a:rPr lang="en-US" altLang="ko-KR" sz="1200" b="1" dirty="0" smtClean="0">
                              <a:solidFill>
                                <a:srgbClr val="FF0000"/>
                              </a:solidFill>
                            </a:rPr>
                            <a:t>Bitrate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가 있는 경우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</a:p>
                        <a:p>
                          <a:pPr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    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설정된 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Bitrate 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값으로 설정</a:t>
                          </a:r>
                          <a:endParaRPr lang="en-US" altLang="ko-KR" sz="1200" b="1" dirty="0" smtClean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  </a:t>
                          </a:r>
                          <a:r>
                            <a:rPr lang="en-US" altLang="ko-KR" sz="1200" b="1" dirty="0" smtClean="0">
                              <a:solidFill>
                                <a:srgbClr val="FF0000"/>
                              </a:solidFill>
                            </a:rPr>
                            <a:t>Else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</a:p>
                        <a:p>
                          <a:pPr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    </a:t>
                          </a:r>
                          <a:r>
                            <a:rPr lang="en-US" altLang="ko-KR" sz="1200" b="1" dirty="0" smtClean="0">
                              <a:solidFill>
                                <a:srgbClr val="FF0000"/>
                              </a:solidFill>
                            </a:rPr>
                            <a:t>For</a:t>
                          </a:r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 j in 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연결 가능한 </a:t>
                          </a:r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AP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들</a:t>
                          </a:r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</a:p>
                        <a:p>
                          <a:pPr latinLnBrk="1"/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      </a:t>
                          </a:r>
                          <a:r>
                            <a:rPr lang="en-US" altLang="ko-KR" sz="1200" b="1" baseline="0" dirty="0" smtClean="0">
                              <a:solidFill>
                                <a:srgbClr val="FF0000"/>
                              </a:solidFill>
                            </a:rPr>
                            <a:t>If</a:t>
                          </a:r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200" b="1" baseline="0" dirty="0" smtClean="0">
                              <a:solidFill>
                                <a:srgbClr val="FF0000"/>
                              </a:solidFill>
                            </a:rPr>
                            <a:t>RSSI</a:t>
                          </a:r>
                          <a:r>
                            <a:rPr lang="ko-KR" altLang="en-US" sz="1200" b="1" baseline="0" dirty="0" smtClean="0">
                              <a:solidFill>
                                <a:srgbClr val="FF0000"/>
                              </a:solidFill>
                            </a:rPr>
                            <a:t>가 충분하지 않는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 경우</a:t>
                          </a:r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</a:p>
                        <a:p>
                          <a:pPr latinLnBrk="1"/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        continue</a:t>
                          </a:r>
                        </a:p>
                        <a:p>
                          <a:pPr latinLnBrk="1"/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      </a:t>
                          </a:r>
                          <a:r>
                            <a:rPr lang="en-US" altLang="ko-KR" sz="1200" b="1" baseline="0" dirty="0" smtClean="0">
                              <a:solidFill>
                                <a:srgbClr val="FF0000"/>
                              </a:solidFill>
                            </a:rPr>
                            <a:t>Else</a:t>
                          </a:r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</a:p>
                        <a:p>
                          <a:pPr latinLnBrk="1"/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        </a:t>
                          </a:r>
                          <a:r>
                            <a:rPr lang="en-US" altLang="ko-KR" sz="1200" b="1" baseline="0" dirty="0" err="1" smtClean="0">
                              <a:solidFill>
                                <a:srgbClr val="FF0000"/>
                              </a:solidFill>
                            </a:rPr>
                            <a:t>calBitrate</a:t>
                          </a:r>
                          <a:r>
                            <a:rPr lang="en-US" altLang="ko-KR" sz="1200" b="1" baseline="0" dirty="0" smtClean="0">
                              <a:solidFill>
                                <a:srgbClr val="FF0000"/>
                              </a:solidFill>
                            </a:rPr>
                            <a:t>(j)</a:t>
                          </a:r>
                        </a:p>
                        <a:p>
                          <a:pPr algn="just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a:t>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𝑮</m:t>
                                  </m:r>
                                </m:e>
                                <m:sub>
                                  <m:r>
                                    <a:rPr lang="en-US" altLang="ko-KR" sz="1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en-US" altLang="ko-KR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ko-KR" sz="1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𝒊</m:t>
                                  </m:r>
                                  <m:r>
                                    <a:rPr lang="en-US" altLang="ko-KR" sz="12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=</m:t>
                                  </m:r>
                                  <m:r>
                                    <a:rPr lang="en-US" altLang="ko-KR" sz="12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ko-KR" sz="12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|</m:t>
                                  </m:r>
                                  <m:r>
                                    <a:rPr lang="en-US" altLang="ko-KR" sz="1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𝑵</m:t>
                                  </m:r>
                                  <m:r>
                                    <a:rPr lang="en-US" altLang="ko-KR" sz="12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|</m:t>
                                  </m:r>
                                </m:sup>
                                <m:e>
                                  <m:r>
                                    <a:rPr lang="en-US" altLang="ko-KR" sz="12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𝒎𝒂𝒙</m:t>
                                  </m:r>
                                  <m:r>
                                    <a:rPr lang="en-US" altLang="ko-KR" sz="12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{</m:t>
                                  </m:r>
                                  <m:r>
                                    <a:rPr lang="en-US" altLang="ko-KR" sz="12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𝒖</m:t>
                                  </m:r>
                                  <m:d>
                                    <m:dPr>
                                      <m:ctrlPr>
                                        <a:rPr lang="en-US" altLang="ko-KR" sz="12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sz="12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ahoma" panose="020B0604030504040204" pitchFamily="34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2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ahoma" panose="020B0604030504040204" pitchFamily="34" charset="0"/>
                                            </a:rPr>
                                            <m:t>𝒓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ahoma" panose="020B0604030504040204" pitchFamily="34" charset="0"/>
                                            </a:rPr>
                                            <m:t>𝒊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2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  <a:ea typeface="Cambria Math" panose="02040503050406030204" pitchFamily="18" charset="0"/>
                                              <a:cs typeface="Tahoma" panose="020B0604030504040204" pitchFamily="34" charset="0"/>
                                            </a:rPr>
                                            <m:t>𝒓𝒆𝒒</m:t>
                                          </m:r>
                                        </m:sup>
                                      </m:sSubSup>
                                    </m:e>
                                  </m:d>
                                  <m:r>
                                    <a:rPr lang="en-US" altLang="ko-KR" sz="1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−</m:t>
                                  </m:r>
                                  <m:r>
                                    <a:rPr lang="en-US" altLang="ko-KR" sz="12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𝒖</m:t>
                                  </m:r>
                                  <m:d>
                                    <m:dPr>
                                      <m:ctrlPr>
                                        <a:rPr lang="en-US" altLang="ko-KR" sz="12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sz="12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ahoma" panose="020B0604030504040204" pitchFamily="34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2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ahoma" panose="020B0604030504040204" pitchFamily="34" charset="0"/>
                                            </a:rPr>
                                            <m:t>𝒓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ahoma" panose="020B0604030504040204" pitchFamily="34" charset="0"/>
                                            </a:rPr>
                                            <m:t>𝒊</m:t>
                                          </m:r>
                                          <m:r>
                                            <a:rPr lang="en-US" altLang="ko-KR" sz="12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  <a:ea typeface="Cambria Math" panose="02040503050406030204" pitchFamily="18" charset="0"/>
                                              <a:cs typeface="Tahoma" panose="020B0604030504040204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12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ahoma" panose="020B0604030504040204" pitchFamily="34" charset="0"/>
                                            </a:rPr>
                                            <m:t>𝒋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2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ahoma" panose="020B0604030504040204" pitchFamily="34" charset="0"/>
                                            </a:rPr>
                                            <m:t>𝒔𝒖𝒑</m:t>
                                          </m:r>
                                        </m:sup>
                                      </m:sSubSup>
                                    </m:e>
                                  </m:d>
                                  <m:r>
                                    <a:rPr lang="en-US" altLang="ko-KR" sz="12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,</m:t>
                                  </m:r>
                                  <m:r>
                                    <a:rPr lang="en-US" altLang="ko-KR" sz="12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𝟎</m:t>
                                  </m:r>
                                  <m:r>
                                    <a:rPr lang="en-US" altLang="ko-KR" sz="12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}</m:t>
                                  </m:r>
                                </m:e>
                              </m:nary>
                            </m:oMath>
                          </a14:m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 계산</a:t>
                          </a:r>
                          <a:endParaRPr lang="en-US" altLang="ko-KR" sz="1200" b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just" latinLnBrk="1"/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    </a:t>
                          </a:r>
                          <a:r>
                            <a:rPr lang="en-US" altLang="ko-KR" sz="1200" b="1" baseline="0" dirty="0" smtClean="0">
                              <a:solidFill>
                                <a:srgbClr val="FF0000"/>
                              </a:solidFill>
                            </a:rPr>
                            <a:t>End For</a:t>
                          </a:r>
                          <a:endParaRPr lang="en-US" altLang="ko-KR" sz="1200" b="0" dirty="0" smtClean="0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  <a:cs typeface="Tahoma" panose="020B0604030504040204" pitchFamily="34" charset="0"/>
                          </a:endParaRPr>
                        </a:p>
                        <a:p>
                          <a:pPr algn="just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a:t>   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={</m:t>
                              </m:r>
                              <m:sSub>
                                <m:sSubPr>
                                  <m:ctrlP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에서</a:t>
                          </a:r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ko-KR" altLang="en-US" sz="1200" b="1" baseline="0" dirty="0" smtClean="0">
                              <a:solidFill>
                                <a:srgbClr val="FF0000"/>
                              </a:solidFill>
                            </a:rPr>
                            <a:t>최솟값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을 찾고 그에 맞는 </a:t>
                          </a:r>
                          <a:r>
                            <a:rPr lang="en-US" altLang="ko-KR" sz="1200" b="1" baseline="0" dirty="0" smtClean="0">
                              <a:solidFill>
                                <a:srgbClr val="FF0000"/>
                              </a:solidFill>
                            </a:rPr>
                            <a:t>Bitrate </a:t>
                          </a:r>
                          <a:r>
                            <a:rPr lang="ko-KR" altLang="en-US" sz="1200" b="1" baseline="0" dirty="0" smtClean="0">
                              <a:solidFill>
                                <a:srgbClr val="FF0000"/>
                              </a:solidFill>
                            </a:rPr>
                            <a:t>재조정</a:t>
                          </a:r>
                          <a:endParaRPr lang="en-US" altLang="ko-KR" sz="1200" b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1" dirty="0" smtClean="0">
                              <a:solidFill>
                                <a:srgbClr val="FF0000"/>
                              </a:solidFill>
                            </a:rPr>
                            <a:t>End Def</a:t>
                          </a:r>
                        </a:p>
                        <a:p>
                          <a:pPr latinLnBrk="1"/>
                          <a:endParaRPr lang="en-US" altLang="ko-KR" sz="1400" b="1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92703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9906675"/>
                  </p:ext>
                </p:extLst>
              </p:nvPr>
            </p:nvGraphicFramePr>
            <p:xfrm>
              <a:off x="144016" y="1628800"/>
              <a:ext cx="4464496" cy="3181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64496">
                      <a:extLst>
                        <a:ext uri="{9D8B030D-6E8A-4147-A177-3AD203B41FA5}">
                          <a16:colId xmlns:a16="http://schemas.microsoft.com/office/drawing/2014/main" val="3707970526"/>
                        </a:ext>
                      </a:extLst>
                    </a:gridCol>
                  </a:tblGrid>
                  <a:tr h="31811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36" t="-191" r="-409" b="-3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927032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표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7138405"/>
                  </p:ext>
                </p:extLst>
              </p:nvPr>
            </p:nvGraphicFramePr>
            <p:xfrm>
              <a:off x="4608512" y="1628800"/>
              <a:ext cx="4355976" cy="293966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55976">
                      <a:extLst>
                        <a:ext uri="{9D8B030D-6E8A-4147-A177-3AD203B41FA5}">
                          <a16:colId xmlns:a16="http://schemas.microsoft.com/office/drawing/2014/main" val="3707970526"/>
                        </a:ext>
                      </a:extLst>
                    </a:gridCol>
                  </a:tblGrid>
                  <a:tr h="2927994">
                    <a:tc>
                      <a:txBody>
                        <a:bodyPr/>
                        <a:lstStyle/>
                        <a:p>
                          <a:pPr latinLnBrk="1"/>
                          <a:endParaRPr lang="en-US" altLang="ko-KR" sz="1200" b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1" dirty="0" smtClean="0">
                              <a:solidFill>
                                <a:srgbClr val="FF0000"/>
                              </a:solidFill>
                            </a:rPr>
                            <a:t>Def </a:t>
                          </a:r>
                          <a:r>
                            <a:rPr lang="en-US" altLang="ko-KR" sz="1200" b="1" dirty="0" err="1" smtClean="0">
                              <a:solidFill>
                                <a:srgbClr val="FF0000"/>
                              </a:solidFill>
                            </a:rPr>
                            <a:t>calBitrate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(AP j):</a:t>
                          </a:r>
                        </a:p>
                        <a:p>
                          <a:pPr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  AP j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의 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Available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한 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Bandwidth 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파악</a:t>
                          </a:r>
                          <a:endParaRPr lang="en-US" altLang="ko-KR" sz="1200" b="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  </a:t>
                          </a:r>
                          <a:r>
                            <a:rPr lang="en-US" altLang="ko-KR" sz="1200" b="1" baseline="0" dirty="0" smtClean="0">
                              <a:solidFill>
                                <a:srgbClr val="FF0000"/>
                              </a:solidFill>
                            </a:rPr>
                            <a:t>If</a:t>
                          </a:r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200" b="1" baseline="0" dirty="0" smtClean="0">
                              <a:solidFill>
                                <a:srgbClr val="FF0000"/>
                              </a:solidFill>
                            </a:rPr>
                            <a:t>Available Bandwidth &gt;</a:t>
                          </a:r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ko-KR" sz="1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altLang="ko-KR" sz="12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𝒓𝒆𝒒</m:t>
                                  </m:r>
                                </m:sup>
                              </m:sSubSup>
                              <m:r>
                                <a:rPr lang="en-US" altLang="ko-KR" sz="1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:</m:t>
                              </m:r>
                            </m:oMath>
                          </a14:m>
                          <a:endParaRPr lang="en-US" altLang="ko-KR" sz="1200" b="0" i="0" baseline="0" dirty="0" smtClean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0" i="0" baseline="0" dirty="0" smtClean="0">
                              <a:solidFill>
                                <a:srgbClr val="FF0000"/>
                              </a:solidFill>
                            </a:rPr>
                            <a:t>    </a:t>
                          </a:r>
                          <a:r>
                            <a:rPr lang="en-US" altLang="ko-KR" sz="1200" b="0" i="0" baseline="0" dirty="0" smtClean="0">
                              <a:solidFill>
                                <a:schemeClr val="tx1"/>
                              </a:solidFill>
                            </a:rPr>
                            <a:t>UE </a:t>
                          </a:r>
                          <a:r>
                            <a:rPr lang="en-US" altLang="ko-KR" sz="1200" b="0" i="0" baseline="0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r>
                            <a:rPr lang="ko-KR" altLang="en-US" sz="1200" b="0" i="0" baseline="0" dirty="0" smtClean="0">
                              <a:solidFill>
                                <a:schemeClr val="tx1"/>
                              </a:solidFill>
                            </a:rPr>
                            <a:t>의 </a:t>
                          </a:r>
                          <a:r>
                            <a:rPr lang="en-US" altLang="ko-KR" sz="1200" b="0" i="0" baseline="0" dirty="0" smtClean="0">
                              <a:solidFill>
                                <a:schemeClr val="tx1"/>
                              </a:solidFill>
                            </a:rPr>
                            <a:t>Bitrate</a:t>
                          </a:r>
                          <a:r>
                            <a:rPr lang="ko-KR" altLang="en-US" sz="1200" b="0" i="0" baseline="0" dirty="0" smtClean="0">
                              <a:solidFill>
                                <a:schemeClr val="tx1"/>
                              </a:solidFill>
                            </a:rPr>
                            <a:t>를 요구한 </a:t>
                          </a:r>
                          <a:r>
                            <a:rPr lang="en-US" altLang="ko-KR" sz="1200" b="0" i="0" baseline="0" dirty="0" smtClean="0">
                              <a:solidFill>
                                <a:schemeClr val="tx1"/>
                              </a:solidFill>
                            </a:rPr>
                            <a:t>Bitrate </a:t>
                          </a:r>
                          <a:r>
                            <a:rPr lang="ko-KR" altLang="en-US" sz="1200" b="0" i="0" baseline="0" dirty="0" smtClean="0">
                              <a:solidFill>
                                <a:schemeClr val="tx1"/>
                              </a:solidFill>
                            </a:rPr>
                            <a:t>그대로 사용</a:t>
                          </a:r>
                          <a:r>
                            <a:rPr lang="en-US" altLang="ko-KR" sz="1200" b="0" i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altLang="ko-KR" sz="1200" b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  </a:t>
                          </a:r>
                          <a:r>
                            <a:rPr lang="en-US" altLang="ko-KR" sz="1200" b="1" dirty="0" smtClean="0">
                              <a:solidFill>
                                <a:srgbClr val="FF0000"/>
                              </a:solidFill>
                            </a:rPr>
                            <a:t>Else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</a:p>
                        <a:p>
                          <a:pPr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    AP j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에 있는 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Bitrate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들을 가지고 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Jain Fairness Index J 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계산</a:t>
                          </a:r>
                          <a:endParaRPr lang="en-US" altLang="ko-KR" sz="1200" b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      </a:t>
                          </a:r>
                          <a:r>
                            <a:rPr lang="en-US" altLang="ko-KR" sz="1200" b="1" dirty="0" smtClean="0">
                              <a:solidFill>
                                <a:srgbClr val="FF0000"/>
                              </a:solidFill>
                            </a:rPr>
                            <a:t>If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1200" b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200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𝐉</m:t>
                              </m:r>
                              <m:r>
                                <a:rPr lang="en-US" altLang="ko-KR" sz="12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ko-KR" sz="1200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𝐉</m:t>
                              </m:r>
                              <m:r>
                                <a:rPr lang="en-US" altLang="ko-KR" sz="1200" b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1200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</a:p>
                        <a:p>
                          <a:pPr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        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각 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UE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들의 </a:t>
                          </a:r>
                          <a:r>
                            <a:rPr lang="en-US" altLang="ko-KR" sz="1200" b="1" baseline="0" dirty="0" smtClean="0">
                              <a:solidFill>
                                <a:srgbClr val="FF0000"/>
                              </a:solidFill>
                            </a:rPr>
                            <a:t>Bitrate </a:t>
                          </a:r>
                          <a:r>
                            <a:rPr lang="ko-KR" altLang="en-US" sz="1200" b="1" baseline="0" dirty="0" smtClean="0">
                              <a:solidFill>
                                <a:srgbClr val="FF0000"/>
                              </a:solidFill>
                            </a:rPr>
                            <a:t>비율을 유지하면서 </a:t>
                          </a:r>
                          <a:endParaRPr lang="en-US" altLang="ko-KR" sz="1200" b="1" baseline="0" dirty="0" smtClean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        Bitrate 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합이 </a:t>
                          </a:r>
                          <a:r>
                            <a:rPr lang="en-US" altLang="ko-KR" sz="1200" b="1" baseline="0" dirty="0" smtClean="0">
                              <a:solidFill>
                                <a:srgbClr val="FF0000"/>
                              </a:solidFill>
                            </a:rPr>
                            <a:t>Available Bandwidth </a:t>
                          </a:r>
                          <a:r>
                            <a:rPr lang="ko-KR" altLang="en-US" sz="1200" b="1" baseline="0" dirty="0" smtClean="0">
                              <a:solidFill>
                                <a:srgbClr val="FF0000"/>
                              </a:solidFill>
                            </a:rPr>
                            <a:t>안에 오도록 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조정</a:t>
                          </a:r>
                          <a:endParaRPr lang="en-US" altLang="ko-KR" sz="1200" b="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     </a:t>
                          </a:r>
                          <a:r>
                            <a:rPr lang="en-US" altLang="ko-KR" sz="1200" b="1" baseline="0" dirty="0" smtClean="0">
                              <a:solidFill>
                                <a:srgbClr val="FF0000"/>
                              </a:solidFill>
                            </a:rPr>
                            <a:t>Else</a:t>
                          </a:r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</a:p>
                        <a:p>
                          <a:pPr latinLnBrk="1"/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        </a:t>
                          </a:r>
                          <a:r>
                            <a:rPr lang="ko-KR" altLang="en-US" sz="1200" b="1" baseline="0" dirty="0" smtClean="0">
                              <a:solidFill>
                                <a:srgbClr val="FF0000"/>
                              </a:solidFill>
                            </a:rPr>
                            <a:t>클러스터링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을 통해 </a:t>
                          </a:r>
                          <a:r>
                            <a:rPr lang="en-US" altLang="ko-KR" sz="1200" b="1" baseline="0" dirty="0" smtClean="0">
                              <a:solidFill>
                                <a:srgbClr val="FF0000"/>
                              </a:solidFill>
                            </a:rPr>
                            <a:t>Aggressive</a:t>
                          </a:r>
                          <a:r>
                            <a:rPr lang="ko-KR" altLang="en-US" sz="1200" b="1" baseline="0" dirty="0" smtClean="0">
                              <a:solidFill>
                                <a:srgbClr val="FF0000"/>
                              </a:solidFill>
                            </a:rPr>
                            <a:t>한 </a:t>
                          </a:r>
                          <a:r>
                            <a:rPr lang="en-US" altLang="ko-KR" sz="1200" b="1" baseline="0" dirty="0" smtClean="0">
                              <a:solidFill>
                                <a:srgbClr val="FF0000"/>
                              </a:solidFill>
                            </a:rPr>
                            <a:t>Bitrate</a:t>
                          </a:r>
                          <a:r>
                            <a:rPr lang="ko-KR" altLang="en-US" sz="1200" b="1" baseline="0" dirty="0" smtClean="0">
                              <a:solidFill>
                                <a:srgbClr val="FF0000"/>
                              </a:solidFill>
                            </a:rPr>
                            <a:t>들을 찾고</a:t>
                          </a:r>
                          <a:endParaRPr lang="en-US" altLang="ko-KR" sz="1200" b="1" baseline="0" dirty="0" smtClean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        Aggressive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한 </a:t>
                          </a:r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Bitrate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들을 </a:t>
                          </a:r>
                          <a:r>
                            <a:rPr lang="ko-KR" altLang="en-US" sz="1200" b="1" baseline="0" dirty="0" smtClean="0">
                              <a:solidFill>
                                <a:srgbClr val="FF0000"/>
                              </a:solidFill>
                            </a:rPr>
                            <a:t>줄이면서 전체 </a:t>
                          </a:r>
                          <a:r>
                            <a:rPr lang="en-US" altLang="ko-KR" sz="1200" b="1" baseline="0" dirty="0" smtClean="0">
                              <a:solidFill>
                                <a:srgbClr val="FF0000"/>
                              </a:solidFill>
                            </a:rPr>
                            <a:t>Bitrate </a:t>
                          </a:r>
                          <a:r>
                            <a:rPr lang="ko-KR" altLang="en-US" sz="1200" b="1" baseline="0" dirty="0" smtClean="0">
                              <a:solidFill>
                                <a:srgbClr val="FF0000"/>
                              </a:solidFill>
                            </a:rPr>
                            <a:t>재조정</a:t>
                          </a:r>
                          <a:endParaRPr lang="en-US" altLang="ko-KR" sz="1200" b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1" dirty="0" smtClean="0">
                              <a:solidFill>
                                <a:srgbClr val="FF0000"/>
                              </a:solidFill>
                            </a:rPr>
                            <a:t>End Def</a:t>
                          </a:r>
                        </a:p>
                        <a:p>
                          <a:pPr latinLnBrk="1"/>
                          <a:endParaRPr lang="en-US" altLang="ko-KR" sz="1200" b="1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92703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표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7138405"/>
                  </p:ext>
                </p:extLst>
              </p:nvPr>
            </p:nvGraphicFramePr>
            <p:xfrm>
              <a:off x="4608512" y="1628800"/>
              <a:ext cx="4355976" cy="293966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55976">
                      <a:extLst>
                        <a:ext uri="{9D8B030D-6E8A-4147-A177-3AD203B41FA5}">
                          <a16:colId xmlns:a16="http://schemas.microsoft.com/office/drawing/2014/main" val="3707970526"/>
                        </a:ext>
                      </a:extLst>
                    </a:gridCol>
                  </a:tblGrid>
                  <a:tr h="293966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40" t="-207" r="-279" b="-4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927032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4577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fontAlgn="t">
              <a:spcBef>
                <a:spcPct val="20000"/>
              </a:spcBef>
            </a:pPr>
            <a:r>
              <a:rPr lang="en-US" altLang="ko-KR" dirty="0"/>
              <a:t>Algorithm</a:t>
            </a:r>
            <a:endParaRPr lang="en-US" altLang="ko-KR" sz="2800" dirty="0">
              <a:solidFill>
                <a:srgbClr val="000000"/>
              </a:solidFill>
              <a:cs typeface="Tahoma" panose="020B0604030504040204" pitchFamily="34" charset="0"/>
            </a:endParaRPr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8</a:t>
            </a:fld>
            <a:endParaRPr lang="en-US" altLang="ko-KR" sz="1200" dirty="0" smtClean="0"/>
          </a:p>
        </p:txBody>
      </p:sp>
      <p:sp>
        <p:nvSpPr>
          <p:cNvPr id="49" name="직사각형 48"/>
          <p:cNvSpPr/>
          <p:nvPr/>
        </p:nvSpPr>
        <p:spPr>
          <a:xfrm>
            <a:off x="395535" y="1135063"/>
            <a:ext cx="82089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Case #1</a:t>
            </a: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표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8679256"/>
                  </p:ext>
                </p:extLst>
              </p:nvPr>
            </p:nvGraphicFramePr>
            <p:xfrm>
              <a:off x="457200" y="1623790"/>
              <a:ext cx="4355976" cy="29347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55976">
                      <a:extLst>
                        <a:ext uri="{9D8B030D-6E8A-4147-A177-3AD203B41FA5}">
                          <a16:colId xmlns:a16="http://schemas.microsoft.com/office/drawing/2014/main" val="3707970526"/>
                        </a:ext>
                      </a:extLst>
                    </a:gridCol>
                  </a:tblGrid>
                  <a:tr h="2927994">
                    <a:tc>
                      <a:txBody>
                        <a:bodyPr/>
                        <a:lstStyle/>
                        <a:p>
                          <a:pPr latinLnBrk="1"/>
                          <a:endParaRPr lang="en-US" altLang="ko-KR" sz="1200" b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Def </a:t>
                          </a:r>
                          <a:r>
                            <a:rPr lang="en-US" altLang="ko-KR" sz="1200" b="0" dirty="0" err="1" smtClean="0">
                              <a:solidFill>
                                <a:schemeClr val="tx1"/>
                              </a:solidFill>
                            </a:rPr>
                            <a:t>calBitrate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(AP j):</a:t>
                          </a:r>
                        </a:p>
                        <a:p>
                          <a:pPr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  AP j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의 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Available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한 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Bandwidth 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파악</a:t>
                          </a:r>
                          <a:endParaRPr lang="en-US" altLang="ko-KR" sz="1200" b="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1" baseline="0" dirty="0" smtClean="0">
                              <a:solidFill>
                                <a:srgbClr val="FF0000"/>
                              </a:solidFill>
                            </a:rPr>
                            <a:t>  If Available Bandwidth &gt;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ko-KR" sz="1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altLang="ko-KR" sz="12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𝒓𝒆𝒒</m:t>
                                  </m:r>
                                </m:sup>
                              </m:sSubSup>
                              <m:r>
                                <a:rPr lang="en-US" altLang="ko-KR" sz="1200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:</m:t>
                              </m:r>
                            </m:oMath>
                          </a14:m>
                          <a:endParaRPr lang="en-US" altLang="ko-KR" sz="1200" b="1" i="0" baseline="0" dirty="0" smtClean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0" i="0" baseline="0" dirty="0" smtClean="0">
                              <a:solidFill>
                                <a:schemeClr val="tx1"/>
                              </a:solidFill>
                            </a:rPr>
                            <a:t>    UE </a:t>
                          </a:r>
                          <a:r>
                            <a:rPr lang="en-US" altLang="ko-KR" sz="1200" b="0" i="0" baseline="0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r>
                            <a:rPr lang="ko-KR" altLang="en-US" sz="1200" b="0" i="0" baseline="0" dirty="0" smtClean="0">
                              <a:solidFill>
                                <a:schemeClr val="tx1"/>
                              </a:solidFill>
                            </a:rPr>
                            <a:t>의 </a:t>
                          </a:r>
                          <a:r>
                            <a:rPr lang="en-US" altLang="ko-KR" sz="1200" b="0" i="0" baseline="0" dirty="0" smtClean="0">
                              <a:solidFill>
                                <a:schemeClr val="tx1"/>
                              </a:solidFill>
                            </a:rPr>
                            <a:t>Bitrate</a:t>
                          </a:r>
                          <a:r>
                            <a:rPr lang="ko-KR" altLang="en-US" sz="1200" b="0" i="0" baseline="0" dirty="0" smtClean="0">
                              <a:solidFill>
                                <a:schemeClr val="tx1"/>
                              </a:solidFill>
                            </a:rPr>
                            <a:t>를 요구한 </a:t>
                          </a:r>
                          <a:r>
                            <a:rPr lang="en-US" altLang="ko-KR" sz="1200" b="0" i="0" baseline="0" dirty="0" smtClean="0">
                              <a:solidFill>
                                <a:schemeClr val="tx1"/>
                              </a:solidFill>
                            </a:rPr>
                            <a:t>Bitrate </a:t>
                          </a:r>
                          <a:r>
                            <a:rPr lang="ko-KR" altLang="en-US" sz="1200" b="0" i="0" baseline="0" dirty="0" smtClean="0">
                              <a:solidFill>
                                <a:schemeClr val="tx1"/>
                              </a:solidFill>
                            </a:rPr>
                            <a:t>그대로 사용</a:t>
                          </a:r>
                          <a:r>
                            <a:rPr lang="en-US" altLang="ko-KR" sz="1200" b="0" i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altLang="ko-KR" sz="1200" b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  Else:</a:t>
                          </a:r>
                        </a:p>
                        <a:p>
                          <a:pPr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    AP j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에 있는 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Bitrate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들을 가지고 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Jain Fairness Index J 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계산</a:t>
                          </a:r>
                          <a:endParaRPr lang="en-US" altLang="ko-KR" sz="1200" b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      If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sz="12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en-US" altLang="ko-KR" sz="1200" b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en-US" altLang="ko-KR" sz="1200" b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1200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200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</a:p>
                        <a:p>
                          <a:pPr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        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각 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UE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들의 </a:t>
                          </a:r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Bitrate 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비율을 유지하면서 </a:t>
                          </a:r>
                          <a:endParaRPr lang="en-US" altLang="ko-KR" sz="1200" b="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        Bitrate 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합이 </a:t>
                          </a:r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Available Bandwidth 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안에 오도록 조정</a:t>
                          </a:r>
                          <a:endParaRPr lang="en-US" altLang="ko-KR" sz="1200" b="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     Else:</a:t>
                          </a:r>
                        </a:p>
                        <a:p>
                          <a:pPr latinLnBrk="1"/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        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클러스터링을 통해 </a:t>
                          </a:r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Aggressive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한 </a:t>
                          </a:r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Bitrate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들을 찾고</a:t>
                          </a:r>
                          <a:endParaRPr lang="en-US" altLang="ko-KR" sz="1200" b="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        Aggressive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한 </a:t>
                          </a:r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Bitrate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들을 줄이면서 전체 </a:t>
                          </a:r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Bitrate 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재조정</a:t>
                          </a:r>
                          <a:endParaRPr lang="en-US" altLang="ko-KR" sz="1200" b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End Def</a:t>
                          </a:r>
                        </a:p>
                        <a:p>
                          <a:pPr latinLnBrk="1"/>
                          <a:endParaRPr lang="en-US" altLang="ko-KR" sz="1200" b="1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92703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표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8679256"/>
                  </p:ext>
                </p:extLst>
              </p:nvPr>
            </p:nvGraphicFramePr>
            <p:xfrm>
              <a:off x="457200" y="1623790"/>
              <a:ext cx="4355976" cy="29347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55976">
                      <a:extLst>
                        <a:ext uri="{9D8B030D-6E8A-4147-A177-3AD203B41FA5}">
                          <a16:colId xmlns:a16="http://schemas.microsoft.com/office/drawing/2014/main" val="3707970526"/>
                        </a:ext>
                      </a:extLst>
                    </a:gridCol>
                  </a:tblGrid>
                  <a:tr h="29347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80" t="-207" r="-280" b="-4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9270329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7" name="그룹 6"/>
          <p:cNvGrpSpPr/>
          <p:nvPr/>
        </p:nvGrpSpPr>
        <p:grpSpPr>
          <a:xfrm>
            <a:off x="5148064" y="2340981"/>
            <a:ext cx="3888432" cy="357901"/>
            <a:chOff x="1291269" y="3359131"/>
            <a:chExt cx="6336704" cy="357901"/>
          </a:xfrm>
        </p:grpSpPr>
        <p:sp>
          <p:nvSpPr>
            <p:cNvPr id="8" name="직사각형 7"/>
            <p:cNvSpPr/>
            <p:nvPr/>
          </p:nvSpPr>
          <p:spPr>
            <a:xfrm>
              <a:off x="3491880" y="3410574"/>
              <a:ext cx="1597148" cy="255990"/>
            </a:xfrm>
            <a:prstGeom prst="rect">
              <a:avLst/>
            </a:prstGeom>
            <a:solidFill>
              <a:srgbClr val="FF6600"/>
            </a:solidFill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291269" y="3410574"/>
              <a:ext cx="2344627" cy="255990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291269" y="3410574"/>
              <a:ext cx="6336704" cy="255990"/>
            </a:xfrm>
            <a:prstGeom prst="rect">
              <a:avLst/>
            </a:prstGeom>
            <a:ln w="25400">
              <a:solidFill>
                <a:srgbClr val="FF0000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1915662" y="3359131"/>
              <a:ext cx="1018457" cy="33855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</a:rPr>
                <a:t>UE1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 bwMode="auto">
            <a:xfrm>
              <a:off x="3857944" y="3378478"/>
              <a:ext cx="1018457" cy="33855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</a:rPr>
                <a:t>UE2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자유형 12"/>
          <p:cNvSpPr/>
          <p:nvPr/>
        </p:nvSpPr>
        <p:spPr>
          <a:xfrm rot="10800000">
            <a:off x="7524328" y="2703302"/>
            <a:ext cx="1443687" cy="285750"/>
          </a:xfrm>
          <a:custGeom>
            <a:avLst/>
            <a:gdLst>
              <a:gd name="connsiteX0" fmla="*/ 0 w 2352675"/>
              <a:gd name="connsiteY0" fmla="*/ 285750 h 285750"/>
              <a:gd name="connsiteX1" fmla="*/ 0 w 2352675"/>
              <a:gd name="connsiteY1" fmla="*/ 0 h 285750"/>
              <a:gd name="connsiteX2" fmla="*/ 2352675 w 2352675"/>
              <a:gd name="connsiteY2" fmla="*/ 0 h 285750"/>
              <a:gd name="connsiteX3" fmla="*/ 2352675 w 2352675"/>
              <a:gd name="connsiteY3" fmla="*/ 26670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2675" h="285750">
                <a:moveTo>
                  <a:pt x="0" y="285750"/>
                </a:moveTo>
                <a:lnTo>
                  <a:pt x="0" y="0"/>
                </a:lnTo>
                <a:lnTo>
                  <a:pt x="2352675" y="0"/>
                </a:lnTo>
                <a:lnTo>
                  <a:pt x="2352675" y="266700"/>
                </a:lnTo>
              </a:path>
            </a:pathLst>
          </a:custGeom>
          <a:noFill/>
          <a:ln w="15875">
            <a:solidFill>
              <a:schemeClr val="tx1"/>
            </a:solidFill>
            <a:prstDash val="sysDash"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4" name="아래쪽 화살표 13"/>
          <p:cNvSpPr/>
          <p:nvPr/>
        </p:nvSpPr>
        <p:spPr>
          <a:xfrm>
            <a:off x="8038846" y="3112703"/>
            <a:ext cx="565602" cy="735283"/>
          </a:xfrm>
          <a:prstGeom prst="downArrow">
            <a:avLst/>
          </a:prstGeom>
          <a:solidFill>
            <a:schemeClr val="tx1">
              <a:alpha val="3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438600" y="3199740"/>
            <a:ext cx="178606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200" b="1" cap="none" spc="0" dirty="0" smtClean="0">
                <a:ln w="12700">
                  <a:noFill/>
                  <a:prstDash val="solid"/>
                </a:ln>
                <a:effectLst>
                  <a:outerShdw blurRad="38100" dist="38100" dir="5400000" sx="20000" sy="20000" algn="tl" rotWithShape="0">
                    <a:schemeClr val="bg1">
                      <a:alpha val="30000"/>
                    </a:schemeClr>
                  </a:outerShdw>
                </a:effectLst>
              </a:rPr>
              <a:t>Consider </a:t>
            </a:r>
            <a:r>
              <a:rPr lang="en-US" altLang="ko-KR" sz="1200" b="1" cap="none" spc="0" dirty="0" smtClean="0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Formulation</a:t>
            </a:r>
            <a:endParaRPr lang="en-US" altLang="ko-KR" sz="1200" b="1" cap="none" spc="0" dirty="0">
              <a:ln w="12700">
                <a:noFill/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807907" y="3828010"/>
            <a:ext cx="99578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1" cap="none" spc="0" dirty="0" smtClean="0">
                <a:ln w="12700">
                  <a:solidFill>
                    <a:schemeClr val="bg1"/>
                  </a:solidFill>
                  <a:prstDash val="solid"/>
                </a:ln>
                <a:effectLst>
                  <a:outerShdw blurRad="38100" dist="38100" dir="5400000" sx="20000" sy="20000" algn="tl" rotWithShape="0">
                    <a:schemeClr val="bg1">
                      <a:alpha val="30000"/>
                    </a:schemeClr>
                  </a:outerShdw>
                </a:effectLst>
              </a:rPr>
              <a:t>Bitrate</a:t>
            </a:r>
            <a:endParaRPr lang="en-US" altLang="ko-KR" sz="2000" b="1" cap="none" spc="0" dirty="0">
              <a:ln w="12700">
                <a:solidFill>
                  <a:schemeClr val="bg1"/>
                </a:solidFill>
                <a:prstDash val="solid"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59680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fontAlgn="t">
              <a:spcBef>
                <a:spcPct val="20000"/>
              </a:spcBef>
            </a:pPr>
            <a:r>
              <a:rPr lang="en-US" altLang="ko-KR" dirty="0"/>
              <a:t>Algorithm</a:t>
            </a:r>
            <a:endParaRPr lang="en-US" altLang="ko-KR" sz="2800" dirty="0">
              <a:solidFill>
                <a:srgbClr val="000000"/>
              </a:solidFill>
              <a:cs typeface="Tahoma" panose="020B0604030504040204" pitchFamily="34" charset="0"/>
            </a:endParaRPr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9</a:t>
            </a:fld>
            <a:endParaRPr lang="en-US" altLang="ko-KR" sz="1200" dirty="0" smtClean="0"/>
          </a:p>
        </p:txBody>
      </p:sp>
      <p:sp>
        <p:nvSpPr>
          <p:cNvPr id="49" name="직사각형 48"/>
          <p:cNvSpPr/>
          <p:nvPr/>
        </p:nvSpPr>
        <p:spPr>
          <a:xfrm>
            <a:off x="395535" y="1135063"/>
            <a:ext cx="82089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Case #2</a:t>
            </a: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표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7636744"/>
                  </p:ext>
                </p:extLst>
              </p:nvPr>
            </p:nvGraphicFramePr>
            <p:xfrm>
              <a:off x="457200" y="1623790"/>
              <a:ext cx="4355976" cy="29375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55976">
                      <a:extLst>
                        <a:ext uri="{9D8B030D-6E8A-4147-A177-3AD203B41FA5}">
                          <a16:colId xmlns:a16="http://schemas.microsoft.com/office/drawing/2014/main" val="3707970526"/>
                        </a:ext>
                      </a:extLst>
                    </a:gridCol>
                  </a:tblGrid>
                  <a:tr h="2927994">
                    <a:tc>
                      <a:txBody>
                        <a:bodyPr/>
                        <a:lstStyle/>
                        <a:p>
                          <a:pPr latinLnBrk="1"/>
                          <a:endParaRPr lang="en-US" altLang="ko-KR" sz="1200" b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Def </a:t>
                          </a:r>
                          <a:r>
                            <a:rPr lang="en-US" altLang="ko-KR" sz="1200" b="0" dirty="0" err="1" smtClean="0">
                              <a:solidFill>
                                <a:schemeClr val="tx1"/>
                              </a:solidFill>
                            </a:rPr>
                            <a:t>calBitrate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(AP j):</a:t>
                          </a:r>
                        </a:p>
                        <a:p>
                          <a:pPr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  AP j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의 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Available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한 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Bandwidth 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파악</a:t>
                          </a:r>
                          <a:endParaRPr lang="en-US" altLang="ko-KR" sz="1200" b="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  If Available Bandwidth &gt;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2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𝑟𝑒𝑞</m:t>
                                  </m:r>
                                </m:sup>
                              </m:sSubSup>
                              <m:r>
                                <a:rPr lang="en-US" altLang="ko-KR" sz="1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:</m:t>
                              </m:r>
                            </m:oMath>
                          </a14:m>
                          <a:endParaRPr lang="en-US" altLang="ko-KR" sz="1200" b="0" i="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0" i="0" baseline="0" dirty="0" smtClean="0">
                              <a:solidFill>
                                <a:schemeClr val="tx1"/>
                              </a:solidFill>
                            </a:rPr>
                            <a:t>    UE </a:t>
                          </a:r>
                          <a:r>
                            <a:rPr lang="en-US" altLang="ko-KR" sz="1200" b="0" i="0" baseline="0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r>
                            <a:rPr lang="ko-KR" altLang="en-US" sz="1200" b="0" i="0" baseline="0" dirty="0" smtClean="0">
                              <a:solidFill>
                                <a:schemeClr val="tx1"/>
                              </a:solidFill>
                            </a:rPr>
                            <a:t>의 </a:t>
                          </a:r>
                          <a:r>
                            <a:rPr lang="en-US" altLang="ko-KR" sz="1200" b="0" i="0" baseline="0" dirty="0" smtClean="0">
                              <a:solidFill>
                                <a:schemeClr val="tx1"/>
                              </a:solidFill>
                            </a:rPr>
                            <a:t>Bitrate</a:t>
                          </a:r>
                          <a:r>
                            <a:rPr lang="ko-KR" altLang="en-US" sz="1200" b="0" i="0" baseline="0" dirty="0" smtClean="0">
                              <a:solidFill>
                                <a:schemeClr val="tx1"/>
                              </a:solidFill>
                            </a:rPr>
                            <a:t>를 요구한 </a:t>
                          </a:r>
                          <a:r>
                            <a:rPr lang="en-US" altLang="ko-KR" sz="1200" b="0" i="0" baseline="0" dirty="0" smtClean="0">
                              <a:solidFill>
                                <a:schemeClr val="tx1"/>
                              </a:solidFill>
                            </a:rPr>
                            <a:t>Bitrate </a:t>
                          </a:r>
                          <a:r>
                            <a:rPr lang="ko-KR" altLang="en-US" sz="1200" b="0" i="0" baseline="0" dirty="0" smtClean="0">
                              <a:solidFill>
                                <a:schemeClr val="tx1"/>
                              </a:solidFill>
                            </a:rPr>
                            <a:t>그대로 사용</a:t>
                          </a:r>
                          <a:r>
                            <a:rPr lang="en-US" altLang="ko-KR" sz="1200" b="0" i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altLang="ko-KR" sz="1200" b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  Else:</a:t>
                          </a:r>
                        </a:p>
                        <a:p>
                          <a:pPr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    AP j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에 있는 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Bitrate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들을 가지고 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Jain Fairness Index J 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계산</a:t>
                          </a:r>
                          <a:endParaRPr lang="en-US" altLang="ko-KR" sz="1200" b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      </a:t>
                          </a:r>
                          <a:r>
                            <a:rPr lang="en-US" altLang="ko-KR" sz="1200" b="1" dirty="0" smtClean="0">
                              <a:solidFill>
                                <a:srgbClr val="FF0000"/>
                              </a:solidFill>
                            </a:rPr>
                            <a:t>If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1200" b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200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𝐉</m:t>
                              </m:r>
                              <m:r>
                                <a:rPr lang="en-US" altLang="ko-KR" sz="12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ko-KR" sz="1200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𝐉</m:t>
                              </m:r>
                              <m:r>
                                <a:rPr lang="en-US" altLang="ko-KR" sz="1200" b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1200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dirty="0" smtClean="0">
                              <a:solidFill>
                                <a:srgbClr val="FF0000"/>
                              </a:solidFill>
                            </a:rPr>
                            <a:t>:</a:t>
                          </a:r>
                        </a:p>
                        <a:p>
                          <a:pPr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        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각 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UE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들의 </a:t>
                          </a:r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Bitrate 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비율을 유지하면서 </a:t>
                          </a:r>
                          <a:endParaRPr lang="en-US" altLang="ko-KR" sz="1200" b="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        Bitrate 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합이 </a:t>
                          </a:r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Available Bandwidth 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안에 오도록 조정</a:t>
                          </a:r>
                          <a:endParaRPr lang="en-US" altLang="ko-KR" sz="1200" b="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     Else:</a:t>
                          </a:r>
                        </a:p>
                        <a:p>
                          <a:pPr latinLnBrk="1"/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        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클러스터링을 통해 </a:t>
                          </a:r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Aggressive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한 </a:t>
                          </a:r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Bitrate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들을 찾고</a:t>
                          </a:r>
                          <a:endParaRPr lang="en-US" altLang="ko-KR" sz="1200" b="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        Aggressive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한 </a:t>
                          </a:r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Bitrate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들을 줄이면서 전체 </a:t>
                          </a:r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Bitrate 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재조정</a:t>
                          </a:r>
                          <a:endParaRPr lang="en-US" altLang="ko-KR" sz="1200" b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End Def</a:t>
                          </a:r>
                        </a:p>
                        <a:p>
                          <a:pPr latinLnBrk="1"/>
                          <a:endParaRPr lang="en-US" altLang="ko-KR" sz="1200" b="1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92703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표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7636744"/>
                  </p:ext>
                </p:extLst>
              </p:nvPr>
            </p:nvGraphicFramePr>
            <p:xfrm>
              <a:off x="457200" y="1623790"/>
              <a:ext cx="4355976" cy="29375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55976">
                      <a:extLst>
                        <a:ext uri="{9D8B030D-6E8A-4147-A177-3AD203B41FA5}">
                          <a16:colId xmlns:a16="http://schemas.microsoft.com/office/drawing/2014/main" val="3707970526"/>
                        </a:ext>
                      </a:extLst>
                    </a:gridCol>
                  </a:tblGrid>
                  <a:tr h="293757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80" t="-207" r="-280" b="-4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927032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직사각형 6"/>
          <p:cNvSpPr/>
          <p:nvPr/>
        </p:nvSpPr>
        <p:spPr>
          <a:xfrm>
            <a:off x="4572000" y="1628800"/>
            <a:ext cx="479025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“</a:t>
            </a:r>
            <a:r>
              <a:rPr lang="en-US" altLang="ko-KR" sz="20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Jain Fairness Index ≈ 1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” means</a:t>
            </a:r>
          </a:p>
          <a:p>
            <a:pPr marL="362250" lvl="1"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Bitrates are </a:t>
            </a:r>
            <a:r>
              <a:rPr lang="en-US" altLang="ko-KR" sz="20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reasonable</a:t>
            </a:r>
          </a:p>
          <a:p>
            <a:pPr marL="362250" lvl="1" fontAlgn="t">
              <a:spcBef>
                <a:spcPct val="20000"/>
              </a:spcBef>
              <a:buClr>
                <a:srgbClr val="A20000"/>
              </a:buClr>
              <a:buSzPct val="100000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Adjust Bitrates according to </a:t>
            </a:r>
            <a:r>
              <a:rPr lang="en-US" altLang="ko-KR" sz="20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Ratio</a:t>
            </a:r>
          </a:p>
          <a:p>
            <a:pPr marL="819450" lvl="2"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20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of </a:t>
            </a:r>
            <a:r>
              <a:rPr lang="en-US" altLang="ko-KR" sz="2000" b="1" kern="0" dirty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B</a:t>
            </a:r>
            <a:r>
              <a:rPr lang="en-US" altLang="ko-KR" sz="20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itrates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and </a:t>
            </a:r>
            <a:r>
              <a:rPr lang="en-US" altLang="ko-KR" sz="20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Formulation</a:t>
            </a:r>
          </a:p>
          <a:p>
            <a:pPr marL="362250" lvl="1" fontAlgn="t">
              <a:spcBef>
                <a:spcPct val="20000"/>
              </a:spcBef>
              <a:buClr>
                <a:srgbClr val="A20000"/>
              </a:buClr>
              <a:buSzPct val="100000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2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69077</TotalTime>
  <Words>513</Words>
  <Application>Microsoft Office PowerPoint</Application>
  <PresentationFormat>화면 슬라이드 쇼(4:3)</PresentationFormat>
  <Paragraphs>210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굴림</vt:lpstr>
      <vt:lpstr>맑은 고딕</vt:lpstr>
      <vt:lpstr>Arial</vt:lpstr>
      <vt:lpstr>Cambria Math</vt:lpstr>
      <vt:lpstr>Tahoma</vt:lpstr>
      <vt:lpstr>Wingdings</vt:lpstr>
      <vt:lpstr>pres</vt:lpstr>
      <vt:lpstr>Research   Jae Jun Ha  Multimedia Computing and Networking Lab POSTECH  2018-08-10</vt:lpstr>
      <vt:lpstr>Contents</vt:lpstr>
      <vt:lpstr>Problem Formulation</vt:lpstr>
      <vt:lpstr>Problem Formulation</vt:lpstr>
      <vt:lpstr>Bandwidth Estimation</vt:lpstr>
      <vt:lpstr>Bandwidth Estimation</vt:lpstr>
      <vt:lpstr>Algorithm</vt:lpstr>
      <vt:lpstr>Algorithm</vt:lpstr>
      <vt:lpstr>Algorithm</vt:lpstr>
      <vt:lpstr>Algorithm</vt:lpstr>
      <vt:lpstr>Verification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Windows 사용자</cp:lastModifiedBy>
  <cp:revision>3116</cp:revision>
  <cp:lastPrinted>2018-05-17T20:14:53Z</cp:lastPrinted>
  <dcterms:created xsi:type="dcterms:W3CDTF">2010-07-29T14:05:23Z</dcterms:created>
  <dcterms:modified xsi:type="dcterms:W3CDTF">2018-08-10T01:14:28Z</dcterms:modified>
</cp:coreProperties>
</file>