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2"/>
  </p:notesMasterIdLst>
  <p:handoutMasterIdLst>
    <p:handoutMasterId r:id="rId13"/>
  </p:handoutMasterIdLst>
  <p:sldIdLst>
    <p:sldId id="849" r:id="rId2"/>
    <p:sldId id="1177" r:id="rId3"/>
    <p:sldId id="1179" r:id="rId4"/>
    <p:sldId id="913" r:id="rId5"/>
    <p:sldId id="920" r:id="rId6"/>
    <p:sldId id="921" r:id="rId7"/>
    <p:sldId id="923" r:id="rId8"/>
    <p:sldId id="924" r:id="rId9"/>
    <p:sldId id="925" r:id="rId10"/>
    <p:sldId id="926" r:id="rId11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95" autoAdjust="0"/>
    <p:restoredTop sz="83236" autoAdjust="0"/>
  </p:normalViewPr>
  <p:slideViewPr>
    <p:cSldViewPr>
      <p:cViewPr varScale="1">
        <p:scale>
          <a:sx n="71" d="100"/>
          <a:sy n="71" d="100"/>
        </p:scale>
        <p:origin x="120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</a:t>
            </a:r>
            <a:r>
              <a:rPr lang="en-US" altLang="ko-KR" dirty="0"/>
              <a:t> </a:t>
            </a:r>
            <a:r>
              <a:rPr lang="ko-KR" altLang="en-US" dirty="0"/>
              <a:t>같이 </a:t>
            </a:r>
            <a:r>
              <a:rPr lang="en-US" altLang="ko-KR" dirty="0"/>
              <a:t>3</a:t>
            </a:r>
            <a:r>
              <a:rPr lang="ko-KR" altLang="en-US" dirty="0"/>
              <a:t>개를 사용할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MTM</a:t>
            </a:r>
            <a:r>
              <a:rPr lang="ko-KR" altLang="en-US" dirty="0"/>
              <a:t>과 </a:t>
            </a:r>
            <a:r>
              <a:rPr lang="en-US" altLang="ko-KR" dirty="0"/>
              <a:t>MTHM</a:t>
            </a:r>
            <a:r>
              <a:rPr lang="ko-KR" altLang="en-US" dirty="0"/>
              <a:t>은 기본적으로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14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퀄리티 차 목적함수에 넣는 것보다 제약 조건으로 선택가능한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bitrate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제약하는게 효율적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차를 최소화 해도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request bitrate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가 상수이기 때문에 위 식과 다를 바가 없음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만약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PSNR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비율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(PSNR / PSNR)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을 목적 함수에 넣으면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Proportional fairness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보장 안됨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차로 하면 저번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formulation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과 동일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endParaRPr kumimoji="1" lang="ko-KR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43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퀄리티 차 목적함수에 넣는 것보다 제약 조건으로 선택가능한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bitrate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제약하는게 효율적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차를 최소화 해도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request bitrate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가 상수이기 때문에 위 식과 다를 바가 없음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만약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PSNR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비율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(PSNR / PSNR)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을 목적 함수에 넣으면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Proportional fairness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보장 안됨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차로 하면 저번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formulation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과 동일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endParaRPr kumimoji="1" lang="ko-KR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43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세미나 때 </a:t>
            </a:r>
            <a:r>
              <a:rPr lang="en-US" altLang="ko-KR" dirty="0"/>
              <a:t>multipath</a:t>
            </a:r>
            <a:r>
              <a:rPr lang="ko-KR" altLang="en-US" dirty="0"/>
              <a:t>로 확장하는 아이디어를 제시하였었습니다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Multipath</a:t>
            </a:r>
            <a:r>
              <a:rPr lang="ko-KR" altLang="en-US" dirty="0"/>
              <a:t>로 접근 하려면 </a:t>
            </a:r>
            <a:r>
              <a:rPr lang="en-US" altLang="ko-KR" dirty="0"/>
              <a:t>MKP </a:t>
            </a:r>
            <a:r>
              <a:rPr lang="ko-KR" altLang="en-US" dirty="0"/>
              <a:t>문제에서 물건을 쪼갤 수 있어야 하며</a:t>
            </a:r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/>
              <a:t>Fractional Knapsack Problem</a:t>
            </a:r>
            <a:r>
              <a:rPr lang="ko-KR" altLang="en-US" dirty="0"/>
              <a:t>과 동일하다고 언급했습니다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en-US" altLang="ko-KR" dirty="0"/>
              <a:t>Fractional Knapsack Problem</a:t>
            </a:r>
            <a:r>
              <a:rPr lang="ko-KR" altLang="en-US" dirty="0"/>
              <a:t>의 예시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예시에서는 이해하기 쉽도록 물건 </a:t>
            </a:r>
            <a:r>
              <a:rPr lang="en-US" altLang="ko-KR" dirty="0"/>
              <a:t>– </a:t>
            </a:r>
            <a:r>
              <a:rPr lang="ko-KR" altLang="en-US" dirty="0"/>
              <a:t>가방이 아닌 액체 </a:t>
            </a:r>
            <a:r>
              <a:rPr lang="en-US" altLang="ko-KR" dirty="0"/>
              <a:t>– </a:t>
            </a:r>
            <a:r>
              <a:rPr lang="ko-KR" altLang="en-US" dirty="0"/>
              <a:t>병 조합을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목적은 큰 병에 액체를 충분히 넣어 가치를 최대화 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Fractional Knapsack Problem</a:t>
            </a:r>
            <a:r>
              <a:rPr lang="ko-KR" altLang="en-US" dirty="0"/>
              <a:t>의 기본 아이디어는 무게 대비 이익이 가장 큰 것 부터 먼저 넣는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이유는 쪼갤 수 있는 성질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솔루션을 보면 가치가 가장 큰 것들을 먼저 넣는 방식으로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모든 액체들이 다 들어간다는 제약 조건이 없는데 제 문제에서는 모든 액체 다 들어간다는 제약 조건을 가져야합니다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112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Fractional Knapsack Problem</a:t>
            </a:r>
            <a:r>
              <a:rPr lang="ko-KR" altLang="en-US" dirty="0"/>
              <a:t>은 </a:t>
            </a:r>
            <a:r>
              <a:rPr lang="en-US" altLang="ko-KR" dirty="0"/>
              <a:t>0 / 1 Knapsack Problem</a:t>
            </a:r>
            <a:r>
              <a:rPr lang="ko-KR" altLang="en-US" dirty="0"/>
              <a:t>과 달리 다항시간에 풀릴 수 있고</a:t>
            </a:r>
            <a:endParaRPr lang="en-US" altLang="ko-KR" dirty="0"/>
          </a:p>
          <a:p>
            <a:r>
              <a:rPr lang="en-US" altLang="ko-KR" dirty="0"/>
              <a:t>DP,</a:t>
            </a:r>
            <a:r>
              <a:rPr lang="ko-KR" altLang="en-US" dirty="0"/>
              <a:t> </a:t>
            </a:r>
            <a:r>
              <a:rPr lang="en-US" altLang="ko-KR" dirty="0"/>
              <a:t>Greedy,</a:t>
            </a:r>
            <a:r>
              <a:rPr lang="ko-KR" altLang="en-US" dirty="0"/>
              <a:t> </a:t>
            </a:r>
            <a:r>
              <a:rPr lang="en-US" altLang="ko-KR" dirty="0"/>
              <a:t>Full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r>
              <a:rPr lang="ko-KR" altLang="en-US" dirty="0"/>
              <a:t> 등 어떠한 솔루션을 사용하여도 해를 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오늘은 </a:t>
            </a:r>
            <a:r>
              <a:rPr lang="en-US" altLang="ko-KR" dirty="0"/>
              <a:t>Fractional Knapsack Problem</a:t>
            </a:r>
            <a:r>
              <a:rPr lang="ko-KR" altLang="en-US" dirty="0"/>
              <a:t>의 솔루션들을 정리해봤습니다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40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Fractional Knapsack Problem</a:t>
            </a:r>
            <a:r>
              <a:rPr lang="ko-KR" altLang="en-US" dirty="0"/>
              <a:t>은 </a:t>
            </a:r>
            <a:r>
              <a:rPr lang="en-US" altLang="ko-KR" dirty="0"/>
              <a:t>0 / 1 Knapsack Problem</a:t>
            </a:r>
            <a:r>
              <a:rPr lang="ko-KR" altLang="en-US" dirty="0"/>
              <a:t>과 달리 다항시간에 풀릴 수 있고</a:t>
            </a:r>
            <a:endParaRPr lang="en-US" altLang="ko-KR" dirty="0"/>
          </a:p>
          <a:p>
            <a:r>
              <a:rPr lang="en-US" altLang="ko-KR" dirty="0"/>
              <a:t>DP,</a:t>
            </a:r>
            <a:r>
              <a:rPr lang="ko-KR" altLang="en-US" dirty="0"/>
              <a:t> </a:t>
            </a:r>
            <a:r>
              <a:rPr lang="en-US" altLang="ko-KR" dirty="0"/>
              <a:t>Greedy,</a:t>
            </a:r>
            <a:r>
              <a:rPr lang="ko-KR" altLang="en-US" dirty="0"/>
              <a:t> </a:t>
            </a:r>
            <a:r>
              <a:rPr lang="en-US" altLang="ko-KR" dirty="0"/>
              <a:t>Full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r>
              <a:rPr lang="ko-KR" altLang="en-US" dirty="0"/>
              <a:t> 등 어떠한 솔루션을 사용하여도 해를 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오늘은 </a:t>
            </a:r>
            <a:r>
              <a:rPr lang="en-US" altLang="ko-KR" dirty="0"/>
              <a:t>Fractional Knapsack Problem</a:t>
            </a:r>
            <a:r>
              <a:rPr lang="ko-KR" altLang="en-US" dirty="0"/>
              <a:t>의 솔루션들을 정리해봤습니다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7117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싱글 패스 시 사용 알고리즘을 다음과 같이 </a:t>
            </a:r>
            <a:r>
              <a:rPr lang="en-US" altLang="ko-KR" dirty="0"/>
              <a:t>6</a:t>
            </a:r>
            <a:r>
              <a:rPr lang="ko-KR" altLang="en-US" dirty="0"/>
              <a:t>개로 분류하였었습니다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바탕으로 멀티 패스에 사용하는 것을 고려하면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252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</a:t>
            </a:r>
            <a:r>
              <a:rPr lang="en-US" altLang="ko-KR" dirty="0"/>
              <a:t> </a:t>
            </a:r>
            <a:r>
              <a:rPr lang="ko-KR" altLang="en-US" dirty="0"/>
              <a:t>같이 </a:t>
            </a:r>
            <a:r>
              <a:rPr lang="en-US" altLang="ko-KR" dirty="0"/>
              <a:t>3</a:t>
            </a:r>
            <a:r>
              <a:rPr lang="ko-KR" altLang="en-US" dirty="0"/>
              <a:t>개를 사용할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MTM</a:t>
            </a:r>
            <a:r>
              <a:rPr lang="ko-KR" altLang="en-US" dirty="0"/>
              <a:t>과 </a:t>
            </a:r>
            <a:r>
              <a:rPr lang="en-US" altLang="ko-KR" dirty="0"/>
              <a:t>MTHM</a:t>
            </a:r>
            <a:r>
              <a:rPr lang="ko-KR" altLang="en-US" dirty="0"/>
              <a:t>은 기본적으로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1159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</a:t>
            </a:r>
            <a:r>
              <a:rPr lang="en-US" altLang="ko-KR" dirty="0"/>
              <a:t> </a:t>
            </a:r>
            <a:r>
              <a:rPr lang="ko-KR" altLang="en-US" dirty="0"/>
              <a:t>같이 </a:t>
            </a:r>
            <a:r>
              <a:rPr lang="en-US" altLang="ko-KR" dirty="0"/>
              <a:t>3</a:t>
            </a:r>
            <a:r>
              <a:rPr lang="ko-KR" altLang="en-US" dirty="0"/>
              <a:t>개를 사용할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MTM</a:t>
            </a:r>
            <a:r>
              <a:rPr lang="ko-KR" altLang="en-US" dirty="0"/>
              <a:t>과 </a:t>
            </a:r>
            <a:r>
              <a:rPr lang="en-US" altLang="ko-KR" dirty="0"/>
              <a:t>MTHM</a:t>
            </a:r>
            <a:r>
              <a:rPr lang="ko-KR" altLang="en-US" dirty="0"/>
              <a:t>은 기본적으로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480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ngerway.com/way/algorithm-study-series-thre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2019-11-08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/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Full search</a:t>
                </a:r>
              </a:p>
              <a:p>
                <a:pPr lvl="1"/>
                <a:r>
                  <a:rPr lang="en-US" altLang="ko-KR" b="1" dirty="0"/>
                  <a:t>Idea</a:t>
                </a:r>
                <a:r>
                  <a:rPr lang="en-US" altLang="ko-KR" dirty="0"/>
                  <a:t>: Using timeslot unit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To use multipath, divide timeslot by L</a:t>
                </a:r>
              </a:p>
              <a:p>
                <a:pPr lvl="1"/>
                <a:r>
                  <a:rPr lang="en-US" altLang="ko-KR" dirty="0"/>
                  <a:t>It will take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0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>
              <a:defRPr/>
            </a:pPr>
            <a:r>
              <a:rPr lang="en-US" altLang="ko-KR" dirty="0">
                <a:solidFill>
                  <a:srgbClr val="C00000"/>
                </a:solidFill>
              </a:rPr>
              <a:t>Formulation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400675"/>
          </a:xfrm>
        </p:spPr>
        <p:txBody>
          <a:bodyPr>
            <a:normAutofit/>
          </a:bodyPr>
          <a:lstStyle/>
          <a:p>
            <a:pPr marL="400050">
              <a:defRPr/>
            </a:pPr>
            <a:r>
              <a:rPr lang="en-US" altLang="ko-KR" dirty="0"/>
              <a:t>Goal</a:t>
            </a:r>
          </a:p>
          <a:p>
            <a:pPr marL="800100" lvl="1">
              <a:defRPr/>
            </a:pPr>
            <a:r>
              <a:rPr lang="en-US" altLang="ko-KR" dirty="0"/>
              <a:t>By adjusting </a:t>
            </a:r>
            <a:r>
              <a:rPr lang="en-US" altLang="ko-KR" b="1" dirty="0"/>
              <a:t>bitrate and AP selection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maximize service quality</a:t>
            </a:r>
          </a:p>
          <a:p>
            <a:pPr marL="800100" lvl="1">
              <a:defRPr/>
            </a:pPr>
            <a:endParaRPr lang="en-US" altLang="ko-KR" dirty="0"/>
          </a:p>
          <a:p>
            <a:pPr marL="800100" lvl="1">
              <a:defRPr/>
            </a:pP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6872E14-6193-475B-93A5-64915FE2D201}"/>
              </a:ext>
            </a:extLst>
          </p:cNvPr>
          <p:cNvGrpSpPr/>
          <p:nvPr/>
        </p:nvGrpSpPr>
        <p:grpSpPr>
          <a:xfrm>
            <a:off x="2987824" y="1891284"/>
            <a:ext cx="5324475" cy="574947"/>
            <a:chOff x="2987824" y="1603252"/>
            <a:chExt cx="5324475" cy="5749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79D1BCD-3466-4469-AC38-72E8655AD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1844824"/>
              <a:ext cx="5324475" cy="33337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629BC76-D729-472D-97E6-6D8D6699FFF7}"/>
                </a:ext>
              </a:extLst>
            </p:cNvPr>
            <p:cNvCxnSpPr>
              <a:cxnSpLocks/>
              <a:stCxn id="6" idx="0"/>
            </p:cNvCxnSpPr>
            <p:nvPr/>
          </p:nvCxnSpPr>
          <p:spPr bwMode="auto">
            <a:xfrm flipH="1" flipV="1">
              <a:off x="4860032" y="1603252"/>
              <a:ext cx="790030" cy="24157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96602EC-F0A1-4A2E-95DE-09B04DAFB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203" y="2801838"/>
            <a:ext cx="5953125" cy="32194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37AE8-FDA8-4650-991A-57E17767B913}"/>
              </a:ext>
            </a:extLst>
          </p:cNvPr>
          <p:cNvSpPr/>
          <p:nvPr/>
        </p:nvSpPr>
        <p:spPr>
          <a:xfrm>
            <a:off x="2795339" y="4051522"/>
            <a:ext cx="3022278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9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>
              <a:defRPr/>
            </a:pPr>
            <a:r>
              <a:rPr lang="en-US" altLang="ko-KR" dirty="0">
                <a:solidFill>
                  <a:srgbClr val="C00000"/>
                </a:solidFill>
              </a:rPr>
              <a:t>Formulation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400675"/>
          </a:xfrm>
        </p:spPr>
        <p:txBody>
          <a:bodyPr>
            <a:normAutofit/>
          </a:bodyPr>
          <a:lstStyle/>
          <a:p>
            <a:pPr marL="400050">
              <a:defRPr/>
            </a:pPr>
            <a:r>
              <a:rPr lang="en-US" altLang="ko-KR" dirty="0"/>
              <a:t>Goal</a:t>
            </a:r>
          </a:p>
          <a:p>
            <a:pPr marL="800100" lvl="1">
              <a:defRPr/>
            </a:pPr>
            <a:r>
              <a:rPr lang="en-US" altLang="ko-KR" dirty="0"/>
              <a:t>By adjusting </a:t>
            </a:r>
            <a:r>
              <a:rPr lang="en-US" altLang="ko-KR" b="1" dirty="0"/>
              <a:t>bitrate and AP selection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maximize service quality</a:t>
            </a:r>
          </a:p>
          <a:p>
            <a:pPr marL="800100" lvl="1">
              <a:defRPr/>
            </a:pPr>
            <a:endParaRPr lang="en-US" altLang="ko-KR" dirty="0"/>
          </a:p>
          <a:p>
            <a:pPr marL="800100" lvl="1">
              <a:defRPr/>
            </a:pP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6872E14-6193-475B-93A5-64915FE2D201}"/>
              </a:ext>
            </a:extLst>
          </p:cNvPr>
          <p:cNvGrpSpPr/>
          <p:nvPr/>
        </p:nvGrpSpPr>
        <p:grpSpPr>
          <a:xfrm>
            <a:off x="2987824" y="1891284"/>
            <a:ext cx="5324475" cy="574947"/>
            <a:chOff x="2987824" y="1603252"/>
            <a:chExt cx="5324475" cy="5749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79D1BCD-3466-4469-AC38-72E8655AD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1844824"/>
              <a:ext cx="5324475" cy="33337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629BC76-D729-472D-97E6-6D8D6699FFF7}"/>
                </a:ext>
              </a:extLst>
            </p:cNvPr>
            <p:cNvCxnSpPr>
              <a:cxnSpLocks/>
              <a:stCxn id="6" idx="0"/>
            </p:cNvCxnSpPr>
            <p:nvPr/>
          </p:nvCxnSpPr>
          <p:spPr bwMode="auto">
            <a:xfrm flipH="1" flipV="1">
              <a:off x="4860032" y="1603252"/>
              <a:ext cx="790030" cy="24157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96602EC-F0A1-4A2E-95DE-09B04DAFB8E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1571203" y="2801838"/>
            <a:ext cx="5953125" cy="32194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02393D-042C-4A67-82B3-AA65D3068F5D}"/>
              </a:ext>
            </a:extLst>
          </p:cNvPr>
          <p:cNvGrpSpPr/>
          <p:nvPr/>
        </p:nvGrpSpPr>
        <p:grpSpPr>
          <a:xfrm>
            <a:off x="1655586" y="2862248"/>
            <a:ext cx="6924675" cy="1133504"/>
            <a:chOff x="7735314" y="2995583"/>
            <a:chExt cx="6924675" cy="113350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B19558D-BF88-4B9C-B8D1-6CA2EA0A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35314" y="3662362"/>
              <a:ext cx="6924675" cy="46672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936120-7121-48FA-BE96-FD74E375ABA8}"/>
                </a:ext>
              </a:extLst>
            </p:cNvPr>
            <p:cNvSpPr/>
            <p:nvPr/>
          </p:nvSpPr>
          <p:spPr>
            <a:xfrm>
              <a:off x="10188624" y="3680842"/>
              <a:ext cx="1008112" cy="324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6ED9FFE-8963-4B9F-8AD5-5789C2EBA59A}"/>
                </a:ext>
              </a:extLst>
            </p:cNvPr>
            <p:cNvCxnSpPr>
              <a:stCxn id="16" idx="0"/>
            </p:cNvCxnSpPr>
            <p:nvPr/>
          </p:nvCxnSpPr>
          <p:spPr bwMode="auto">
            <a:xfrm flipV="1">
              <a:off x="10692680" y="3429000"/>
              <a:ext cx="0" cy="25184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85062B-8C2E-414D-B7FD-1C35E36B6554}"/>
                </a:ext>
              </a:extLst>
            </p:cNvPr>
            <p:cNvSpPr txBox="1"/>
            <p:nvPr/>
          </p:nvSpPr>
          <p:spPr bwMode="auto">
            <a:xfrm>
              <a:off x="10343866" y="2995583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 dirty="0"/>
                <a:t>상수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78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Multipath approach</a:t>
            </a:r>
          </a:p>
          <a:p>
            <a:pPr lvl="1"/>
            <a:r>
              <a:rPr lang="en-US" altLang="ko-KR" dirty="0"/>
              <a:t>In MKP, item must be split</a:t>
            </a:r>
          </a:p>
          <a:p>
            <a:pPr lvl="1"/>
            <a:r>
              <a:rPr lang="en-US" altLang="ko-KR" dirty="0"/>
              <a:t>It is Fractional Knapsack Problem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 my problem, all of UE must be connected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Picture 2" descr="Figure 1">
            <a:extLst>
              <a:ext uri="{FF2B5EF4-FFF2-40B4-BE49-F238E27FC236}">
                <a16:creationId xmlns:a16="http://schemas.microsoft.com/office/drawing/2014/main" id="{D9F2555C-2831-437E-89A6-5E706D83F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090266"/>
            <a:ext cx="78200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304C95-0E53-4B40-8C61-EBF37F4B1CAD}"/>
              </a:ext>
            </a:extLst>
          </p:cNvPr>
          <p:cNvSpPr/>
          <p:nvPr/>
        </p:nvSpPr>
        <p:spPr>
          <a:xfrm>
            <a:off x="0" y="51479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&lt; </a:t>
            </a:r>
            <a:r>
              <a:rPr lang="en-US" altLang="ko-KR" sz="1800" dirty="0">
                <a:hlinkClick r:id="rId4"/>
              </a:rPr>
              <a:t>http://rangerway.com/way/algorithm-study-series-three</a:t>
            </a:r>
            <a:r>
              <a:rPr lang="en-US" altLang="ko-KR" sz="1800" dirty="0"/>
              <a:t> &gt;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025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Fractional Knapsack Problem</a:t>
            </a:r>
          </a:p>
          <a:p>
            <a:pPr lvl="1"/>
            <a:r>
              <a:rPr lang="en-US" altLang="ko-KR" dirty="0"/>
              <a:t>It is very different from 0 / 1 Knapsack Problem</a:t>
            </a:r>
          </a:p>
          <a:p>
            <a:pPr lvl="1"/>
            <a:r>
              <a:rPr lang="en-US" altLang="ko-KR" dirty="0"/>
              <a:t>It has polynomial time complexity</a:t>
            </a:r>
          </a:p>
          <a:p>
            <a:pPr lvl="1"/>
            <a:r>
              <a:rPr lang="en-US" altLang="ko-KR" dirty="0"/>
              <a:t>It can be solved by</a:t>
            </a:r>
          </a:p>
          <a:p>
            <a:pPr lvl="2"/>
            <a:r>
              <a:rPr lang="en-US" altLang="ko-KR" dirty="0"/>
              <a:t>Dynamic Programming</a:t>
            </a:r>
          </a:p>
          <a:p>
            <a:pPr lvl="2"/>
            <a:r>
              <a:rPr lang="en-US" altLang="ko-KR" dirty="0"/>
              <a:t>Greedy</a:t>
            </a:r>
          </a:p>
          <a:p>
            <a:pPr lvl="2"/>
            <a:r>
              <a:rPr lang="en-US" altLang="ko-KR" dirty="0"/>
              <a:t>Full Search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So, I summarized solution which can be used in Fractional Knapsack Problem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3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Fractional Knapsack Problem</a:t>
            </a:r>
          </a:p>
          <a:p>
            <a:pPr lvl="1"/>
            <a:r>
              <a:rPr lang="en-US" altLang="ko-KR" dirty="0"/>
              <a:t>It is very different from 0 / 1 Knapsack Problem</a:t>
            </a:r>
          </a:p>
          <a:p>
            <a:pPr lvl="1"/>
            <a:r>
              <a:rPr lang="en-US" altLang="ko-KR" dirty="0"/>
              <a:t>It has polynomial time complexity</a:t>
            </a:r>
          </a:p>
          <a:p>
            <a:pPr lvl="1"/>
            <a:r>
              <a:rPr lang="en-US" altLang="ko-KR" dirty="0"/>
              <a:t>It can be solved by</a:t>
            </a:r>
          </a:p>
          <a:p>
            <a:pPr lvl="2"/>
            <a:r>
              <a:rPr lang="en-US" altLang="ko-KR" dirty="0"/>
              <a:t>Dynamic Programming</a:t>
            </a:r>
          </a:p>
          <a:p>
            <a:pPr lvl="2"/>
            <a:r>
              <a:rPr lang="en-US" altLang="ko-KR" dirty="0"/>
              <a:t>Greedy</a:t>
            </a:r>
          </a:p>
          <a:p>
            <a:pPr lvl="2"/>
            <a:r>
              <a:rPr lang="en-US" altLang="ko-KR" dirty="0"/>
              <a:t>Full Search</a:t>
            </a:r>
          </a:p>
          <a:p>
            <a:pPr lvl="1"/>
            <a:r>
              <a:rPr lang="en-US" altLang="ko-KR" dirty="0"/>
              <a:t>Because</a:t>
            </a:r>
            <a:r>
              <a:rPr lang="ko-KR" altLang="en-US" dirty="0"/>
              <a:t> </a:t>
            </a:r>
            <a:r>
              <a:rPr lang="en-US" altLang="ko-KR" dirty="0"/>
              <a:t>they</a:t>
            </a:r>
            <a:r>
              <a:rPr lang="ko-KR" altLang="en-US" dirty="0"/>
              <a:t> </a:t>
            </a:r>
            <a:r>
              <a:rPr lang="en-US" altLang="ko-KR" dirty="0"/>
              <a:t>make</a:t>
            </a:r>
            <a:r>
              <a:rPr lang="ko-KR" altLang="en-US" dirty="0"/>
              <a:t> </a:t>
            </a:r>
            <a:r>
              <a:rPr lang="en-US" altLang="ko-KR" dirty="0"/>
              <a:t>same</a:t>
            </a:r>
            <a:r>
              <a:rPr lang="ko-KR" altLang="en-US" dirty="0"/>
              <a:t> </a:t>
            </a:r>
            <a:r>
              <a:rPr lang="en-US" altLang="ko-KR" dirty="0"/>
              <a:t>solution,</a:t>
            </a:r>
            <a:r>
              <a:rPr lang="ko-KR" altLang="en-US" dirty="0"/>
              <a:t> </a:t>
            </a:r>
            <a:r>
              <a:rPr lang="en-US" altLang="ko-KR" dirty="0"/>
              <a:t>Greedy method is used as solution (It has short time)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So, I summarized solution which can be used in Fractional Knapsack Problem</a:t>
            </a:r>
          </a:p>
          <a:p>
            <a:pPr lvl="2"/>
            <a:r>
              <a:rPr lang="en-US" altLang="ko-KR" dirty="0"/>
              <a:t>Solution of Multiple Fractional Knapsack Problem does not exist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9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Single Path</a:t>
            </a:r>
          </a:p>
          <a:p>
            <a:pPr lvl="1"/>
            <a:r>
              <a:rPr lang="en-US" altLang="ko-KR" dirty="0"/>
              <a:t>Greedy</a:t>
            </a:r>
          </a:p>
          <a:p>
            <a:pPr lvl="1"/>
            <a:r>
              <a:rPr lang="en-US" altLang="ko-KR" dirty="0"/>
              <a:t>Branch and Bound (Full Search)</a:t>
            </a:r>
          </a:p>
          <a:p>
            <a:pPr lvl="1"/>
            <a:r>
              <a:rPr lang="en-US" altLang="ko-KR" dirty="0"/>
              <a:t>Random</a:t>
            </a:r>
          </a:p>
          <a:p>
            <a:pPr lvl="1"/>
            <a:r>
              <a:rPr lang="en-US" altLang="ko-KR" dirty="0"/>
              <a:t>MTM</a:t>
            </a:r>
          </a:p>
          <a:p>
            <a:pPr lvl="1"/>
            <a:r>
              <a:rPr lang="en-US" altLang="ko-KR" dirty="0"/>
              <a:t>MTHM</a:t>
            </a:r>
          </a:p>
          <a:p>
            <a:pPr lvl="1"/>
            <a:r>
              <a:rPr lang="en-US" altLang="ko-KR" dirty="0"/>
              <a:t>DQN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3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Single Path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Multi path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Greedy</a:t>
                </a:r>
              </a:p>
              <a:p>
                <a:pPr lvl="1"/>
                <a:r>
                  <a:rPr lang="en-US" altLang="ko-KR" dirty="0"/>
                  <a:t>Branch and Bound (Full Search)</a:t>
                </a:r>
              </a:p>
              <a:p>
                <a:pPr lvl="1"/>
                <a:r>
                  <a:rPr lang="en-US" altLang="ko-KR" dirty="0"/>
                  <a:t>Random</a:t>
                </a:r>
              </a:p>
              <a:p>
                <a:pPr lvl="1"/>
                <a:r>
                  <a:rPr lang="en-US" altLang="ko-KR" strike="sngStrike" dirty="0"/>
                  <a:t>MTM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0 / 1 Knapsack Problem</a:t>
                </a:r>
                <a:endParaRPr lang="en-US" altLang="ko-KR" strike="sngStrike" dirty="0"/>
              </a:p>
              <a:p>
                <a:pPr lvl="1"/>
                <a:r>
                  <a:rPr lang="en-US" altLang="ko-KR" strike="sngStrike" dirty="0"/>
                  <a:t>MTHM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0 / 1 Knapsack Problem</a:t>
                </a:r>
                <a:endParaRPr lang="en-US" altLang="ko-KR" strike="sngStrike" dirty="0"/>
              </a:p>
              <a:p>
                <a:pPr lvl="1"/>
                <a:r>
                  <a:rPr lang="en-US" altLang="ko-KR" strike="sngStrike" dirty="0"/>
                  <a:t>DQN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actions</a:t>
                </a:r>
              </a:p>
              <a:p>
                <a:pPr lvl="2"/>
                <a:r>
                  <a:rPr lang="en-US" altLang="ko-KR" dirty="0"/>
                  <a:t>In DQN, continuous or high dimension action can’t be derived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4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Greedy</a:t>
                </a:r>
              </a:p>
              <a:p>
                <a:pPr lvl="1"/>
                <a:r>
                  <a:rPr lang="en-US" altLang="ko-KR" b="1" dirty="0"/>
                  <a:t>Idea</a:t>
                </a:r>
                <a:r>
                  <a:rPr lang="en-US" altLang="ko-KR" dirty="0"/>
                  <a:t>: insert high value per weight (“PSNR / timeslot”) first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The number of combination of value per weight can be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endParaRPr lang="en-US" altLang="ko-KR" b="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b="0" dirty="0">
                    <a:sym typeface="Wingdings" panose="05000000000000000000" pitchFamily="2" charset="2"/>
                  </a:rPr>
                  <a:t>All case of bandwidth between UE and AP have </a:t>
                </a:r>
                <a:r>
                  <a:rPr lang="en-US" altLang="ko-KR" dirty="0">
                    <a:sym typeface="Wingdings" panose="05000000000000000000" pitchFamily="2" charset="2"/>
                  </a:rPr>
                  <a:t>different value</a:t>
                </a:r>
                <a:endParaRPr lang="en-US" altLang="ko-KR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/>
                  <a:t>Sort all combinations (pairs of UE – AP)</a:t>
                </a:r>
              </a:p>
              <a:p>
                <a:pPr lvl="2"/>
                <a:r>
                  <a:rPr lang="en-US" altLang="ko-KR" dirty="0"/>
                  <a:t>Insert all cases into priority queue</a:t>
                </a:r>
              </a:p>
              <a:p>
                <a:pPr marL="514350" lvl="1" indent="0">
                  <a:buNone/>
                  <a:defRPr/>
                </a:pPr>
                <a:endParaRPr lang="en-US" altLang="ko-KR" dirty="0"/>
              </a:p>
              <a:p>
                <a:pPr marL="800100" lvl="1">
                  <a:defRPr/>
                </a:pPr>
                <a:r>
                  <a:rPr lang="en-US" altLang="ko-KR" dirty="0"/>
                  <a:t>Connect UE with high value per weight first</a:t>
                </a:r>
              </a:p>
              <a:p>
                <a:pPr marL="1200150" lvl="2">
                  <a:defRPr/>
                </a:pPr>
                <a:r>
                  <a:rPr lang="en-US" altLang="ko-KR" dirty="0"/>
                  <a:t>Delete pairs which have same UE</a:t>
                </a:r>
              </a:p>
              <a:p>
                <a:pPr marL="1200150" lvl="2">
                  <a:defRPr/>
                </a:pPr>
                <a:r>
                  <a:rPr lang="en-US" altLang="ko-KR" dirty="0"/>
                  <a:t>If UE </a:t>
                </a:r>
                <a:r>
                  <a:rPr lang="en-US" altLang="ko-KR" i="1" dirty="0"/>
                  <a:t>1</a:t>
                </a:r>
                <a:r>
                  <a:rPr lang="en-US" altLang="ko-KR" dirty="0"/>
                  <a:t> is connected, all cases related to UE </a:t>
                </a:r>
                <a:r>
                  <a:rPr lang="en-US" altLang="ko-KR" i="1" dirty="0"/>
                  <a:t>1</a:t>
                </a:r>
                <a:r>
                  <a:rPr lang="en-US" altLang="ko-KR" dirty="0"/>
                  <a:t> must be popped in priority queue</a:t>
                </a:r>
              </a:p>
              <a:p>
                <a:pPr marL="971550" lvl="2" indent="0">
                  <a:buNone/>
                  <a:defRPr/>
                </a:pPr>
                <a:endParaRPr lang="en-US" altLang="ko-KR" dirty="0"/>
              </a:p>
              <a:p>
                <a:pPr marL="800100" lvl="1">
                  <a:defRPr/>
                </a:pPr>
                <a:r>
                  <a:rPr lang="en-US" altLang="ko-KR" dirty="0"/>
                  <a:t> when UE is connected</a:t>
                </a:r>
              </a:p>
              <a:p>
                <a:pPr marL="1200150" lvl="2">
                  <a:defRPr/>
                </a:pPr>
                <a:r>
                  <a:rPr lang="en-US" altLang="ko-KR" dirty="0"/>
                  <a:t>If time slot of target AP is enough</a:t>
                </a:r>
              </a:p>
              <a:p>
                <a:pPr marL="1657350" lvl="3">
                  <a:defRPr/>
                </a:pPr>
                <a:r>
                  <a:rPr lang="en-US" altLang="ko-KR" dirty="0"/>
                  <a:t>Make this connection</a:t>
                </a:r>
              </a:p>
              <a:p>
                <a:pPr marL="1200150" lvl="2">
                  <a:defRPr/>
                </a:pPr>
                <a:r>
                  <a:rPr lang="en-US" altLang="ko-KR" dirty="0"/>
                  <a:t>If time slot of target AP is not enough</a:t>
                </a:r>
              </a:p>
              <a:p>
                <a:pPr marL="1657350" lvl="3">
                  <a:defRPr/>
                </a:pPr>
                <a:r>
                  <a:rPr lang="en-US" altLang="ko-KR" dirty="0"/>
                  <a:t>Make additional connection with another AP which has enough bandwidth</a:t>
                </a:r>
              </a:p>
              <a:p>
                <a:pPr marL="1200150" lvl="2">
                  <a:defRPr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444" t="-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3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115433</TotalTime>
  <Words>754</Words>
  <Application>Microsoft Office PowerPoint</Application>
  <PresentationFormat>화면 슬라이드 쇼(4:3)</PresentationFormat>
  <Paragraphs>138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Cambria Math</vt:lpstr>
      <vt:lpstr>Wingdings</vt:lpstr>
      <vt:lpstr>pres</vt:lpstr>
      <vt:lpstr>Research   Jae Jun Ha  Media Computing and Networking Laboratory POSTCH  2019-11-08</vt:lpstr>
      <vt:lpstr>Formulation</vt:lpstr>
      <vt:lpstr>Formulation</vt:lpstr>
      <vt:lpstr>Method</vt:lpstr>
      <vt:lpstr>Method</vt:lpstr>
      <vt:lpstr>Method</vt:lpstr>
      <vt:lpstr>Method</vt:lpstr>
      <vt:lpstr>Method</vt:lpstr>
      <vt:lpstr>Method</vt:lpstr>
      <vt:lpstr>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8840</cp:revision>
  <cp:lastPrinted>2018-08-16T16:32:18Z</cp:lastPrinted>
  <dcterms:created xsi:type="dcterms:W3CDTF">2010-07-29T14:05:23Z</dcterms:created>
  <dcterms:modified xsi:type="dcterms:W3CDTF">2019-11-08T00:57:29Z</dcterms:modified>
</cp:coreProperties>
</file>