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577" r:id="rId2"/>
    <p:sldId id="574" r:id="rId3"/>
    <p:sldId id="583" r:id="rId4"/>
    <p:sldId id="576" r:id="rId5"/>
    <p:sldId id="578" r:id="rId6"/>
    <p:sldId id="581" r:id="rId7"/>
    <p:sldId id="584" r:id="rId8"/>
    <p:sldId id="580" r:id="rId9"/>
    <p:sldId id="585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질문 사항</a:t>
            </a:r>
            <a:endParaRPr lang="en-US" altLang="ko-KR" sz="2000" kern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조절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err="1" smtClean="0">
                <a:sym typeface="굴림" pitchFamily="50" charset="-127"/>
              </a:rPr>
              <a:t>스트리밍</a:t>
            </a:r>
            <a:r>
              <a:rPr kumimoji="0" lang="ko-KR" altLang="en-US" kern="0" dirty="0" smtClean="0">
                <a:sym typeface="굴림" pitchFamily="50" charset="-127"/>
              </a:rPr>
              <a:t> 하기 전에 로드 </a:t>
            </a:r>
            <a:r>
              <a:rPr kumimoji="0" lang="ko-KR" altLang="en-US" kern="0" dirty="0" err="1" smtClean="0">
                <a:sym typeface="굴림" pitchFamily="50" charset="-127"/>
              </a:rPr>
              <a:t>벨런싱</a:t>
            </a:r>
            <a:r>
              <a:rPr kumimoji="0" lang="ko-KR" altLang="en-US" kern="0" dirty="0" smtClean="0">
                <a:sym typeface="굴림" pitchFamily="50" charset="-127"/>
              </a:rPr>
              <a:t> 진행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질문 사항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Bit</a:t>
            </a:r>
            <a:r>
              <a:rPr kumimoji="0" lang="en-US" altLang="ko-KR" kern="0" baseline="0" dirty="0" smtClean="0">
                <a:sym typeface="굴림" pitchFamily="50" charset="-127"/>
              </a:rPr>
              <a:t>rate</a:t>
            </a:r>
            <a:r>
              <a:rPr kumimoji="0" lang="ko-KR" altLang="en-US" kern="0" baseline="0" dirty="0" smtClean="0">
                <a:sym typeface="굴림" pitchFamily="50" charset="-127"/>
              </a:rPr>
              <a:t>를 </a:t>
            </a:r>
            <a:r>
              <a:rPr kumimoji="0" lang="en-US" altLang="ko-KR" kern="0" baseline="0" dirty="0" smtClean="0">
                <a:sym typeface="굴림" pitchFamily="50" charset="-127"/>
              </a:rPr>
              <a:t>problem formulation</a:t>
            </a:r>
            <a:r>
              <a:rPr kumimoji="0" lang="ko-KR" altLang="en-US" kern="0" baseline="0" dirty="0" smtClean="0">
                <a:sym typeface="굴림" pitchFamily="50" charset="-127"/>
              </a:rPr>
              <a:t>으로 만들고 </a:t>
            </a:r>
            <a:r>
              <a:rPr kumimoji="0" lang="en-US" altLang="ko-KR" kern="0" baseline="0" dirty="0" smtClean="0">
                <a:sym typeface="굴림" pitchFamily="50" charset="-127"/>
              </a:rPr>
              <a:t>load balancing</a:t>
            </a:r>
            <a:r>
              <a:rPr kumimoji="0" lang="ko-KR" altLang="en-US" kern="0" baseline="0" dirty="0" smtClean="0">
                <a:sym typeface="굴림" pitchFamily="50" charset="-127"/>
              </a:rPr>
              <a:t>은 아래와 같은 알고리즘 사용해서 </a:t>
            </a:r>
            <a:r>
              <a:rPr kumimoji="0" lang="ko-KR" altLang="en-US" kern="0" baseline="0" dirty="0" err="1" smtClean="0">
                <a:sym typeface="굴림" pitchFamily="50" charset="-127"/>
              </a:rPr>
              <a:t>해도되는지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maximize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in video streaming over multiple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WiFi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networks with SDN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total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Load Balancing</a:t>
            </a:r>
            <a:endParaRPr lang="en-US" altLang="ko-KR" sz="16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ensure minimum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for each user</a:t>
            </a: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53759" y="1914849"/>
            <a:ext cx="289024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 collect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</a:p>
          <a:p>
            <a:pPr marL="362250" lvl="1" algn="just"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Aps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periodically</a:t>
            </a: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8899652">
            <a:off x="1530050" y="3367640"/>
            <a:ext cx="1008112" cy="200874"/>
          </a:xfrm>
          <a:prstGeom prst="rightArrow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18717302">
            <a:off x="781151" y="4324626"/>
            <a:ext cx="711625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53759" y="1835415"/>
            <a:ext cx="289024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dirty="0"/>
              <a:t>Client </a:t>
            </a:r>
            <a:r>
              <a:rPr lang="en-US" altLang="ko-KR" sz="1200" b="1" dirty="0"/>
              <a:t>request streaming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intercepts packet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before packet is sent to Media Server and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forward it to SDN Controller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6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2591368" y="3944069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12856666">
            <a:off x="3383887" y="3469699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APs send information to SDN Controller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client request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 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check whether load is balanced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of APs is calculated by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and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Latency</a:t>
            </a:r>
            <a:endParaRPr lang="en-US" altLang="ko-KR" sz="12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 is decided by </a:t>
            </a:r>
            <a:r>
              <a:rPr lang="en-US" altLang="ko-KR" sz="12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Jain Fairness Index</a:t>
            </a:r>
            <a:endParaRPr lang="en-US" altLang="ko-KR" sz="1200" b="1" dirty="0"/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49361"/>
            <a:ext cx="2100783" cy="56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4" name="오른쪽 화살표 43"/>
          <p:cNvSpPr/>
          <p:nvPr/>
        </p:nvSpPr>
        <p:spPr>
          <a:xfrm rot="16200000">
            <a:off x="2591368" y="3944069"/>
            <a:ext cx="1275906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8240409">
            <a:off x="4361627" y="4342816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 rot="12856666">
            <a:off x="3383887" y="3469699"/>
            <a:ext cx="1388029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오른쪽 화살표 4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오른쪽 화살표 49"/>
          <p:cNvSpPr/>
          <p:nvPr/>
        </p:nvSpPr>
        <p:spPr>
          <a:xfrm rot="5400000">
            <a:off x="2359255" y="3955098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2148628">
            <a:off x="3558588" y="3260501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3229203" y="4706423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오른쪽 화살표 55"/>
          <p:cNvSpPr/>
          <p:nvPr/>
        </p:nvSpPr>
        <p:spPr>
          <a:xfrm rot="19849984">
            <a:off x="3268211" y="4973248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Change AP</a:t>
            </a: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8240409">
            <a:off x="4361627" y="4342816"/>
            <a:ext cx="432047" cy="19496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2277832" y="510002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2876062" y="5734315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901333" y="4703256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253759" y="1914849"/>
            <a:ext cx="2890241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dirty="0"/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18925088">
            <a:off x="1564674" y="3609251"/>
            <a:ext cx="11085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53759" y="1914849"/>
            <a:ext cx="289024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Resend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SDN Controller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after load is balanced</a:t>
            </a:r>
            <a:endParaRPr lang="en-US" altLang="ko-KR" sz="1200" b="1" dirty="0"/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998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7685" y="1946818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1752427" y="3717032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2339" y="3087301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68375" y="281222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29" y="2421701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32" y="3783815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9" y="4679503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9" y="3578162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228011" y="5353446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7301" y="4318644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16205" y="3172958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20853918">
            <a:off x="3612790" y="2507549"/>
            <a:ext cx="1691259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8899652">
            <a:off x="1530050" y="3367640"/>
            <a:ext cx="1008112" cy="200874"/>
          </a:xfrm>
          <a:prstGeom prst="rightArrow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18717302">
            <a:off x="781151" y="4324626"/>
            <a:ext cx="711625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8984307">
            <a:off x="821336" y="3854034"/>
            <a:ext cx="4958336" cy="200874"/>
          </a:xfrm>
          <a:prstGeom prst="rightArrow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7" y="479527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2" y="497426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4" y="5841464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57" y="4443223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53759" y="1835415"/>
            <a:ext cx="2890241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decide bitrate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using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forward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request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message to Media Server</a:t>
            </a:r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b="1" dirty="0" smtClean="0"/>
          </a:p>
          <a:p>
            <a:pPr marL="648000" lvl="1" indent="-285750" algn="just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Media Server 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giving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streaming service</a:t>
            </a:r>
            <a:r>
              <a:rPr lang="en-US" altLang="ko-KR" sz="12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to Client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801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2846184" y="3811833"/>
            <a:ext cx="1800200" cy="792088"/>
          </a:xfrm>
          <a:prstGeom prst="flowChartDecision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 bwMode="auto">
              <a:xfrm>
                <a:off x="2843808" y="4054279"/>
                <a:ext cx="1800200" cy="2616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b="0" i="0" dirty="0" smtClean="0">
                          <a:latin typeface="+mj-lt"/>
                          <a:ea typeface="+mj-ea"/>
                        </a:rPr>
                        <m:t>value</m:t>
                      </m:r>
                      <m:r>
                        <a:rPr lang="en-US" altLang="ko-KR" sz="1100" b="0" i="0" dirty="0" smtClean="0">
                          <a:latin typeface="+mj-ea"/>
                          <a:ea typeface="+mj-e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b="0" i="0" dirty="0" smtClean="0">
                          <a:latin typeface="+mj-ea"/>
                          <a:ea typeface="+mj-ea"/>
                        </a:rPr>
                        <m:t>is</m:t>
                      </m:r>
                      <m:r>
                        <a:rPr lang="en-US" altLang="ko-KR" sz="1100" i="0" dirty="0" smtClean="0">
                          <a:latin typeface="+mj-ea"/>
                          <a:ea typeface="+mj-ea"/>
                        </a:rPr>
                        <m:t>≈</m:t>
                      </m:r>
                      <m:r>
                        <a:rPr lang="en-US" altLang="ko-KR" sz="1100" b="0" i="0" dirty="0" smtClean="0">
                          <a:latin typeface="+mj-ea"/>
                          <a:ea typeface="+mj-ea"/>
                        </a:rPr>
                        <m:t>1</m:t>
                      </m:r>
                    </m:oMath>
                  </m:oMathPara>
                </a14:m>
                <a:endParaRPr lang="ko-KR" altLang="en-US" sz="11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4054279"/>
                <a:ext cx="1800200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611560" y="3985029"/>
            <a:ext cx="18002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Calculate</a:t>
            </a:r>
          </a:p>
          <a:p>
            <a:pPr algn="ctr"/>
            <a:r>
              <a:rPr lang="en-US" altLang="ko-KR" sz="1000" dirty="0" smtClean="0"/>
              <a:t>Jain Fairness Index</a:t>
            </a:r>
            <a:endParaRPr lang="ko-KR" altLang="en-US" sz="1000" dirty="0"/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Problem Formulation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MDP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(using </a:t>
            </a: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other parameter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Load Balancing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3956" y="3861048"/>
            <a:ext cx="144016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90392" y="2996508"/>
            <a:ext cx="1477352" cy="504500"/>
          </a:xfrm>
          <a:prstGeom prst="roundRect">
            <a:avLst/>
          </a:prstGeom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45188" y="3129991"/>
            <a:ext cx="180020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Start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843808" y="5137157"/>
            <a:ext cx="18002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Calculate</a:t>
            </a:r>
          </a:p>
          <a:p>
            <a:pPr algn="ctr"/>
            <a:r>
              <a:rPr lang="en-US" altLang="ko-KR" sz="1000" dirty="0" smtClean="0"/>
              <a:t>Load Average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026204" y="5013176"/>
            <a:ext cx="144016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68044" y="5074669"/>
            <a:ext cx="1800200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Using Load Average</a:t>
            </a:r>
          </a:p>
          <a:p>
            <a:pPr algn="ctr"/>
            <a:r>
              <a:rPr lang="en-US" altLang="ko-KR" sz="1000" dirty="0" smtClean="0"/>
              <a:t>Grouping overloaded / </a:t>
            </a:r>
            <a:r>
              <a:rPr lang="en-US" altLang="ko-KR" sz="1000" dirty="0" err="1" smtClean="0"/>
              <a:t>underloaded</a:t>
            </a:r>
            <a:r>
              <a:rPr lang="en-US" altLang="ko-KR" sz="1000" dirty="0" smtClean="0"/>
              <a:t> AP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148064" y="5027632"/>
            <a:ext cx="144016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4288" y="5027632"/>
            <a:ext cx="144016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984268" y="5151613"/>
            <a:ext cx="18002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Change</a:t>
            </a:r>
          </a:p>
          <a:p>
            <a:pPr algn="ctr"/>
            <a:r>
              <a:rPr lang="en-US" altLang="ko-KR" sz="1000" dirty="0" smtClean="0"/>
              <a:t>AP Connection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29472" y="3933056"/>
            <a:ext cx="1477352" cy="504500"/>
          </a:xfrm>
          <a:prstGeom prst="roundRect">
            <a:avLst/>
          </a:prstGeom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984268" y="4066910"/>
            <a:ext cx="180020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Finish</a:t>
            </a:r>
            <a:endParaRPr lang="ko-KR" altLang="en-US" sz="1000" dirty="0"/>
          </a:p>
        </p:txBody>
      </p:sp>
      <p:cxnSp>
        <p:nvCxnSpPr>
          <p:cNvPr id="9" name="직선 화살표 연결선 8"/>
          <p:cNvCxnSpPr>
            <a:stCxn id="6" idx="2"/>
            <a:endCxn id="4" idx="0"/>
          </p:cNvCxnSpPr>
          <p:nvPr/>
        </p:nvCxnSpPr>
        <p:spPr bwMode="auto">
          <a:xfrm flipH="1">
            <a:off x="1514036" y="3501008"/>
            <a:ext cx="15032" cy="3600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>
            <a:endCxn id="2" idx="1"/>
          </p:cNvCxnSpPr>
          <p:nvPr/>
        </p:nvCxnSpPr>
        <p:spPr bwMode="auto">
          <a:xfrm>
            <a:off x="2267744" y="4207877"/>
            <a:ext cx="57844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2" idx="3"/>
          </p:cNvCxnSpPr>
          <p:nvPr/>
        </p:nvCxnSpPr>
        <p:spPr bwMode="auto">
          <a:xfrm>
            <a:off x="4646384" y="4207877"/>
            <a:ext cx="25179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2" idx="2"/>
            <a:endCxn id="12" idx="0"/>
          </p:cNvCxnSpPr>
          <p:nvPr/>
        </p:nvCxnSpPr>
        <p:spPr bwMode="auto">
          <a:xfrm>
            <a:off x="3746284" y="4603921"/>
            <a:ext cx="0" cy="4092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endCxn id="14" idx="1"/>
          </p:cNvCxnSpPr>
          <p:nvPr/>
        </p:nvCxnSpPr>
        <p:spPr bwMode="auto">
          <a:xfrm>
            <a:off x="4466364" y="5351668"/>
            <a:ext cx="6817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 flipV="1">
            <a:off x="6588224" y="5337212"/>
            <a:ext cx="576064" cy="144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>
            <a:stCxn id="15" idx="0"/>
            <a:endCxn id="17" idx="2"/>
          </p:cNvCxnSpPr>
          <p:nvPr/>
        </p:nvCxnSpPr>
        <p:spPr bwMode="auto">
          <a:xfrm flipH="1" flipV="1">
            <a:off x="7868148" y="4437556"/>
            <a:ext cx="16220" cy="5900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 bwMode="auto">
              <a:xfrm>
                <a:off x="4067944" y="3861048"/>
                <a:ext cx="1800200" cy="2616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b="0" i="0" dirty="0" smtClean="0">
                          <a:latin typeface="Cambria Math"/>
                          <a:ea typeface="+mj-ea"/>
                        </a:rPr>
                        <m:t>YES</m:t>
                      </m:r>
                    </m:oMath>
                  </m:oMathPara>
                </a14:m>
                <a:endParaRPr lang="ko-KR" altLang="en-US" sz="11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3861048"/>
                <a:ext cx="1800200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 bwMode="auto">
              <a:xfrm>
                <a:off x="3214608" y="4601789"/>
                <a:ext cx="1800200" cy="2616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 b="0" i="0" dirty="0" smtClean="0">
                          <a:latin typeface="Cambria Math"/>
                          <a:ea typeface="+mj-ea"/>
                        </a:rPr>
                        <m:t>NO</m:t>
                      </m:r>
                    </m:oMath>
                  </m:oMathPara>
                </a14:m>
                <a:endParaRPr lang="ko-KR" altLang="en-US" sz="11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4608" y="4601789"/>
                <a:ext cx="1800200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3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64389</TotalTime>
  <Words>278</Words>
  <Application>Microsoft Office PowerPoint</Application>
  <PresentationFormat>화면 슬라이드 쇼(4:3)</PresentationFormat>
  <Paragraphs>112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pres</vt:lpstr>
      <vt:lpstr>Goal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2287</cp:revision>
  <cp:lastPrinted>2018-05-17T20:14:53Z</cp:lastPrinted>
  <dcterms:created xsi:type="dcterms:W3CDTF">2010-07-29T14:05:23Z</dcterms:created>
  <dcterms:modified xsi:type="dcterms:W3CDTF">2018-07-01T14:30:08Z</dcterms:modified>
</cp:coreProperties>
</file>