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8"/>
  </p:notesMasterIdLst>
  <p:handoutMasterIdLst>
    <p:handoutMasterId r:id="rId9"/>
  </p:handoutMasterIdLst>
  <p:sldIdLst>
    <p:sldId id="627" r:id="rId2"/>
    <p:sldId id="631" r:id="rId3"/>
    <p:sldId id="609" r:id="rId4"/>
    <p:sldId id="630" r:id="rId5"/>
    <p:sldId id="610" r:id="rId6"/>
    <p:sldId id="608" r:id="rId7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485" autoAdjust="0"/>
  </p:normalViewPr>
  <p:slideViewPr>
    <p:cSldViewPr>
      <p:cViewPr>
        <p:scale>
          <a:sx n="83" d="100"/>
          <a:sy n="83" d="100"/>
        </p:scale>
        <p:origin x="-145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dirty="0" smtClean="0">
                <a:sym typeface="굴림" pitchFamily="50" charset="-127"/>
              </a:rPr>
              <a:t>주변 </a:t>
            </a:r>
            <a:r>
              <a:rPr kumimoji="0" lang="en-US" altLang="ko-KR" b="0" kern="0" dirty="0" smtClean="0">
                <a:sym typeface="굴림" pitchFamily="50" charset="-127"/>
              </a:rPr>
              <a:t>AP</a:t>
            </a:r>
            <a:r>
              <a:rPr kumimoji="0" lang="ko-KR" altLang="en-US" b="0" kern="0" dirty="0" smtClean="0">
                <a:sym typeface="굴림" pitchFamily="50" charset="-127"/>
              </a:rPr>
              <a:t>에서 </a:t>
            </a:r>
            <a:r>
              <a:rPr kumimoji="0" lang="en-US" altLang="ko-KR" b="0" kern="0" dirty="0" smtClean="0">
                <a:sym typeface="굴림" pitchFamily="50" charset="-127"/>
              </a:rPr>
              <a:t>bandwidth</a:t>
            </a:r>
            <a:r>
              <a:rPr kumimoji="0" lang="en-US" altLang="ko-KR" b="0" kern="0" baseline="0" dirty="0" smtClean="0">
                <a:sym typeface="굴림" pitchFamily="50" charset="-127"/>
              </a:rPr>
              <a:t> </a:t>
            </a:r>
            <a:r>
              <a:rPr kumimoji="0" lang="ko-KR" altLang="en-US" b="0" kern="0" baseline="0" dirty="0" smtClean="0">
                <a:sym typeface="굴림" pitchFamily="50" charset="-127"/>
              </a:rPr>
              <a:t>정보 얻는 것 혹은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b="0" kern="0" baseline="0" dirty="0" err="1" smtClean="0">
                <a:sym typeface="굴림" pitchFamily="50" charset="-127"/>
              </a:rPr>
              <a:t>OpenFlow</a:t>
            </a:r>
            <a:r>
              <a:rPr kumimoji="0" lang="en-US" altLang="ko-KR" b="0" kern="0" baseline="0" dirty="0" smtClean="0">
                <a:sym typeface="굴림" pitchFamily="50" charset="-127"/>
              </a:rPr>
              <a:t> Protocol</a:t>
            </a:r>
            <a:r>
              <a:rPr kumimoji="0" lang="ko-KR" altLang="en-US" b="0" kern="0" baseline="0" dirty="0" smtClean="0">
                <a:sym typeface="굴림" pitchFamily="50" charset="-127"/>
              </a:rPr>
              <a:t>에 </a:t>
            </a:r>
            <a:r>
              <a:rPr kumimoji="0" lang="en-US" altLang="ko-KR" b="0" kern="0" baseline="0" dirty="0" smtClean="0">
                <a:sym typeface="굴림" pitchFamily="50" charset="-127"/>
              </a:rPr>
              <a:t>Bandwidth</a:t>
            </a:r>
            <a:r>
              <a:rPr kumimoji="0" lang="ko-KR" altLang="en-US" b="0" kern="0" baseline="0" dirty="0" smtClean="0">
                <a:sym typeface="굴림" pitchFamily="50" charset="-127"/>
              </a:rPr>
              <a:t>라든지 </a:t>
            </a:r>
            <a:r>
              <a:rPr kumimoji="0" lang="en-US" altLang="ko-KR" b="0" kern="0" baseline="0" dirty="0" smtClean="0">
                <a:sym typeface="굴림" pitchFamily="50" charset="-127"/>
              </a:rPr>
              <a:t>traffic </a:t>
            </a:r>
            <a:r>
              <a:rPr kumimoji="0" lang="ko-KR" altLang="en-US" b="0" kern="0" baseline="0" dirty="0" smtClean="0">
                <a:sym typeface="굴림" pitchFamily="50" charset="-127"/>
              </a:rPr>
              <a:t>정보 포함해서 보내는 것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유저가 원하는 </a:t>
            </a:r>
            <a:r>
              <a:rPr kumimoji="0" lang="en-US" altLang="ko-KR" b="0" kern="0" baseline="0" dirty="0" smtClean="0">
                <a:sym typeface="굴림" pitchFamily="50" charset="-127"/>
              </a:rPr>
              <a:t>request</a:t>
            </a:r>
            <a:r>
              <a:rPr kumimoji="0" lang="ko-KR" altLang="en-US" b="0" kern="0" baseline="0" dirty="0" smtClean="0">
                <a:sym typeface="굴림" pitchFamily="50" charset="-127"/>
              </a:rPr>
              <a:t>가 </a:t>
            </a:r>
            <a:r>
              <a:rPr kumimoji="0" lang="en-US" altLang="ko-KR" b="0" kern="0" baseline="0" dirty="0" smtClean="0">
                <a:sym typeface="굴림" pitchFamily="50" charset="-127"/>
              </a:rPr>
              <a:t>reasonable</a:t>
            </a:r>
            <a:r>
              <a:rPr kumimoji="0" lang="ko-KR" altLang="en-US" b="0" kern="0" baseline="0" dirty="0" smtClean="0">
                <a:sym typeface="굴림" pitchFamily="50" charset="-127"/>
              </a:rPr>
              <a:t>한 경우 혹은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dirty="0" smtClean="0">
                <a:sym typeface="굴림" pitchFamily="50" charset="-127"/>
              </a:rPr>
              <a:t>유저가 원하는 </a:t>
            </a:r>
            <a:r>
              <a:rPr kumimoji="0" lang="en-US" altLang="ko-KR" b="0" kern="0" dirty="0" smtClean="0">
                <a:sym typeface="굴림" pitchFamily="50" charset="-127"/>
              </a:rPr>
              <a:t>request</a:t>
            </a:r>
            <a:r>
              <a:rPr kumimoji="0" lang="ko-KR" altLang="en-US" b="0" kern="0" dirty="0" smtClean="0">
                <a:sym typeface="굴림" pitchFamily="50" charset="-127"/>
              </a:rPr>
              <a:t>가 </a:t>
            </a:r>
            <a:r>
              <a:rPr kumimoji="0" lang="en-US" altLang="ko-KR" b="0" kern="0" dirty="0" smtClean="0">
                <a:sym typeface="굴림" pitchFamily="50" charset="-127"/>
              </a:rPr>
              <a:t>aggressive</a:t>
            </a:r>
            <a:r>
              <a:rPr kumimoji="0" lang="ko-KR" altLang="en-US" b="0" kern="0" dirty="0" smtClean="0">
                <a:sym typeface="굴림" pitchFamily="50" charset="-127"/>
              </a:rPr>
              <a:t>한 경우</a:t>
            </a:r>
            <a:r>
              <a:rPr kumimoji="0" lang="en-US" altLang="ko-KR" b="0" kern="0" dirty="0" smtClean="0">
                <a:sym typeface="굴림" pitchFamily="50" charset="-127"/>
              </a:rPr>
              <a:t>, </a:t>
            </a:r>
            <a:r>
              <a:rPr kumimoji="0" lang="ko-KR" altLang="en-US" b="0" kern="0" dirty="0" smtClean="0">
                <a:sym typeface="굴림" pitchFamily="50" charset="-127"/>
              </a:rPr>
              <a:t>이 경우는 대역폭을 제약하든지</a:t>
            </a: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b="0" kern="0" dirty="0" smtClean="0">
                <a:sym typeface="Wingdings" panose="05000000000000000000" pitchFamily="2" charset="2"/>
              </a:rPr>
              <a:t>Bandwidth </a:t>
            </a:r>
            <a:r>
              <a:rPr kumimoji="0" lang="ko-KR" altLang="en-US" b="0" kern="0" dirty="0" smtClean="0">
                <a:sym typeface="Wingdings" panose="05000000000000000000" pitchFamily="2" charset="2"/>
              </a:rPr>
              <a:t>추정함수 알고리즘 상세히</a:t>
            </a: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dirty="0" smtClean="0">
                <a:sym typeface="굴림" pitchFamily="50" charset="-127"/>
              </a:rPr>
              <a:t>다음 시간</a:t>
            </a:r>
            <a:r>
              <a:rPr kumimoji="0" lang="ko-KR" altLang="en-US" b="0" kern="0" baseline="0" dirty="0" smtClean="0">
                <a:sym typeface="굴림" pitchFamily="50" charset="-127"/>
              </a:rPr>
              <a:t> </a:t>
            </a:r>
            <a:r>
              <a:rPr kumimoji="0" lang="en-US" altLang="ko-KR" b="0" kern="0" baseline="0" dirty="0" smtClean="0">
                <a:sym typeface="굴림" pitchFamily="50" charset="-127"/>
              </a:rPr>
              <a:t>Bandwidth </a:t>
            </a:r>
            <a:r>
              <a:rPr kumimoji="0" lang="ko-KR" altLang="en-US" b="0" kern="0" baseline="0" dirty="0" smtClean="0">
                <a:sym typeface="굴림" pitchFamily="50" charset="-127"/>
              </a:rPr>
              <a:t>예측하는 것 위주로 발표</a:t>
            </a:r>
            <a:r>
              <a:rPr kumimoji="0" lang="en-US" altLang="ko-KR" b="0" kern="0" baseline="0" dirty="0" smtClean="0">
                <a:sym typeface="굴림" pitchFamily="50" charset="-127"/>
              </a:rPr>
              <a:t>(</a:t>
            </a:r>
            <a:r>
              <a:rPr kumimoji="0" lang="ko-KR" altLang="en-US" b="0" kern="0" baseline="0" dirty="0" smtClean="0">
                <a:sym typeface="굴림" pitchFamily="50" charset="-127"/>
              </a:rPr>
              <a:t>여분 되면 </a:t>
            </a:r>
            <a:r>
              <a:rPr kumimoji="0" lang="en-US" altLang="ko-KR" b="0" kern="0" baseline="0" dirty="0" smtClean="0">
                <a:sym typeface="굴림" pitchFamily="50" charset="-127"/>
              </a:rPr>
              <a:t>System Architecture</a:t>
            </a:r>
            <a:r>
              <a:rPr kumimoji="0" lang="ko-KR" altLang="en-US" b="0" kern="0" baseline="0" dirty="0" smtClean="0">
                <a:sym typeface="굴림" pitchFamily="50" charset="-127"/>
              </a:rPr>
              <a:t>까지</a:t>
            </a:r>
            <a:r>
              <a:rPr kumimoji="0" lang="en-US" altLang="ko-KR" b="0" kern="0" baseline="0" dirty="0" smtClean="0">
                <a:sym typeface="굴림" pitchFamily="50" charset="-127"/>
              </a:rPr>
              <a:t>)</a:t>
            </a: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635538"/>
                  </p:ext>
                </p:extLst>
              </p:nvPr>
            </p:nvGraphicFramePr>
            <p:xfrm>
              <a:off x="971600" y="1124744"/>
              <a:ext cx="7200800" cy="50488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8525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4502275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05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AP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UE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44007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5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5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5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5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: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𝑈𝐸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500" b="0" i="0" kern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s</m:t>
                                          </m:r>
                                          <m: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not</m:t>
                                          </m:r>
                                          <m: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associated</m:t>
                                          </m:r>
                                          <m: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with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𝐴𝑃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1: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     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𝑈𝐸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nor/>
                                              <m:brk m:alnAt="7"/>
                                            </m:rPr>
                                            <a:rPr lang="en-US" altLang="ko-KR" sz="1500" b="0" i="0" kern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is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associated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with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𝐴𝑃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500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5069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i="0" dirty="0" smtClean="0"/>
                            <a:t>Bitrate </a:t>
                          </a:r>
                          <a:r>
                            <a:rPr lang="en-US" altLang="ko-KR" sz="1500" i="0" dirty="0" smtClean="0"/>
                            <a:t>when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500" i="0" dirty="0" smtClean="0"/>
                            <a:t> </a:t>
                          </a:r>
                          <a:r>
                            <a:rPr lang="en-US" altLang="ko-KR" sz="1500" i="0" dirty="0" smtClean="0"/>
                            <a:t>is associated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0456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i="0" dirty="0" smtClean="0"/>
                            <a:t>Requested Bitrate by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03791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ko-KR" sz="1500" b="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=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𝐴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+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altLang="ko-KR" sz="15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Utility Function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Accumulated Segment Size up to Index I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4900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ko-KR" sz="15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5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𝑝𝑙𝑎𝑦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Segment </a:t>
                          </a:r>
                          <a:r>
                            <a:rPr lang="en-US" altLang="ko-KR" sz="1500" dirty="0" smtClean="0"/>
                            <a:t>Indexes</a:t>
                          </a:r>
                          <a:r>
                            <a:rPr lang="en-US" altLang="ko-KR" sz="1500" baseline="0" dirty="0" smtClean="0"/>
                            <a:t> </a:t>
                          </a:r>
                          <a:r>
                            <a:rPr lang="en-US" altLang="ko-KR" sz="1500" dirty="0" smtClean="0"/>
                            <a:t>up to </a:t>
                          </a:r>
                          <a:r>
                            <a:rPr lang="en-US" altLang="ko-KR" sz="1500" dirty="0" smtClean="0"/>
                            <a:t>Playback Time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51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ko-KR" sz="15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5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𝑏𝑢𝑓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Segment </a:t>
                          </a:r>
                          <a:r>
                            <a:rPr lang="en-US" altLang="ko-KR" sz="1500" dirty="0" smtClean="0"/>
                            <a:t>Indexes up to </a:t>
                          </a:r>
                          <a:r>
                            <a:rPr lang="en-US" altLang="ko-KR" sz="1500" dirty="0" smtClean="0"/>
                            <a:t>Buffered Time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50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Threshold </a:t>
                          </a:r>
                          <a:r>
                            <a:rPr lang="en-US" altLang="ko-KR" sz="1500" dirty="0" smtClean="0"/>
                            <a:t>to avoid Underflow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386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aseline="0" dirty="0" smtClean="0"/>
                            <a:t>Duration of Requested Segment at</a:t>
                          </a:r>
                          <a:r>
                            <a:rPr lang="en-US" altLang="ko-KR" sz="15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34605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𝑎𝑣𝑎𝑖𝑙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Available Bandwidth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500" dirty="0" smtClean="0"/>
                            <a:t> </a:t>
                          </a:r>
                          <a:r>
                            <a:rPr lang="en-US" altLang="ko-KR" sz="1500" i="0" dirty="0" smtClean="0"/>
                            <a:t>associated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𝑠𝑙𝑜𝑡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Time</a:t>
                          </a:r>
                          <a:r>
                            <a:rPr lang="en-US" altLang="ko-KR" sz="1500" baseline="0" dirty="0" smtClean="0"/>
                            <a:t> Slot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635538"/>
                  </p:ext>
                </p:extLst>
              </p:nvPr>
            </p:nvGraphicFramePr>
            <p:xfrm>
              <a:off x="971600" y="1124744"/>
              <a:ext cx="7200800" cy="50488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852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450227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AP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UE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6013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60606" r="-166817" b="-5878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946" t="-160606" b="-587879"/>
                          </a:stretch>
                        </a:blipFill>
                      </a:tcPr>
                    </a:tc>
                  </a:tr>
                  <a:tr h="37299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422951" r="-166817" b="-85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946" t="-422951" b="-854098"/>
                          </a:stretch>
                        </a:blipFill>
                      </a:tcPr>
                    </a:tc>
                  </a:tr>
                  <a:tr h="3470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559649" r="-166817" b="-8140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946" t="-559649" b="-814035"/>
                          </a:stretch>
                        </a:blipFill>
                      </a:tcPr>
                    </a:tc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709434" r="-166817" b="-7754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Utility Function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477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752632" r="-166817" b="-6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Accumulated Segment Size up to Index I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710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796721" r="-166817" b="-480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946" t="-796721" b="-4803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37369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896721" r="-166817" b="-380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946" t="-896721" b="-380328"/>
                          </a:stretch>
                        </a:blipFill>
                      </a:tcPr>
                    </a:tc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169231" r="-166817" b="-3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Threshold </a:t>
                          </a:r>
                          <a:r>
                            <a:rPr lang="en-US" altLang="ko-KR" sz="1500" dirty="0" smtClean="0"/>
                            <a:t>to avoid Underflow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470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157895" r="-16681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946" t="-1157895" b="-2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3675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175410" r="-166817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946" t="-1175410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496154" r="-166817" b="-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Time</a:t>
                          </a:r>
                          <a:r>
                            <a:rPr lang="en-US" altLang="ko-KR" sz="1500" baseline="0" dirty="0" smtClean="0"/>
                            <a:t> Slot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103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773831" y="5703059"/>
            <a:ext cx="40141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&lt; SDN-assisted HTTP Adaptive Streaming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over Wi-Fi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Network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Determine</a:t>
                </a:r>
                <a:endParaRPr lang="en-US" altLang="ko-KR" sz="1600" i="1" dirty="0">
                  <a:solidFill>
                    <a:srgbClr val="000000"/>
                  </a:solidFill>
                  <a:latin typeface="Cambria Math"/>
                  <a:cs typeface="Tahoma" panose="020B0604030504040204" pitchFamily="34" charset="0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𝑨𝑷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>
                                    <a:latin typeface="Cambria Math"/>
                                  </a:rPr>
                                  <m:t>𝑴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altLang="ko-KR" b="1" i="1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i="1">
                        <a:latin typeface="Cambria Math"/>
                      </a:rPr>
                      <m:t>𝑖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endParaRPr lang="en-US" altLang="ko-KR" i="1" dirty="0">
                  <a:latin typeface="Cambria Math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acc>
                    <m:r>
                      <a:rPr lang="en-US" altLang="ko-KR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ko-KR" altLang="ko-KR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…,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  <m:r>
                          <a:rPr lang="en-US" altLang="ko-KR" i="1">
                            <a:latin typeface="Cambria Math"/>
                          </a:rPr>
                          <m:t>,…,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</m:e>
                    </m:d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i="1">
                        <a:latin typeface="Cambria Math"/>
                      </a:rPr>
                      <m:t>𝑗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endParaRPr lang="en-US" altLang="ko-KR" i="1" dirty="0">
                  <a:latin typeface="Cambria Math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:r>
                  <a:rPr lang="en-US" altLang="ko-KR" b="1" dirty="0">
                    <a:solidFill>
                      <a:srgbClr val="FF0000"/>
                    </a:solidFill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o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minimize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𝒊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=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|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𝑵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|</m:t>
                        </m:r>
                      </m:sup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𝒎𝒂𝒙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{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𝒖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ko-KR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𝒓𝒆𝒒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−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𝒖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𝒊</m:t>
                                </m:r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,</m:t>
                                </m:r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lang="en-US" altLang="ko-K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𝒔𝒖𝒑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ko-KR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</a:endParaRPr>
              </a:p>
              <a:p>
                <a:pPr>
                  <a:buClr>
                    <a:srgbClr val="A20000"/>
                  </a:buClr>
                  <a:buSzPct val="100000"/>
                </a:pPr>
                <a:endParaRPr lang="en-US" altLang="ko-KR" sz="2000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Subject to</a:t>
                </a:r>
                <a:endParaRPr lang="en-US" altLang="ko-KR" sz="1600" i="1" dirty="0">
                  <a:solidFill>
                    <a:srgbClr val="000000"/>
                  </a:solidFill>
                  <a:latin typeface="Cambria Math"/>
                  <a:cs typeface="Tahoma" panose="020B0604030504040204" pitchFamily="34" charset="0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/>
                        <a:cs typeface="Tahoma" panose="020B0604030504040204" pitchFamily="34" charset="0"/>
                      </a:rPr>
                      <m:t>𝑠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𝑝𝑙𝑎𝑦</m:t>
                            </m:r>
                          </m:sup>
                        </m:sSubSup>
                      </m:e>
                    </m:d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ahoma" panose="020B0604030504040204" pitchFamily="34" charset="0"/>
                      </a:rPr>
                      <m:t>𝜃</m:t>
                    </m:r>
                    <m:r>
                      <a:rPr lang="en-US" altLang="ko-KR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sSubSup>
                      <m:sSubSupPr>
                        <m:ctrlPr>
                          <a:rPr lang="ko-KR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𝑠𝑢𝑝</m:t>
                        </m:r>
                      </m:sup>
                    </m:sSubSup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sSubSup>
                      <m:sSubSupPr>
                        <m:ctrlPr>
                          <a:rPr lang="ko-KR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𝑟𝑒𝑞</m:t>
                        </m:r>
                      </m:sup>
                    </m:sSubSup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𝑏𝑢𝑓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  </m:t>
                    </m:r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𝑀</m:t>
                    </m:r>
                  </m:oMath>
                </a14:m>
                <a:endParaRPr lang="en-US" altLang="ko-KR" i="1" dirty="0">
                  <a:latin typeface="Cambria Math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i="1">
                        <a:solidFill>
                          <a:srgbClr val="000000"/>
                        </a:solidFill>
                        <a:latin typeface="Cambria Math"/>
                        <a:cs typeface="Tahoma" panose="020B0604030504040204" pitchFamily="34" charset="0"/>
                      </a:rPr>
                      <m:t>≤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𝑏𝑤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𝑎𝑣𝑎𝑖𝑙</m:t>
                        </m:r>
                      </m:sup>
                    </m:sSubSup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  </m:t>
                    </m:r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/>
                      </a:rPr>
                      <m:t>,  </m:t>
                    </m:r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𝑀</m:t>
                    </m:r>
                  </m:oMath>
                </a14:m>
                <a:endParaRPr lang="en-US" altLang="ko-KR" i="1" dirty="0">
                  <a:solidFill>
                    <a:srgbClr val="000000"/>
                  </a:solidFill>
                  <a:latin typeface="Cambria Math"/>
                  <a:cs typeface="Tahoma" panose="020B0604030504040204" pitchFamily="34" charset="0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|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𝑁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|</m:t>
                        </m:r>
                      </m:sup>
                      <m:e>
                        <m:f>
                          <m:f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𝑠𝑢𝑝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𝑟𝑒𝑞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𝑎𝑣𝑎𝑖𝑙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𝑠𝑙𝑜𝑡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  <a:cs typeface="Tahoma" panose="020B0604030504040204" pitchFamily="34" charset="0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𝑀</m:t>
                    </m:r>
                  </m:oMath>
                </a14:m>
                <a:endParaRPr lang="en-US" altLang="ko-KR" i="1" dirty="0">
                  <a:solidFill>
                    <a:srgbClr val="000000"/>
                  </a:solidFill>
                  <a:latin typeface="Cambria Math"/>
                  <a:cs typeface="Tahoma" panose="020B0604030504040204" pitchFamily="34" charset="0"/>
                </a:endParaRPr>
              </a:p>
              <a:p>
                <a:pPr marL="648000" lvl="1">
                  <a:buClr>
                    <a:srgbClr val="A20000"/>
                  </a:buClr>
                  <a:buSzPct val="100000"/>
                </a:pP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marL="918000" lvl="2">
                  <a:buClr>
                    <a:srgbClr val="A20000"/>
                  </a:buClr>
                </a:pPr>
                <a:endParaRPr lang="en-US" altLang="ko-KR" sz="1200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8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229600" cy="5184775"/>
              </a:xfrm>
              <a:blipFill rotWithShape="1">
                <a:blip r:embed="rId3"/>
                <a:stretch>
                  <a:fillRect l="-1037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4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MDP Definition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80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Find </a:t>
            </a:r>
            <a:r>
              <a:rPr lang="en-US" altLang="ko-KR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Policy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which minimize long term reward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6438343"/>
                  </p:ext>
                </p:extLst>
              </p:nvPr>
            </p:nvGraphicFramePr>
            <p:xfrm>
              <a:off x="755576" y="1734407"/>
              <a:ext cx="7754565" cy="38768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605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484851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Value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Policy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List</a:t>
                          </a:r>
                          <a:r>
                            <a:rPr lang="en-US" altLang="ko-KR" sz="1400" baseline="0" dirty="0" smtClean="0"/>
                            <a:t> of Action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b="0" i="1" smtClean="0">
                                    <a:latin typeface="Cambria Math"/>
                                  </a:rPr>
                                  <m:t>𝜋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,… 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ko-KR" sz="1400" dirty="0" smtClean="0"/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Action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Changes</a:t>
                          </a:r>
                          <a:r>
                            <a:rPr lang="en-US" altLang="ko-KR" sz="1400" baseline="0" dirty="0" smtClean="0"/>
                            <a:t> AP</a:t>
                          </a:r>
                          <a:endParaRPr lang="ko-KR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State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UE index, AP index, Bandwidth</a:t>
                          </a:r>
                          <a:endParaRPr lang="en-US" altLang="ko-KR" sz="1100" baseline="0" dirty="0" smtClean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,…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,…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sz="1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𝑵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,…,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𝒋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,…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sz="1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𝑴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altLang="ko-KR" sz="1400" b="1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Discount Rate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Reward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ko-KR" sz="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US" altLang="ko-KR" sz="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10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000" b="1" i="1" ker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0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=</m:t>
                                    </m:r>
                                    <m:r>
                                      <a:rPr lang="en-US" altLang="ko-KR" sz="10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0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|</m:t>
                                    </m:r>
                                    <m:r>
                                      <a:rPr lang="en-US" altLang="ko-KR" sz="1000" b="1" i="1" ker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𝑵</m:t>
                                    </m:r>
                                    <m:r>
                                      <a:rPr lang="en-US" altLang="ko-KR" sz="10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|</m:t>
                                    </m:r>
                                  </m:sup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𝒎𝒂𝒙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{</m:t>
                                    </m:r>
                                    <m:r>
                                      <a:rPr lang="en-US" altLang="ko-KR" sz="14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𝒖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ea typeface="Cambria Math" panose="02040503050406030204" pitchFamily="18" charset="0"/>
                                            <a:cs typeface="Tahom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1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Cambria Math" panose="02040503050406030204" pitchFamily="18" charset="0"/>
                                                <a:cs typeface="Tahoma" panose="020B060403050404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ahoma" panose="020B0604030504040204" pitchFamily="34" charset="0"/>
                                              </a:rPr>
                                              <m:t>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ahoma" panose="020B0604030504040204" pitchFamily="34" charset="0"/>
                                              </a:rPr>
                                              <m:t>𝒊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400" b="1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Cambria Math" panose="02040503050406030204" pitchFamily="18" charset="0"/>
                                                <a:cs typeface="Tahoma" panose="020B0604030504040204" pitchFamily="34" charset="0"/>
                                              </a:rPr>
                                              <m:t>𝒓𝒆𝒒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a:rPr lang="en-US" altLang="ko-KR" sz="1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𝒖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ea typeface="Cambria Math" panose="02040503050406030204" pitchFamily="18" charset="0"/>
                                            <a:cs typeface="Tahom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1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Cambria Math" panose="02040503050406030204" pitchFamily="18" charset="0"/>
                                                <a:cs typeface="Tahoma" panose="020B060403050404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ahoma" panose="020B0604030504040204" pitchFamily="34" charset="0"/>
                                              </a:rPr>
                                              <m:t>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ahoma" panose="020B0604030504040204" pitchFamily="34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en-US" altLang="ko-KR" sz="1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Cambria Math" panose="02040503050406030204" pitchFamily="18" charset="0"/>
                                                <a:cs typeface="Tahoma" panose="020B0604030504040204" pitchFamily="34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1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ahoma" panose="020B0604030504040204" pitchFamily="34" charset="0"/>
                                              </a:rPr>
                                              <m:t>𝒋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ahoma" panose="020B0604030504040204" pitchFamily="34" charset="0"/>
                                              </a:rPr>
                                              <m:t>𝒔𝒖𝒑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𝟎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}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  <a:endParaRPr lang="en-US" altLang="ko-KR" sz="14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dirty="0" smtClean="0">
                                    <a:latin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US" altLang="ko-KR" sz="1400" baseline="0" dirty="0" smtClean="0">
                              <a:solidFill>
                                <a:schemeClr val="tx1"/>
                              </a:solidFill>
                            </a:rPr>
                            <a:t> – Value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←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r>
                                      <a:rPr lang="ko-KR" altLang="en-US" sz="1400" b="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∙(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𝛾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/>
                                            <a:ea typeface="Cambria Math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𝑄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))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6438343"/>
                  </p:ext>
                </p:extLst>
              </p:nvPr>
            </p:nvGraphicFramePr>
            <p:xfrm>
              <a:off x="755576" y="1734407"/>
              <a:ext cx="7754565" cy="38768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605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484851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Value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Policy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60126" t="-52500" r="-126" b="-3825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Action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Changes</a:t>
                          </a:r>
                          <a:r>
                            <a:rPr lang="en-US" altLang="ko-KR" sz="1400" baseline="0" dirty="0" smtClean="0"/>
                            <a:t> AP</a:t>
                          </a:r>
                          <a:endParaRPr lang="ko-KR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State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60126" t="-202500" r="-126" b="-23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Discount Rate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60126" t="-595082" r="-126" b="-3573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55962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Reward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60126" t="-460870" r="-126" b="-136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  <a:endParaRPr lang="en-US" altLang="ko-KR" sz="14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60126" t="-860000" r="-126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US" altLang="ko-KR" sz="1400" baseline="0" dirty="0" smtClean="0">
                              <a:solidFill>
                                <a:schemeClr val="tx1"/>
                              </a:solidFill>
                            </a:rPr>
                            <a:t> – Value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60126" t="-944262" r="-126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93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/>
              <a:t>An SDN Platform for Traffic Offloading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Number of UEs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69596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267744" y="6495147"/>
            <a:ext cx="4572000" cy="24622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/>
            <a:r>
              <a:rPr lang="en-US" altLang="ko-KR" sz="1000" dirty="0" smtClean="0"/>
              <a:t>&lt; An </a:t>
            </a:r>
            <a:r>
              <a:rPr lang="en-US" altLang="ko-KR" sz="1000" dirty="0"/>
              <a:t>SDN Platform for Traffic </a:t>
            </a:r>
            <a:r>
              <a:rPr lang="en-US" altLang="ko-KR" sz="1000" dirty="0" smtClean="0"/>
              <a:t>Offloading &gt;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474" y="3291040"/>
            <a:ext cx="688975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06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Algorithm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ko-KR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395535" y="1135063"/>
                <a:ext cx="8280921" cy="57603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Based on Q-Learning</a:t>
                </a: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All Q(</a:t>
                </a:r>
                <a:r>
                  <a:rPr lang="en-US" altLang="ko-KR" sz="1400" kern="0" dirty="0" err="1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e,a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 = N;				//Initialize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all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Q-values</a:t>
                </a: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For loop until learning is stopped:		//Learning repeatedly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ɛ = rand();			//Probability for Exploitation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or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Exploration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If ɛ &gt; </a:t>
                </a:r>
                <a:r>
                  <a:rPr lang="el-GR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Ω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:				//Exploitation</a:t>
                </a:r>
              </a:p>
              <a:p>
                <a:pPr marL="1562400" lvl="3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If all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ko-KR" sz="1400" i="1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  <a:ea typeface="Cambria Math"/>
                      </a:rPr>
                      <m:t>,</m:t>
                    </m:r>
                    <m:acc>
                      <m:accPr>
                        <m:chr m:val="⃑"/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  <m:r>
                      <a:rPr lang="en-US" altLang="ko-KR" sz="1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are N:		//There is no Exploration</a:t>
                </a:r>
              </a:p>
              <a:p>
                <a:pPr marL="2019600" lvl="4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>
                    <a:ea typeface="Cambria Math"/>
                  </a:rPr>
                  <a:t> </a:t>
                </a:r>
                <a:r>
                  <a:rPr lang="en-US" altLang="ko-KR" sz="1400" dirty="0" smtClean="0">
                    <a:ea typeface="Cambria Math"/>
                  </a:rPr>
                  <a:t>= rand(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1400" dirty="0" smtClean="0">
                    <a:ea typeface="Cambria Math"/>
                  </a:rPr>
                  <a:t>)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;		//Do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Exploration</a:t>
                </a:r>
              </a:p>
              <a:p>
                <a:pPr marL="1562400" lvl="3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Else:</a:t>
                </a:r>
              </a:p>
              <a:p>
                <a:pPr marL="2019600" lvl="4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ea typeface="Cambria Math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/>
                                <a:ea typeface="Cambria Math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/>
                                <a:ea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𝑄</m:t>
                        </m:r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acc>
                          <m:accPr>
                            <m:chr m:val="⃑"/>
                            <m:ctrlP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;	//Do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Exploitation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Else:</a:t>
                </a:r>
                <a:endParaRPr lang="en-US" altLang="ko-KR" sz="14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2019600" lvl="4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>
                    <a:ea typeface="Cambria Math"/>
                  </a:rPr>
                  <a:t> = rand(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1400" dirty="0">
                    <a:ea typeface="Cambria Math"/>
                  </a:rPr>
                  <a:t>)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;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	//Do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Exploration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i="1" kern="0"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400" b="0" i="1" kern="0" smtClea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𝑎𝑣𝑎𝑖𝑙</m:t>
                        </m:r>
                      </m:sup>
                    </m:sSubSup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= estimate();			//Estimate Available Bandwidth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 kern="0"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𝑠𝑢𝑝</m:t>
                        </m:r>
                      </m:sup>
                    </m:sSubSup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= solve();			//Using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S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ubjective,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D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erive Bitrate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1400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ko-KR" altLang="ko-KR" sz="1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400" i="1">
                            <a:latin typeface="Cambria Math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400" i="1">
                            <a:latin typeface="Cambria Math"/>
                          </a:rPr>
                          <m:t>|</m:t>
                        </m:r>
                        <m:r>
                          <a:rPr lang="en-US" altLang="ko-KR" sz="1400" i="1">
                            <a:latin typeface="Cambria Math"/>
                          </a:rPr>
                          <m:t>𝑁</m:t>
                        </m:r>
                        <m:r>
                          <a:rPr lang="en-US" altLang="ko-KR" sz="1400" i="1">
                            <a:latin typeface="Cambria Math"/>
                          </a:rPr>
                          <m:t>|</m:t>
                        </m:r>
                      </m:sup>
                      <m:e>
                        <m:sSubSup>
                          <m:sSubSup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/>
                              </a:rPr>
                              <m:t>𝑚𝑎𝑥</m:t>
                            </m:r>
                          </m:sup>
                        </m:sSubSup>
                        <m:r>
                          <a:rPr lang="en-US" altLang="ko-KR" sz="1400" i="1">
                            <a:latin typeface="Cambria Math"/>
                          </a:rPr>
                          <m:t>−</m:t>
                        </m:r>
                        <m:r>
                          <a:rPr lang="en-US" altLang="ko-KR" sz="1400" i="1">
                            <a:latin typeface="Cambria Math"/>
                          </a:rPr>
                          <m:t>𝑢</m:t>
                        </m:r>
                        <m:d>
                          <m:d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ko-KR" sz="1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𝑠𝑢𝑝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altLang="ko-KR" sz="1400" b="0" i="1" smtClean="0">
                        <a:latin typeface="Cambria Math"/>
                      </a:rPr>
                      <m:t>;</m:t>
                    </m:r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	//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C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alculate Reward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altLang="ko-KR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ko-KR" altLang="en-US" sz="1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en-US" altLang="ko-KR" sz="1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sz="1400" i="1">
                        <a:latin typeface="Cambria Math"/>
                        <a:ea typeface="Cambria Math"/>
                      </a:rPr>
                      <m:t>𝑄</m:t>
                    </m:r>
                    <m:d>
                      <m:d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ko-KR" altLang="en-US" sz="14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ko-KR" altLang="en-US" sz="1400" i="1">
                        <a:latin typeface="Cambria Math"/>
                        <a:ea typeface="Cambria Math"/>
                      </a:rPr>
                      <m:t>∙(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ko-KR" altLang="en-US" sz="1400" i="1">
                        <a:latin typeface="Cambria Math"/>
                        <a:ea typeface="Cambria Math"/>
                      </a:rPr>
                      <m:t>𝛾</m:t>
                    </m:r>
                    <m:r>
                      <a:rPr lang="ko-KR" altLang="en-US" sz="1400" i="1">
                        <a:latin typeface="Cambria Math"/>
                        <a:ea typeface="Cambria Math"/>
                      </a:rPr>
                      <m:t>∙</m:t>
                    </m:r>
                    <m:func>
                      <m:func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/>
                                <a:ea typeface="Cambria Math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/>
                                <a:ea typeface="Cambria Math"/>
                              </a:rPr>
                              <m:t>in</m:t>
                            </m:r>
                          </m:e>
                          <m:lim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𝑄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))</m:t>
                        </m:r>
                      </m:e>
                    </m:func>
                  </m:oMath>
                </a14:m>
                <a:r>
                  <a:rPr lang="en-US" altLang="ko-KR" sz="1400" dirty="0" smtClean="0"/>
                  <a:t>;	//Update Q Value</a:t>
                </a: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/>
                      </a:rPr>
                      <m:t>𝜋</m:t>
                    </m:r>
                    <m:r>
                      <a:rPr lang="en-US" altLang="ko-KR" sz="1400" i="1">
                        <a:latin typeface="Cambria Math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;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			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//Set Policy</a:t>
                </a:r>
                <a:endParaRPr lang="en-US" altLang="ko-KR" sz="14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1600" dirty="0"/>
              </a:p>
              <a:p>
                <a:r>
                  <a:rPr lang="en-US" altLang="ko-KR" sz="1600" dirty="0"/>
                  <a:t/>
                </a:r>
                <a:br>
                  <a:rPr lang="en-US" altLang="ko-KR" sz="1600" dirty="0"/>
                </a:br>
                <a:endParaRPr lang="en-US" altLang="ko-KR" sz="16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280921" cy="5760359"/>
              </a:xfrm>
              <a:prstGeom prst="rect">
                <a:avLst/>
              </a:prstGeom>
              <a:blipFill rotWithShape="1">
                <a:blip r:embed="rId3"/>
                <a:stretch>
                  <a:fillRect l="-1031" t="-8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24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Future Work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Making model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to predict bandwidth after load balancing</a:t>
            </a: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45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68512</TotalTime>
  <Words>706</Words>
  <Application>Microsoft Office PowerPoint</Application>
  <PresentationFormat>화면 슬라이드 쇼(4:3)</PresentationFormat>
  <Paragraphs>112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pres</vt:lpstr>
      <vt:lpstr>Problem Formulation</vt:lpstr>
      <vt:lpstr>Problem Formulation</vt:lpstr>
      <vt:lpstr>MDP Definition</vt:lpstr>
      <vt:lpstr>An SDN Platform for Traffic Offloading</vt:lpstr>
      <vt:lpstr>Algorithm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3094</cp:revision>
  <cp:lastPrinted>2018-05-17T20:14:53Z</cp:lastPrinted>
  <dcterms:created xsi:type="dcterms:W3CDTF">2010-07-29T14:05:23Z</dcterms:created>
  <dcterms:modified xsi:type="dcterms:W3CDTF">2018-07-27T10:05:40Z</dcterms:modified>
</cp:coreProperties>
</file>