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3"/>
  </p:notesMasterIdLst>
  <p:handoutMasterIdLst>
    <p:handoutMasterId r:id="rId14"/>
  </p:handoutMasterIdLst>
  <p:sldIdLst>
    <p:sldId id="668" r:id="rId2"/>
    <p:sldId id="669" r:id="rId3"/>
    <p:sldId id="670" r:id="rId4"/>
    <p:sldId id="666" r:id="rId5"/>
    <p:sldId id="667" r:id="rId6"/>
    <p:sldId id="677" r:id="rId7"/>
    <p:sldId id="678" r:id="rId8"/>
    <p:sldId id="679" r:id="rId9"/>
    <p:sldId id="662" r:id="rId10"/>
    <p:sldId id="681" r:id="rId11"/>
    <p:sldId id="676" r:id="rId1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81" autoAdjust="0"/>
  </p:normalViewPr>
  <p:slideViewPr>
    <p:cSldViewPr>
      <p:cViewPr>
        <p:scale>
          <a:sx n="66" d="100"/>
          <a:sy n="66" d="100"/>
        </p:scale>
        <p:origin x="-1958" y="-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376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복잡도는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064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39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22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0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68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285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실제적으로 영향 미치는 것은 공격적인 사용자들 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6436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Handover</a:t>
            </a:r>
            <a:r>
              <a:rPr lang="en-US" altLang="ko-KR" baseline="0" dirty="0" smtClean="0"/>
              <a:t> AP</a:t>
            </a:r>
            <a:r>
              <a:rPr lang="ko-KR" altLang="en-US" baseline="0" dirty="0" smtClean="0"/>
              <a:t>에 얼마나 잘 배분 되는지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31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28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2018-11-09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Success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Fail</a:t>
            </a:r>
          </a:p>
          <a:p>
            <a:pPr lvl="1"/>
            <a:r>
              <a:rPr lang="en-US" altLang="ko-KR" dirty="0" smtClean="0"/>
              <a:t>Some UEs doesn’t have connection with any 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556792"/>
            <a:ext cx="4680520" cy="16031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905" y="1571038"/>
            <a:ext cx="4520771" cy="15691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437112"/>
            <a:ext cx="4343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Utility Function</a:t>
            </a:r>
          </a:p>
          <a:p>
            <a:r>
              <a:rPr lang="en-US" altLang="ko-KR" dirty="0" smtClean="0"/>
              <a:t>Performance comparison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87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37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Modified Formulation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Time Resource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/>
              <a:t>Algorithm </a:t>
            </a:r>
            <a:endParaRPr lang="en-US" altLang="ko-KR" sz="2000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Fairness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Simulation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2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3792" y="1124744"/>
            <a:ext cx="81186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RSSI to estimate bandwidth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Modified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661011"/>
                  </p:ext>
                </p:extLst>
              </p:nvPr>
            </p:nvGraphicFramePr>
            <p:xfrm>
              <a:off x="2267744" y="1783569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xmlns="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bg2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US" sz="1200" kern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altLang="ko-KR" sz="8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2701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661011"/>
                  </p:ext>
                </p:extLst>
              </p:nvPr>
            </p:nvGraphicFramePr>
            <p:xfrm>
              <a:off x="2267744" y="1783569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9" t="-2864" r="-557" b="-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92086"/>
              </p:ext>
            </p:extLst>
          </p:nvPr>
        </p:nvGraphicFramePr>
        <p:xfrm>
          <a:off x="1163032" y="1808877"/>
          <a:ext cx="1536760" cy="211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xmlns="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 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01956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 bwMode="auto">
          <a:xfrm>
            <a:off x="3995936" y="3573016"/>
            <a:ext cx="264759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45956" y="3573016"/>
                <a:ext cx="6102424" cy="816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ker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100" ker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100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100" kern="0">
                              <a:latin typeface="Cambria Math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100" i="1" ker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100" i="1" ker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100" kern="0"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100" i="1" ker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1100" kern="0"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100" i="1" ker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100" kern="0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altLang="ko-KR" sz="1100" i="1" ker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100" i="1" ker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𝑅𝑆𝑆𝐼</m:t>
                                      </m:r>
                                    </m:e>
                                    <m:sub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ko-KR" sz="1100" ker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ko-KR" altLang="ko-KR" sz="11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ker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100" kern="0">
                                  <a:latin typeface="Cambria Math"/>
                                </a:rPr>
                                <m:t>𝑠𝑙𝑜𝑡</m:t>
                              </m:r>
                            </m:sub>
                          </m:sSub>
                        </m:e>
                      </m:nary>
                      <m:r>
                        <a:rPr lang="en-US" altLang="ko-KR" sz="1100" kern="0">
                          <a:latin typeface="Cambria Math"/>
                        </a:rPr>
                        <m:t> </m:t>
                      </m:r>
                      <m:r>
                        <a:rPr lang="en-US" altLang="ko-KR" sz="1100" kern="0">
                          <a:latin typeface="Cambria Math"/>
                        </a:rPr>
                        <m:t>𝑓𝑜𝑟</m:t>
                      </m:r>
                      <m:r>
                        <a:rPr lang="en-US" altLang="ko-KR" sz="1100" kern="0">
                          <a:latin typeface="Cambria Math"/>
                        </a:rPr>
                        <m:t> ∀ </m:t>
                      </m:r>
                      <m:r>
                        <a:rPr lang="en-US" altLang="ko-KR" sz="1100" kern="0">
                          <a:latin typeface="Cambria Math"/>
                        </a:rPr>
                        <m:t>𝑗</m:t>
                      </m:r>
                      <m:r>
                        <a:rPr lang="en-US" altLang="ko-KR" sz="1100" kern="0">
                          <a:latin typeface="Cambria Math"/>
                        </a:rPr>
                        <m:t>∈</m:t>
                      </m:r>
                      <m:r>
                        <a:rPr lang="en-US" altLang="ko-KR" sz="1100" ker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ko-KR" altLang="ko-KR" sz="700" kern="1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56" y="3573016"/>
                <a:ext cx="6102424" cy="816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3643945" y="2120435"/>
            <a:ext cx="2944280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1283220" y="2135138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Time Resource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880" y="2328315"/>
            <a:ext cx="3096344" cy="255990"/>
          </a:xfrm>
          <a:prstGeom prst="rect">
            <a:avLst/>
          </a:prstGeom>
          <a:solidFill>
            <a:srgbClr val="FF66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1269" y="2328315"/>
            <a:ext cx="2344627" cy="25599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1269" y="2328315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23879" y="2276872"/>
            <a:ext cx="1018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788024" y="2296219"/>
            <a:ext cx="61219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1269" y="4509120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187623" y="1530370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AP1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3964994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  <a:blipFill>
                <a:blip r:embed="rId3"/>
                <a:stretch>
                  <a:fillRect l="-1667" r="-833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6533297" y="5394315"/>
                <a:ext cx="2609512" cy="991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200" kern="0">
                            <a:latin typeface="Cambria Math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kern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  <a:sym typeface="Wingdings" panose="05000000000000000000" pitchFamily="2" charset="2"/>
                  </a:rPr>
                  <a:t>  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AP1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Elif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200" kern="0">
                            <a:latin typeface="Cambria Math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AP1 or AP2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97" y="5394315"/>
                <a:ext cx="2609512" cy="991618"/>
              </a:xfrm>
              <a:prstGeom prst="rect">
                <a:avLst/>
              </a:prstGeom>
              <a:blipFill>
                <a:blip r:embed="rId4"/>
                <a:stretch>
                  <a:fillRect l="-234" t="-613" b="-3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  <a:blipFill>
                <a:blip r:embed="rId5"/>
                <a:stretch>
                  <a:fillRect r="-5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  <a:blipFill>
                <a:blip r:embed="rId6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 26"/>
          <p:cNvSpPr/>
          <p:nvPr/>
        </p:nvSpPr>
        <p:spPr>
          <a:xfrm rot="10800000">
            <a:off x="1283220" y="256490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0" name="Picture 3" descr="C:\Users\dream\Desktop\cli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54049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  <a:blipFill>
                <a:blip r:embed="rId8"/>
                <a:stretch>
                  <a:fillRect l="-2500" r="-833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자유형 31"/>
          <p:cNvSpPr/>
          <p:nvPr/>
        </p:nvSpPr>
        <p:spPr>
          <a:xfrm rot="10800000">
            <a:off x="1291269" y="474229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5854607" y="3087912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5854607" y="4076363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3287" y="3497401"/>
            <a:ext cx="1364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Where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?</a:t>
            </a:r>
            <a:endParaRPr lang="en-US" altLang="ko-KR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7382044" y="3071407"/>
                <a:ext cx="2609512" cy="1252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Using </a:t>
                </a:r>
                <a:r>
                  <a:rPr lang="en-US" altLang="ko-KR" sz="12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constraints 2, 3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𝑟𝑒𝑞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req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𝑏𝑤</m:t>
                          </m:r>
                          <m:d>
                            <m:d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𝑅𝑆𝑆𝐼</m:t>
                                  </m:r>
                                </m:e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200" kern="0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𝑠𝑙𝑜𝑡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044" y="3071407"/>
                <a:ext cx="2609512" cy="1252779"/>
              </a:xfrm>
              <a:prstGeom prst="rect">
                <a:avLst/>
              </a:prstGeom>
              <a:blipFill>
                <a:blip r:embed="rId9"/>
                <a:stretch>
                  <a:fillRect l="-234" t="-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0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396552" y="798842"/>
            <a:ext cx="8208913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function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	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== N + 1: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sum = 0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for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from 1 to N: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sum += max(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reqQuality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–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].quality, 0)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sol = min(sum, sol)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for j from 1 to M: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p[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== False: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==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c[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True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 +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&lt;=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+=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</a:t>
            </a:r>
            <a:endParaRPr lang="en-US" altLang="ko-KR" sz="9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else: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T -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timeslot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 T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+ 1)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c[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False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restore(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],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[j])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	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10336" y="1052736"/>
            <a:ext cx="7110536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Sum == 0: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Threshold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So, Sum &gt; Threshold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Consider fairness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88024" y="5517232"/>
            <a:ext cx="840668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version simulation code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https://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github.com/jaejunha/Paper</a:t>
            </a:r>
          </a:p>
          <a:p>
            <a:pPr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/blob/master/Code/SDN_Application/handover.cpp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TCP F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airness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By </a:t>
                </a: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Congestion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control</a:t>
                </a: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AIMD method according to situation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Multimedia apps often do not use TCP</a:t>
                </a: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Do not want rate throttled by congestion control</a:t>
                </a:r>
              </a:p>
              <a:p>
                <a:pPr lvl="2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Proportional Fairness</a:t>
                </a: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Definition1: A vector of rates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is proportionally fair if it is feasible, (that is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𝐴𝑥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), and if for any other feasible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, the aggregate of proportional changes is zero or negative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≤0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Definition2: proportional fairness is automatically guaranteed only by maximizing the logarithm utility function in a distributed way</a:t>
                </a:r>
              </a:p>
              <a:p>
                <a:pPr lvl="2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With utility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∝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𝑙𝑜𝑔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24" r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9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Max-Min </a:t>
                </a: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Fairness</a:t>
                </a: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Definition: Maximizes the service of the customer receiving the poorest service</a:t>
                </a: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Requires centralized knowledge of the whole network</a:t>
                </a:r>
              </a:p>
              <a:p>
                <a:pPr lvl="2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Jain’s Fairness Index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To use Indicators of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fairness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Worst case: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Best case: 1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914400" lvl="2" indent="0">
                  <a:buNone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71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Not real testbed!</a:t>
                </a: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Assumption: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RSSI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-30 ~ -99 dB (Random value)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MPD bitrate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{240, 360, 480, 720, 1024} (Random value)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Not quality but bitrate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Time slot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𝑅𝑆𝑆𝐼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𝑏𝑤</m:t>
                        </m:r>
                        <m:d>
                          <m:d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𝑅𝑆𝑆𝐼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𝑠𝑙𝑜𝑡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Connection</a:t>
                </a:r>
              </a:p>
              <a:p>
                <a:pPr lvl="2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Next slide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31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1680" y="5157192"/>
            <a:ext cx="208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&lt;Connection 1&gt;</a:t>
            </a: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Simulation - Connection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2636896" y="-1142961"/>
            <a:ext cx="3277700" cy="3240360"/>
            <a:chOff x="1763688" y="1203901"/>
            <a:chExt cx="3277700" cy="3240360"/>
          </a:xfrm>
        </p:grpSpPr>
        <p:grpSp>
          <p:nvGrpSpPr>
            <p:cNvPr id="35" name="그룹 34"/>
            <p:cNvGrpSpPr/>
            <p:nvPr/>
          </p:nvGrpSpPr>
          <p:grpSpPr>
            <a:xfrm>
              <a:off x="1763688" y="1203901"/>
              <a:ext cx="3277700" cy="3240360"/>
              <a:chOff x="667641" y="1844824"/>
              <a:chExt cx="3277700" cy="324036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67641" y="1844824"/>
                <a:ext cx="3277700" cy="32403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49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017679"/>
                <a:ext cx="259445" cy="64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/>
            <p:cNvSpPr txBox="1"/>
            <p:nvPr/>
          </p:nvSpPr>
          <p:spPr bwMode="auto">
            <a:xfrm>
              <a:off x="3085334" y="2987168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AP1</a:t>
              </a:r>
              <a:endParaRPr lang="ko-KR" altLang="en-US" sz="16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5802949" y="-220544"/>
            <a:ext cx="3277700" cy="3240360"/>
            <a:chOff x="1763688" y="1203901"/>
            <a:chExt cx="3277700" cy="3240360"/>
          </a:xfrm>
        </p:grpSpPr>
        <p:grpSp>
          <p:nvGrpSpPr>
            <p:cNvPr id="60" name="그룹 59"/>
            <p:cNvGrpSpPr/>
            <p:nvPr/>
          </p:nvGrpSpPr>
          <p:grpSpPr>
            <a:xfrm>
              <a:off x="1763688" y="1203901"/>
              <a:ext cx="3277700" cy="3240360"/>
              <a:chOff x="667641" y="1844824"/>
              <a:chExt cx="3277700" cy="3240360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667641" y="1844824"/>
                <a:ext cx="3277700" cy="32403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63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017679"/>
                <a:ext cx="259445" cy="64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/>
            <p:cNvSpPr txBox="1"/>
            <p:nvPr/>
          </p:nvSpPr>
          <p:spPr bwMode="auto">
            <a:xfrm>
              <a:off x="3085334" y="2987168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AP2</a:t>
              </a:r>
              <a:endParaRPr lang="ko-KR" altLang="en-US" sz="1600" b="1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3733133" y="991566"/>
            <a:ext cx="3277700" cy="3240360"/>
            <a:chOff x="1763688" y="1203901"/>
            <a:chExt cx="3277700" cy="3240360"/>
          </a:xfrm>
        </p:grpSpPr>
        <p:grpSp>
          <p:nvGrpSpPr>
            <p:cNvPr id="65" name="그룹 64"/>
            <p:cNvGrpSpPr/>
            <p:nvPr/>
          </p:nvGrpSpPr>
          <p:grpSpPr>
            <a:xfrm>
              <a:off x="1763688" y="1203901"/>
              <a:ext cx="3277700" cy="3240360"/>
              <a:chOff x="667641" y="1844824"/>
              <a:chExt cx="3277700" cy="3240360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667641" y="1844824"/>
                <a:ext cx="3277700" cy="3240360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68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017679"/>
                <a:ext cx="259445" cy="644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Box 65"/>
            <p:cNvSpPr txBox="1"/>
            <p:nvPr/>
          </p:nvSpPr>
          <p:spPr bwMode="auto">
            <a:xfrm>
              <a:off x="3085334" y="2987168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AP3</a:t>
              </a:r>
              <a:endParaRPr lang="ko-KR" altLang="en-US" sz="1600" b="1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3801586" y="2263295"/>
            <a:ext cx="634408" cy="795897"/>
            <a:chOff x="7338660" y="4571584"/>
            <a:chExt cx="634408" cy="795897"/>
          </a:xfrm>
        </p:grpSpPr>
        <p:pic>
          <p:nvPicPr>
            <p:cNvPr id="70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UE2</a:t>
              </a:r>
              <a:endParaRPr lang="ko-KR" altLang="en-US" sz="1600" b="1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2971650" y="691976"/>
            <a:ext cx="634408" cy="795897"/>
            <a:chOff x="7338660" y="4571584"/>
            <a:chExt cx="634408" cy="795897"/>
          </a:xfrm>
        </p:grpSpPr>
        <p:pic>
          <p:nvPicPr>
            <p:cNvPr id="73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UE1</a:t>
              </a:r>
              <a:endParaRPr lang="ko-KR" altLang="en-US" sz="16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7992413" y="1199045"/>
            <a:ext cx="634408" cy="795897"/>
            <a:chOff x="7338660" y="4571584"/>
            <a:chExt cx="634408" cy="795897"/>
          </a:xfrm>
        </p:grpSpPr>
        <p:pic>
          <p:nvPicPr>
            <p:cNvPr id="76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UE3</a:t>
              </a:r>
              <a:endParaRPr lang="ko-KR" altLang="en-US" sz="1600" b="1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4459269" y="2974858"/>
            <a:ext cx="634408" cy="795897"/>
            <a:chOff x="7338660" y="4571584"/>
            <a:chExt cx="634408" cy="795897"/>
          </a:xfrm>
        </p:grpSpPr>
        <p:pic>
          <p:nvPicPr>
            <p:cNvPr id="79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010" y="4571584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 bwMode="auto">
            <a:xfrm>
              <a:off x="7338660" y="5028927"/>
              <a:ext cx="634408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UE4</a:t>
              </a:r>
              <a:endParaRPr lang="ko-KR" altLang="en-US" sz="1600" b="1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963218" y="-6001639"/>
            <a:ext cx="6443753" cy="5374887"/>
            <a:chOff x="1710717" y="1174982"/>
            <a:chExt cx="6443753" cy="537488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1710717" y="1174982"/>
              <a:ext cx="3277700" cy="3240360"/>
              <a:chOff x="1763688" y="1203901"/>
              <a:chExt cx="3277700" cy="3240360"/>
            </a:xfrm>
          </p:grpSpPr>
          <p:grpSp>
            <p:nvGrpSpPr>
              <p:cNvPr id="134" name="그룹 133"/>
              <p:cNvGrpSpPr/>
              <p:nvPr/>
            </p:nvGrpSpPr>
            <p:grpSpPr>
              <a:xfrm>
                <a:off x="1763688" y="1203901"/>
                <a:ext cx="3277700" cy="3240360"/>
                <a:chOff x="667641" y="1844824"/>
                <a:chExt cx="3277700" cy="3240360"/>
              </a:xfrm>
            </p:grpSpPr>
            <p:sp>
              <p:nvSpPr>
                <p:cNvPr id="136" name="타원 135"/>
                <p:cNvSpPr/>
                <p:nvPr/>
              </p:nvSpPr>
              <p:spPr>
                <a:xfrm>
                  <a:off x="667641" y="1844824"/>
                  <a:ext cx="3277700" cy="3240360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37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3017679"/>
                  <a:ext cx="259445" cy="64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5" name="TextBox 134"/>
              <p:cNvSpPr txBox="1"/>
              <p:nvPr/>
            </p:nvSpPr>
            <p:spPr bwMode="auto">
              <a:xfrm>
                <a:off x="3085334" y="2987168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AP1</a:t>
                </a:r>
                <a:endParaRPr lang="ko-KR" altLang="en-US" sz="1600" b="1" dirty="0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876770" y="2097399"/>
              <a:ext cx="3277700" cy="3240360"/>
              <a:chOff x="1763688" y="1203901"/>
              <a:chExt cx="3277700" cy="3240360"/>
            </a:xfrm>
          </p:grpSpPr>
          <p:grpSp>
            <p:nvGrpSpPr>
              <p:cNvPr id="130" name="그룹 129"/>
              <p:cNvGrpSpPr/>
              <p:nvPr/>
            </p:nvGrpSpPr>
            <p:grpSpPr>
              <a:xfrm>
                <a:off x="1763688" y="1203901"/>
                <a:ext cx="3277700" cy="3240360"/>
                <a:chOff x="667641" y="1844824"/>
                <a:chExt cx="3277700" cy="3240360"/>
              </a:xfrm>
            </p:grpSpPr>
            <p:sp>
              <p:nvSpPr>
                <p:cNvPr id="132" name="타원 131"/>
                <p:cNvSpPr/>
                <p:nvPr/>
              </p:nvSpPr>
              <p:spPr>
                <a:xfrm>
                  <a:off x="667641" y="1844824"/>
                  <a:ext cx="3277700" cy="3240360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33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3017679"/>
                  <a:ext cx="259445" cy="64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1" name="TextBox 130"/>
              <p:cNvSpPr txBox="1"/>
              <p:nvPr/>
            </p:nvSpPr>
            <p:spPr bwMode="auto">
              <a:xfrm>
                <a:off x="3085334" y="2987168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AP2</a:t>
                </a:r>
                <a:endParaRPr lang="ko-KR" altLang="en-US" sz="16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2806954" y="3309509"/>
              <a:ext cx="3277700" cy="3240360"/>
              <a:chOff x="1763688" y="1203901"/>
              <a:chExt cx="3277700" cy="3240360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763688" y="1203901"/>
                <a:ext cx="3277700" cy="3240360"/>
                <a:chOff x="667641" y="1844824"/>
                <a:chExt cx="3277700" cy="3240360"/>
              </a:xfrm>
            </p:grpSpPr>
            <p:sp>
              <p:nvSpPr>
                <p:cNvPr id="128" name="타원 127"/>
                <p:cNvSpPr/>
                <p:nvPr/>
              </p:nvSpPr>
              <p:spPr>
                <a:xfrm>
                  <a:off x="667641" y="1844824"/>
                  <a:ext cx="3277700" cy="3240360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200" i="1" smtClean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pic>
              <p:nvPicPr>
                <p:cNvPr id="129" name="Picture 8" descr="C:\Users\dream\Desktop\ap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736" y="3017679"/>
                  <a:ext cx="259445" cy="644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7" name="TextBox 126"/>
              <p:cNvSpPr txBox="1"/>
              <p:nvPr/>
            </p:nvSpPr>
            <p:spPr bwMode="auto">
              <a:xfrm>
                <a:off x="3085334" y="2987168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AP3</a:t>
                </a:r>
                <a:endParaRPr lang="ko-KR" altLang="en-US" sz="1600" b="1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3628388" y="3509266"/>
              <a:ext cx="634408" cy="795897"/>
              <a:chOff x="7338660" y="4571584"/>
              <a:chExt cx="634408" cy="795897"/>
            </a:xfrm>
          </p:grpSpPr>
          <p:pic>
            <p:nvPicPr>
              <p:cNvPr id="124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TextBox 124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UE2</a:t>
                </a:r>
                <a:endParaRPr lang="ko-KR" altLang="en-US" sz="1600" b="1" dirty="0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2045471" y="3009919"/>
              <a:ext cx="634408" cy="795897"/>
              <a:chOff x="7338660" y="4571584"/>
              <a:chExt cx="634408" cy="795897"/>
            </a:xfrm>
          </p:grpSpPr>
          <p:pic>
            <p:nvPicPr>
              <p:cNvPr id="122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UE1</a:t>
                </a:r>
                <a:endParaRPr lang="ko-KR" altLang="en-US" sz="1600" b="1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5316411" y="3895895"/>
              <a:ext cx="634408" cy="795897"/>
              <a:chOff x="7338660" y="4571584"/>
              <a:chExt cx="634408" cy="795897"/>
            </a:xfrm>
          </p:grpSpPr>
          <p:pic>
            <p:nvPicPr>
              <p:cNvPr id="12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TextBox 120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UE3</a:t>
                </a:r>
                <a:endParaRPr lang="ko-KR" altLang="en-US" sz="1600" b="1" dirty="0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3211916" y="5019903"/>
              <a:ext cx="634408" cy="795897"/>
              <a:chOff x="7338660" y="4571584"/>
              <a:chExt cx="634408" cy="795897"/>
            </a:xfrm>
          </p:grpSpPr>
          <p:pic>
            <p:nvPicPr>
              <p:cNvPr id="118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6010" y="4571584"/>
                <a:ext cx="213654" cy="4166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/>
              <p:cNvSpPr txBox="1"/>
              <p:nvPr/>
            </p:nvSpPr>
            <p:spPr bwMode="auto">
              <a:xfrm>
                <a:off x="7338660" y="5028927"/>
                <a:ext cx="634408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UE4</a:t>
                </a:r>
                <a:endParaRPr lang="ko-KR" altLang="en-US" sz="1600" b="1" dirty="0"/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41" y="1916832"/>
            <a:ext cx="3634440" cy="30278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071" y="1933352"/>
            <a:ext cx="3629071" cy="3027805"/>
          </a:xfrm>
          <a:prstGeom prst="rect">
            <a:avLst/>
          </a:prstGeom>
        </p:spPr>
      </p:pic>
      <p:sp>
        <p:nvSpPr>
          <p:cNvPr id="138" name="직사각형 137"/>
          <p:cNvSpPr/>
          <p:nvPr/>
        </p:nvSpPr>
        <p:spPr>
          <a:xfrm>
            <a:off x="5543344" y="5157192"/>
            <a:ext cx="208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&lt;Connection 2&gt;</a:t>
            </a:r>
          </a:p>
        </p:txBody>
      </p:sp>
    </p:spTree>
    <p:extLst>
      <p:ext uri="{BB962C8B-B14F-4D97-AF65-F5344CB8AC3E}">
        <p14:creationId xmlns:p14="http://schemas.microsoft.com/office/powerpoint/2010/main" val="30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77016</TotalTime>
  <Words>724</Words>
  <Application>Microsoft Office PowerPoint</Application>
  <PresentationFormat>화면 슬라이드 쇼(4:3)</PresentationFormat>
  <Paragraphs>180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pres</vt:lpstr>
      <vt:lpstr>Research   Jae Jun Ha  Media Computing and Networking Laboratory POSTECH  2018-11-09</vt:lpstr>
      <vt:lpstr>Contents</vt:lpstr>
      <vt:lpstr>Modified Formulation</vt:lpstr>
      <vt:lpstr>Time Resource</vt:lpstr>
      <vt:lpstr>Algorithm</vt:lpstr>
      <vt:lpstr>Fairness</vt:lpstr>
      <vt:lpstr>Fairness</vt:lpstr>
      <vt:lpstr>Simulation</vt:lpstr>
      <vt:lpstr>Simulation - Connection</vt:lpstr>
      <vt:lpstr>Simulation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4692</cp:revision>
  <cp:lastPrinted>2018-08-16T16:32:18Z</cp:lastPrinted>
  <dcterms:created xsi:type="dcterms:W3CDTF">2010-07-29T14:05:23Z</dcterms:created>
  <dcterms:modified xsi:type="dcterms:W3CDTF">2018-11-08T16:01:55Z</dcterms:modified>
</cp:coreProperties>
</file>