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597" r:id="rId2"/>
    <p:sldId id="594" r:id="rId3"/>
    <p:sldId id="598" r:id="rId4"/>
    <p:sldId id="599" r:id="rId5"/>
    <p:sldId id="596" r:id="rId6"/>
    <p:sldId id="601" r:id="rId7"/>
    <p:sldId id="600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4" autoAdjust="0"/>
    <p:restoredTop sz="87485" autoAdjust="0"/>
  </p:normalViewPr>
  <p:slideViewPr>
    <p:cSldViewPr>
      <p:cViewPr>
        <p:scale>
          <a:sx n="83" d="100"/>
          <a:sy n="83" d="100"/>
        </p:scale>
        <p:origin x="-950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2018-07-13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340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SSIM(Structural </a:t>
            </a:r>
            <a:r>
              <a:rPr lang="en-US" altLang="ko-KR" sz="2000" dirty="0" err="1" smtClean="0"/>
              <a:t>SIMilarity</a:t>
            </a:r>
            <a:r>
              <a:rPr lang="en-US" altLang="ko-KR" sz="2000" dirty="0" smtClean="0"/>
              <a:t> index)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measuring </a:t>
            </a:r>
            <a:r>
              <a:rPr lang="en-US" altLang="ko-KR" sz="1600" dirty="0">
                <a:solidFill>
                  <a:srgbClr val="FF0000"/>
                </a:solidFill>
              </a:rPr>
              <a:t>the similarity between two </a:t>
            </a:r>
            <a:r>
              <a:rPr lang="en-US" altLang="ko-KR" sz="1600" dirty="0" smtClean="0">
                <a:solidFill>
                  <a:srgbClr val="FF0000"/>
                </a:solidFill>
              </a:rPr>
              <a:t>images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>
                <a:solidFill>
                  <a:srgbClr val="FF0000"/>
                </a:solidFill>
              </a:rPr>
              <a:t>Based </a:t>
            </a:r>
            <a:r>
              <a:rPr lang="en-US" altLang="ko-KR" sz="1600" dirty="0">
                <a:solidFill>
                  <a:srgbClr val="FF0000"/>
                </a:solidFill>
              </a:rPr>
              <a:t>on an initial uncompressed or distortion-free image</a:t>
            </a:r>
            <a:r>
              <a:rPr lang="en-US" altLang="ko-KR" sz="1600" dirty="0"/>
              <a:t> as </a:t>
            </a:r>
            <a:r>
              <a:rPr lang="en-US" altLang="ko-KR" sz="1600" dirty="0" smtClean="0"/>
              <a:t>reference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>
                <a:solidFill>
                  <a:srgbClr val="FF0000"/>
                </a:solidFill>
              </a:rPr>
              <a:t>To </a:t>
            </a:r>
            <a:r>
              <a:rPr lang="en-US" altLang="ko-KR" sz="1600" dirty="0">
                <a:solidFill>
                  <a:srgbClr val="FF0000"/>
                </a:solidFill>
              </a:rPr>
              <a:t>improve on traditional methods </a:t>
            </a:r>
            <a:r>
              <a:rPr lang="en-US" altLang="ko-KR" sz="1600" dirty="0"/>
              <a:t>such as </a:t>
            </a:r>
            <a:r>
              <a:rPr lang="en-US" altLang="ko-KR" sz="1600" dirty="0" smtClean="0"/>
              <a:t> PSNR </a:t>
            </a:r>
            <a:r>
              <a:rPr lang="en-US" altLang="ko-KR" sz="1600" dirty="0"/>
              <a:t>and </a:t>
            </a:r>
            <a:r>
              <a:rPr lang="en-US" altLang="ko-KR" sz="1600" dirty="0" smtClean="0"/>
              <a:t>MSE</a:t>
            </a:r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+mj-lt"/>
                <a:ea typeface="굴림"/>
                <a:cs typeface="Tahoma" panose="020B0604030504040204" pitchFamily="34" charset="0"/>
              </a:rPr>
              <a:t>&lt; Wikipedia &gt;</a:t>
            </a:r>
            <a:endParaRPr lang="en-US" altLang="ko-KR" sz="1400" i="1" kern="0" dirty="0">
              <a:solidFill>
                <a:srgbClr val="000000"/>
              </a:solidFill>
              <a:latin typeface="+mj-lt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Curve Fitting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There </a:t>
            </a:r>
            <a:r>
              <a:rPr lang="en-US" altLang="ko-KR" sz="1600" dirty="0"/>
              <a:t>is research that </a:t>
            </a:r>
            <a:r>
              <a:rPr lang="en-US" altLang="ko-KR" sz="1600" dirty="0" smtClean="0"/>
              <a:t>has </a:t>
            </a:r>
            <a:r>
              <a:rPr lang="en-US" altLang="ko-KR" sz="1600" dirty="0"/>
              <a:t>shown that the mapping between bitrate and video quality is </a:t>
            </a:r>
            <a:r>
              <a:rPr lang="en-US" altLang="ko-KR" sz="1600" dirty="0" smtClean="0"/>
              <a:t>non-linear</a:t>
            </a:r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dirty="0" smtClean="0"/>
              <a:t>&lt; </a:t>
            </a:r>
            <a:r>
              <a:rPr lang="en-US" altLang="ko-KR" sz="1100" dirty="0"/>
              <a:t>Leveraging SDN to Provide an In-network </a:t>
            </a:r>
            <a:r>
              <a:rPr lang="en-US" altLang="ko-KR" sz="1100" dirty="0" err="1"/>
              <a:t>QoE</a:t>
            </a:r>
            <a:r>
              <a:rPr lang="en-US" altLang="ko-KR" sz="1100" dirty="0"/>
              <a:t> Measurement </a:t>
            </a:r>
            <a:r>
              <a:rPr lang="en-US" altLang="ko-KR" sz="1100" dirty="0" smtClean="0"/>
              <a:t>Framework, 2015 INFOCOM Workshop  &gt;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8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Quality</a:t>
            </a:r>
            <a:endParaRPr lang="en-US" altLang="ko-KR" sz="1400" i="1" kern="0" dirty="0">
              <a:solidFill>
                <a:srgbClr val="000000"/>
              </a:solidFill>
              <a:latin typeface="+mj-lt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Curve Fitting</a:t>
            </a:r>
            <a:endParaRPr lang="en-US" altLang="ko-KR" sz="16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The </a:t>
            </a:r>
            <a:r>
              <a:rPr lang="en-US" altLang="ko-KR" sz="1600" dirty="0" smtClean="0">
                <a:solidFill>
                  <a:srgbClr val="FF0000"/>
                </a:solidFill>
              </a:rPr>
              <a:t>two-term power series model</a:t>
            </a:r>
            <a:r>
              <a:rPr lang="en-US" altLang="ko-KR" sz="1600" dirty="0" smtClean="0"/>
              <a:t> has proven to be the most suitable function.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000" dirty="0" smtClean="0"/>
              <a:t>&lt; Towards </a:t>
            </a:r>
            <a:r>
              <a:rPr lang="en-US" altLang="ko-KR" sz="1000" dirty="0"/>
              <a:t>network-wide </a:t>
            </a:r>
            <a:r>
              <a:rPr lang="en-US" altLang="ko-KR" sz="1000" dirty="0" err="1"/>
              <a:t>QoE</a:t>
            </a:r>
            <a:r>
              <a:rPr lang="en-US" altLang="ko-KR" sz="1000" dirty="0"/>
              <a:t> fairness using </a:t>
            </a:r>
            <a:r>
              <a:rPr lang="en-US" altLang="ko-KR" sz="1000" dirty="0" err="1"/>
              <a:t>openflow</a:t>
            </a:r>
            <a:r>
              <a:rPr lang="en-US" altLang="ko-KR" sz="1000" dirty="0"/>
              <a:t>-assisted adaptive video streaming</a:t>
            </a:r>
            <a:r>
              <a:rPr lang="en-US" altLang="ko-KR" sz="1000" dirty="0" smtClean="0"/>
              <a:t>, 2013 SIGCOMM </a:t>
            </a:r>
            <a:r>
              <a:rPr lang="en-US" altLang="ko-KR" sz="1000" dirty="0"/>
              <a:t>WORKSHOP  </a:t>
            </a:r>
            <a:r>
              <a:rPr lang="en-US" altLang="ko-KR" sz="1000" dirty="0" smtClean="0"/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3981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48" y="2847181"/>
            <a:ext cx="43815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5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569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Open Flow API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For measuring traffic information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dirty="0" smtClean="0"/>
              <a:t>Prediction </a:t>
            </a:r>
            <a:r>
              <a:rPr lang="en-US" altLang="ko-KR" sz="2000" dirty="0"/>
              <a:t>M</a:t>
            </a:r>
            <a:r>
              <a:rPr lang="en-US" altLang="ko-KR" sz="2000" dirty="0" smtClean="0"/>
              <a:t>odel</a:t>
            </a:r>
            <a:endParaRPr lang="en-US" altLang="ko-KR" sz="16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To predictive future bandwidth using prior traffic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dirty="0" smtClean="0"/>
              <a:t>Using Time-Series Forecast model: ARIMA</a:t>
            </a: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/>
          </a:p>
          <a:p>
            <a:pPr marL="1188000" lvl="3" indent="-228600" algn="r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100" dirty="0" smtClean="0"/>
          </a:p>
          <a:p>
            <a:pPr marL="959400" lvl="3" algn="r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000" dirty="0"/>
              <a:t>&lt; Dynamic bandwidth provisioning using ARIMA-based traffic forecasting for Mobile WiMAX, </a:t>
            </a:r>
            <a:r>
              <a:rPr lang="en-US" altLang="ko-KR" sz="1000" dirty="0" smtClean="0"/>
              <a:t>2011 Computer Communication &gt;</a:t>
            </a:r>
            <a:endParaRPr lang="en-US" altLang="ko-KR" sz="1000" dirty="0"/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44" y="4005064"/>
            <a:ext cx="5616624" cy="19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4032449" cy="487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 Formulation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𝑀𝑖𝑛𝑖𝑚𝑖𝑧𝑒</m:t>
                    </m:r>
                  </m:oMath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𝑄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ahoma" panose="020B0604030504040204" pitchFamily="34" charset="0"/>
                                </a:rPr>
                                <m:t>𝑚𝑎𝑥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 ker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0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)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ko-KR" sz="200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𝑏𝑢𝑓𝑓𝑒𝑟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Cambria Math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4032449" cy="4872039"/>
              </a:xfrm>
              <a:prstGeom prst="rect">
                <a:avLst/>
              </a:prstGeom>
              <a:blipFill rotWithShape="1">
                <a:blip r:embed="rId3"/>
                <a:stretch>
                  <a:fillRect l="-2118" t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993195"/>
                  </p:ext>
                </p:extLst>
              </p:nvPr>
            </p:nvGraphicFramePr>
            <p:xfrm>
              <a:off x="3779912" y="1628800"/>
              <a:ext cx="514806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925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1880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05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05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05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05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5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5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5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05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05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05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05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05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5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𝑄</m:t>
                                    </m:r>
                                    <m:r>
                                      <a:rPr lang="en-US" altLang="ko-KR" sz="105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05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05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Maximum Quality 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05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at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 smtClean="0"/>
                            <a:t> Selected)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Connectable</a:t>
                          </a:r>
                          <a:r>
                            <a:rPr lang="en-US" altLang="ko-KR" sz="1400" baseline="0" dirty="0" smtClean="0"/>
                            <a:t> AP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𝑏𝑢𝑓𝑓𝑒𝑟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/>
                            <a:t>Buffered Time at</a:t>
                          </a:r>
                          <a:r>
                            <a:rPr lang="en-US" altLang="ko-KR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Time</a:t>
                          </a:r>
                          <a:r>
                            <a:rPr lang="en-US" altLang="ko-KR" sz="1400" baseline="0" dirty="0" smtClean="0"/>
                            <a:t> Slot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993195"/>
                  </p:ext>
                </p:extLst>
              </p:nvPr>
            </p:nvGraphicFramePr>
            <p:xfrm>
              <a:off x="3779912" y="1628800"/>
              <a:ext cx="5148064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92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2188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Number of UE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6667" r="-166562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Quality Function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39" r="-16656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301639" b="-7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01639" r="-16656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401639" b="-6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501639" b="-5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1639" r="-1665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60163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701639" r="-1665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7016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5000" r="-166562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815000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00000" r="-16656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38" t="-900000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0" r="-16656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Time</a:t>
                          </a:r>
                          <a:r>
                            <a:rPr lang="en-US" altLang="ko-KR" sz="1400" baseline="0" dirty="0" smtClean="0"/>
                            <a:t> Slot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8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13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 (MDP)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Q – Learning (at</a:t>
            </a:r>
            <a:r>
              <a:rPr lang="ko-KR" altLang="en-US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first, all Q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971727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</a:t>
                          </a:r>
                          <a:r>
                            <a:rPr lang="en-US" altLang="ko-KR" sz="1400" baseline="0" dirty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ko-KR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)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  <m:t>𝑚𝑎𝑥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ko-KR" sz="14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6971727"/>
                  </p:ext>
                </p:extLst>
              </p:nvPr>
            </p:nvGraphicFramePr>
            <p:xfrm>
              <a:off x="755576" y="2492896"/>
              <a:ext cx="7754565" cy="32872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</a:t>
                          </a:r>
                          <a:r>
                            <a:rPr lang="en-US" altLang="ko-KR" sz="1400" smtClean="0"/>
                            <a:t>AP</a:t>
                          </a:r>
                          <a:r>
                            <a:rPr lang="en-US" altLang="ko-KR" sz="1400" baseline="0" smtClean="0"/>
                            <a:t> index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Change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401639" r="-126" b="-386885"/>
                          </a:stretch>
                        </a:blipFill>
                      </a:tcPr>
                    </a:tc>
                  </a:tr>
                  <a:tr h="6913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270796" r="-126" b="-1088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686885" r="-12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786885" r="-12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AutoShape 2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{\displaystyle Q^{new}(s_{t},a_{t})\leftarrow (1-\alpha )\cdot \underbrace {Q(s_{t},a_{t})} _{{\textrm {o}}ld~value}+\underbrace {\alpha } _{{\textrm {l}}earning~rate}\cdot \overbrace {{\bigg (}\underbrace {r_{t}} _{{\textrm {r}}eward}+\underbrace {\gamma } _{{\textrm {d}}iscount~factor}\cdot \underbrace {\max _{a}Q(s_{t+1},a)} _{{\textrm {e}}stimate~of~optimal~future~value}{\bigg )}} ^{{\textrm {l}}earned~value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Modified 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65837</TotalTime>
  <Words>479</Words>
  <Application>Microsoft Office PowerPoint</Application>
  <PresentationFormat>화면 슬라이드 쇼(4:3)</PresentationFormat>
  <Paragraphs>115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pres</vt:lpstr>
      <vt:lpstr>Research   Jae Jun Ha  Multimedia Computing and Networking Lab POSTECH  2018-07-13</vt:lpstr>
      <vt:lpstr>Problem Description</vt:lpstr>
      <vt:lpstr>Problem Description</vt:lpstr>
      <vt:lpstr>Problem Description</vt:lpstr>
      <vt:lpstr>Problem Formulation</vt:lpstr>
      <vt:lpstr>Problem Formulation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2662</cp:revision>
  <cp:lastPrinted>2018-05-17T20:14:53Z</cp:lastPrinted>
  <dcterms:created xsi:type="dcterms:W3CDTF">2010-07-29T14:05:23Z</dcterms:created>
  <dcterms:modified xsi:type="dcterms:W3CDTF">2018-07-12T17:59:45Z</dcterms:modified>
</cp:coreProperties>
</file>