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9"/>
  </p:notesMasterIdLst>
  <p:handoutMasterIdLst>
    <p:handoutMasterId r:id="rId10"/>
  </p:handoutMasterIdLst>
  <p:sldIdLst>
    <p:sldId id="599" r:id="rId2"/>
    <p:sldId id="594" r:id="rId3"/>
    <p:sldId id="596" r:id="rId4"/>
    <p:sldId id="602" r:id="rId5"/>
    <p:sldId id="601" r:id="rId6"/>
    <p:sldId id="603" r:id="rId7"/>
    <p:sldId id="600" r:id="rId8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485" autoAdjust="0"/>
  </p:normalViewPr>
  <p:slideViewPr>
    <p:cSldViewPr>
      <p:cViewPr>
        <p:scale>
          <a:sx n="83" d="100"/>
          <a:sy n="83" d="100"/>
        </p:scale>
        <p:origin x="-1454" y="-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지적 받은 것</a:t>
            </a:r>
            <a:r>
              <a:rPr kumimoji="0" lang="en-US" altLang="ko-KR" kern="0" dirty="0" smtClean="0">
                <a:sym typeface="굴림" pitchFamily="50" charset="-127"/>
              </a:rPr>
              <a:t>:</a:t>
            </a:r>
          </a:p>
          <a:p>
            <a:pPr>
              <a:defRPr/>
            </a:pPr>
            <a:r>
              <a:rPr kumimoji="0" lang="ko-KR" altLang="en-US" b="1" kern="0" dirty="0" smtClean="0">
                <a:sym typeface="굴림" pitchFamily="50" charset="-127"/>
              </a:rPr>
              <a:t>각 </a:t>
            </a:r>
            <a:r>
              <a:rPr kumimoji="0" lang="en-US" altLang="ko-KR" b="1" kern="0" dirty="0" smtClean="0">
                <a:sym typeface="굴림" pitchFamily="50" charset="-127"/>
              </a:rPr>
              <a:t>Parameter</a:t>
            </a:r>
            <a:r>
              <a:rPr kumimoji="0" lang="ko-KR" altLang="en-US" b="1" kern="0" dirty="0" smtClean="0">
                <a:sym typeface="굴림" pitchFamily="50" charset="-127"/>
              </a:rPr>
              <a:t>들이 측정 가능한지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Background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ARIMA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…(need to read related paper)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Description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ko-KR" altLang="en-US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동기 등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선배들 자료 찾아서 뭐 써야 되는 지 보기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Parameter</a:t>
            </a:r>
            <a:r>
              <a:rPr lang="ko-KR" altLang="en-US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들 정의하는 게 아님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632"/>
            <a:ext cx="8353425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 bwMode="auto">
          <a:xfrm flipH="1">
            <a:off x="467544" y="1340768"/>
            <a:ext cx="7722857" cy="175432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rgbClr val="FF0000"/>
                </a:solidFill>
              </a:rPr>
              <a:t>이환욱 석사 </a:t>
            </a:r>
            <a:r>
              <a:rPr lang="en-US" altLang="ko-KR" sz="5400" dirty="0" smtClean="0">
                <a:solidFill>
                  <a:srgbClr val="FF0000"/>
                </a:solidFill>
              </a:rPr>
              <a:t>Problem Formulation </a:t>
            </a:r>
            <a:r>
              <a:rPr lang="ko-KR" altLang="en-US" sz="5400" dirty="0" smtClean="0">
                <a:solidFill>
                  <a:srgbClr val="FF0000"/>
                </a:solidFill>
              </a:rPr>
              <a:t>예시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31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4032449" cy="4866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Minimize ~~~</a:t>
                </a: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Goal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𝑀𝑖𝑛𝑖𝑚𝑖𝑧𝑒</m:t>
                    </m:r>
                  </m:oMath>
                </a14:m>
                <a:endParaRPr lang="en-US" altLang="ko-KR" sz="200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89400" lvl="2" algn="just" fontAlgn="t">
                  <a:spcBef>
                    <a:spcPct val="20000"/>
                  </a:spcBef>
                  <a:buClr>
                    <a:srgbClr val="A2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00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|</m:t>
                          </m:r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𝑟𝑒𝑞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cs typeface="Tahom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en-US" altLang="ko-KR" sz="2000" i="1">
                                  <a:latin typeface="Cambria Math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altLang="ko-KR" sz="200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Subjective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𝑝𝑙𝑎𝑦</m:t>
                        </m:r>
                      </m:sup>
                    </m:sSubSup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𝑏𝑢𝑓𝑓𝑒𝑟</m:t>
                        </m:r>
                      </m:sup>
                    </m:sSubSup>
                  </m:oMath>
                </a14:m>
                <a:endParaRPr lang="en-US" altLang="ko-KR" sz="2000" i="1" kern="0" dirty="0">
                  <a:solidFill>
                    <a:srgbClr val="000000"/>
                  </a:solidFill>
                  <a:latin typeface="Cambria Math"/>
                  <a:ea typeface="Cambria Math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𝑏𝑤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𝑎𝑣𝑎𝑖𝑙</m:t>
                        </m:r>
                      </m:sup>
                    </m:sSubSup>
                  </m:oMath>
                </a14:m>
                <a:endParaRPr lang="en-US" altLang="ko-KR" sz="20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𝑠𝑢𝑝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4032449" cy="4866460"/>
              </a:xfrm>
              <a:prstGeom prst="rect">
                <a:avLst/>
              </a:prstGeom>
              <a:blipFill rotWithShape="1">
                <a:blip r:embed="rId3"/>
                <a:stretch>
                  <a:fillRect l="-2118" t="-10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942036"/>
                  </p:ext>
                </p:extLst>
              </p:nvPr>
            </p:nvGraphicFramePr>
            <p:xfrm>
              <a:off x="4139952" y="1528673"/>
              <a:ext cx="5148064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925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218808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Number of UE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i="0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U</m:t>
                                </m:r>
                                <m:d>
                                  <m:dPr>
                                    <m:ctrlPr>
                                      <a:rPr lang="en-US" altLang="ko-KR" sz="1400" b="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=</m:t>
                                </m:r>
                                <m:r>
                                  <a:rPr lang="en-US" altLang="ko-KR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𝐴</m:t>
                                </m:r>
                                <m:r>
                                  <a:rPr lang="en-US" altLang="ko-KR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r>
                                  <a:rPr lang="en-US" altLang="ko-KR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US" altLang="ko-KR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Utility Function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𝑈</m:t>
                                </m:r>
                                <m:d>
                                  <m:dPr>
                                    <m:ctrlP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𝑟𝑒𝑞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Requested Utility </a:t>
                          </a:r>
                          <a:r>
                            <a:rPr lang="en-US" altLang="ko-KR" sz="1400" dirty="0" smtClean="0"/>
                            <a:t>at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𝑈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40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𝑠𝑢𝑝</m:t>
                                        </m:r>
                                      </m:sup>
                                    </m:sSubSup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Utility </a:t>
                          </a:r>
                          <a:r>
                            <a:rPr lang="en-US" altLang="ko-KR" sz="1400" dirty="0" smtClean="0"/>
                            <a:t>at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dirty="0" smtClean="0"/>
                            <a:t> Selected)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Connectable</a:t>
                          </a:r>
                          <a:r>
                            <a:rPr lang="en-US" altLang="ko-KR" sz="1400" baseline="0" dirty="0" smtClean="0"/>
                            <a:t> AP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𝑝𝑙𝑎𝑦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Playback Time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𝑏𝑢𝑓𝑓𝑒𝑟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aseline="0" dirty="0" smtClean="0"/>
                            <a:t>Buffered Time at</a:t>
                          </a:r>
                          <a:r>
                            <a:rPr lang="en-US" altLang="ko-KR" sz="14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𝑎𝑣𝑎𝑖𝑙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Available Bandwidth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Segment Size requested by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Time</a:t>
                          </a:r>
                          <a:r>
                            <a:rPr lang="en-US" altLang="ko-KR" sz="1400" baseline="0" dirty="0" smtClean="0"/>
                            <a:t> Slot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942036"/>
                  </p:ext>
                </p:extLst>
              </p:nvPr>
            </p:nvGraphicFramePr>
            <p:xfrm>
              <a:off x="4139952" y="1528673"/>
              <a:ext cx="5148064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925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21880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Number of UE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06667" r="-166562" b="-8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Utility Function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1639" r="-166562" b="-6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38" t="-301639" b="-6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01639" r="-166562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38" t="-401639" b="-5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38" t="-501639" b="-4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601639" r="-166562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38" t="-601639" b="-3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701639" r="-166562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38" t="-701639" b="-2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815000" r="-166562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38" t="-815000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900000" r="-16656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38" t="-900000" b="-1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00000" r="-166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Time</a:t>
                          </a:r>
                          <a:r>
                            <a:rPr lang="en-US" altLang="ko-KR" sz="1400" baseline="0" dirty="0" smtClean="0"/>
                            <a:t> Slot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87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136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MDP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Find </a:t>
            </a:r>
            <a:r>
              <a:rPr lang="en-US" altLang="ko-KR" sz="2000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Policy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which minimize long term reward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Q – Learning (at</a:t>
            </a:r>
            <a:r>
              <a:rPr lang="ko-KR" altLang="en-US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first, all Q =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433584"/>
                  </p:ext>
                </p:extLst>
              </p:nvPr>
            </p:nvGraphicFramePr>
            <p:xfrm>
              <a:off x="755576" y="2492896"/>
              <a:ext cx="7754565" cy="32872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UE index, AP</a:t>
                          </a:r>
                          <a:r>
                            <a:rPr lang="en-US" altLang="ko-KR" sz="1400" baseline="0" dirty="0" smtClean="0"/>
                            <a:t> index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List</a:t>
                          </a:r>
                          <a:r>
                            <a:rPr lang="en-US" altLang="ko-KR" sz="1400" baseline="0" dirty="0" smtClean="0"/>
                            <a:t> of Action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Change</a:t>
                          </a:r>
                          <a:r>
                            <a:rPr lang="en-US" altLang="ko-KR" sz="1400" baseline="0" dirty="0" smtClean="0"/>
                            <a:t> AP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ko-KR" sz="14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|</m:t>
                                    </m:r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  <m:t>𝑈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𝑟𝑒𝑞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𝑈</m:t>
                                        </m:r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4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𝑠𝑢𝑝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|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dirty="0" smtClean="0">
                                    <a:latin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←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r>
                                      <a:rPr lang="ko-KR" alt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𝑄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))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433584"/>
                  </p:ext>
                </p:extLst>
              </p:nvPr>
            </p:nvGraphicFramePr>
            <p:xfrm>
              <a:off x="755576" y="2492896"/>
              <a:ext cx="7754565" cy="32872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UE index, AP</a:t>
                          </a:r>
                          <a:r>
                            <a:rPr lang="en-US" altLang="ko-KR" sz="1400" baseline="0" dirty="0" smtClean="0"/>
                            <a:t> index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List</a:t>
                          </a:r>
                          <a:r>
                            <a:rPr lang="en-US" altLang="ko-KR" sz="1400" baseline="0" dirty="0" smtClean="0"/>
                            <a:t> of Action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Change</a:t>
                          </a:r>
                          <a:r>
                            <a:rPr lang="en-US" altLang="ko-KR" sz="1400" baseline="0" dirty="0" smtClean="0"/>
                            <a:t> AP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401639" r="-126" b="-386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270796" r="-126" b="-1088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686885" r="-126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786885" r="-126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AutoShape 2" descr="{\displaystyle Q^{new}(s_{t},a_{t})\leftarrow (1-\alpha )\cdot \underbrace {Q(s_{t},a_{t})} _{{\textrm {o}}ld~value}+\underbrace {\alpha } _{{\textrm {l}}earning~rate}\cdot \overbrace {{\bigg (}\underbrace {r_{t}} _{{\textrm {r}}eward}+\underbrace {\gamma } _{{\textrm {d}}iscount~factor}\cdot \underbrace {\max _{a}Q(s_{t+1},a)} _{{\textrm {e}}stimate~of~optimal~future~value}{\bigg )}} ^{{\textrm {l}}earned~value}}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{\displaystyle Q^{new}(s_{t},a_{t})\leftarrow (1-\alpha )\cdot \underbrace {Q(s_{t},a_{t})} _{{\textrm {o}}ld~value}+\underbrace {\alpha } _{{\textrm {l}}earning~rate}\cdot \overbrace {{\bigg (}\underbrace {r_{t}} _{{\textrm {r}}eward}+\underbrace {\gamma } _{{\textrm {d}}iscount~factor}\cdot \underbrace {\max _{a}Q(s_{t+1},a)} _{{\textrm {e}}stimate~of~optimal~future~value}{\bigg )}} ^{{\textrm {l}}earned~value}}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{\displaystyle Q^{new}(s_{t},a_{t})\leftarrow (1-\alpha )\cdot \underbrace {Q(s_{t},a_{t})} _{{\textrm {o}}ld~value}+\underbrace {\alpha } _{{\textrm {l}}earning~rate}\cdot \overbrace {{\bigg (}\underbrace {r_{t}} _{{\textrm {r}}eward}+\underbrace {\gamma } _{{\textrm {d}}iscount~factor}\cdot \underbrace {\max _{a}Q(s_{t+1},a)} _{{\textrm {e}}stimate~of~optimal~future~value}{\bigg )}} ^{{\textrm {l}}earned~value}}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System Architecture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136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Contents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Contents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Contents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" name="AutoShape 2" descr="{\displaystyle Q^{new}(s_{t},a_{t})\leftarrow (1-\alpha )\cdot \underbrace {Q(s_{t},a_{t})} _{{\textrm {o}}ld~value}+\underbrace {\alpha } _{{\textrm {l}}earning~rate}\cdot \overbrace {{\bigg (}\underbrace {r_{t}} _{{\textrm {r}}eward}+\underbrace {\gamma } _{{\textrm {d}}iscount~factor}\cdot \underbrace {\max _{a}Q(s_{t+1},a)} _{{\textrm {e}}stimate~of~optimal~future~value}{\bigg )}} ^{{\textrm {l}}earned~value}}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{\displaystyle Q^{new}(s_{t},a_{t})\leftarrow (1-\alpha )\cdot \underbrace {Q(s_{t},a_{t})} _{{\textrm {o}}ld~value}+\underbrace {\alpha } _{{\textrm {l}}earning~rate}\cdot \overbrace {{\bigg (}\underbrace {r_{t}} _{{\textrm {r}}eward}+\underbrace {\gamma } _{{\textrm {d}}iscount~factor}\cdot \underbrace {\max _{a}Q(s_{t+1},a)} _{{\textrm {e}}stimate~of~optimal~future~value}{\bigg )}} ^{{\textrm {l}}earned~value}}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{\displaystyle Q^{new}(s_{t},a_{t})\leftarrow (1-\alpha )\cdot \underbrace {Q(s_{t},a_{t})} _{{\textrm {o}}ld~value}+\underbrace {\alpha } _{{\textrm {l}}earning~rate}\cdot \overbrace {{\bigg (}\underbrace {r_{t}} _{{\textrm {r}}eward}+\underbrace {\gamma } _{{\textrm {d}}iscount~factor}\cdot \underbrace {\max _{a}Q(s_{t+1},a)} _{{\textrm {e}}stimate~of~optimal~future~value}{\bigg )}} ^{{\textrm {l}}earned~value}}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Future Work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Modified Problem Formulation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65881</TotalTime>
  <Words>420</Words>
  <Application>Microsoft Office PowerPoint</Application>
  <PresentationFormat>화면 슬라이드 쇼(4:3)</PresentationFormat>
  <Paragraphs>81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pres</vt:lpstr>
      <vt:lpstr>Background</vt:lpstr>
      <vt:lpstr>Problem Description</vt:lpstr>
      <vt:lpstr>Problem Formulation</vt:lpstr>
      <vt:lpstr>Problem Formulation</vt:lpstr>
      <vt:lpstr>Problem Formulation</vt:lpstr>
      <vt:lpstr>System Architecture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2689</cp:revision>
  <cp:lastPrinted>2018-05-17T20:14:53Z</cp:lastPrinted>
  <dcterms:created xsi:type="dcterms:W3CDTF">2010-07-29T14:05:23Z</dcterms:created>
  <dcterms:modified xsi:type="dcterms:W3CDTF">2018-07-13T06:06:09Z</dcterms:modified>
</cp:coreProperties>
</file>