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handoutMasterIdLst>
    <p:handoutMasterId r:id="rId18"/>
  </p:handoutMasterIdLst>
  <p:sldIdLst>
    <p:sldId id="611" r:id="rId2"/>
    <p:sldId id="629" r:id="rId3"/>
    <p:sldId id="627" r:id="rId4"/>
    <p:sldId id="631" r:id="rId5"/>
    <p:sldId id="621" r:id="rId6"/>
    <p:sldId id="628" r:id="rId7"/>
    <p:sldId id="609" r:id="rId8"/>
    <p:sldId id="625" r:id="rId9"/>
    <p:sldId id="632" r:id="rId10"/>
    <p:sldId id="626" r:id="rId11"/>
    <p:sldId id="623" r:id="rId12"/>
    <p:sldId id="630" r:id="rId13"/>
    <p:sldId id="617" r:id="rId14"/>
    <p:sldId id="610" r:id="rId15"/>
    <p:sldId id="608" r:id="rId1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 varScale="1">
        <p:scale>
          <a:sx n="74" d="100"/>
          <a:sy n="74" d="100"/>
        </p:scale>
        <p:origin x="164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가 뭘 의미할지</a:t>
            </a:r>
            <a:r>
              <a:rPr lang="ko-KR" altLang="en-US" dirty="0" smtClean="0"/>
              <a:t> 생각해보기</a:t>
            </a:r>
            <a:endParaRPr lang="en-US" altLang="ko-KR" dirty="0" smtClean="0"/>
          </a:p>
          <a:p>
            <a:r>
              <a:rPr lang="en-US" altLang="ko-KR" b="1" dirty="0" smtClean="0"/>
              <a:t>Q-Learning </a:t>
            </a:r>
            <a:r>
              <a:rPr lang="ko-KR" altLang="en-US" b="1" dirty="0" smtClean="0"/>
              <a:t>자체</a:t>
            </a:r>
            <a:r>
              <a:rPr lang="ko-KR" altLang="en-US" dirty="0" smtClean="0"/>
              <a:t>에 질문 들어올 수 있음</a:t>
            </a:r>
            <a:endParaRPr lang="en-US" altLang="ko-KR" dirty="0" smtClean="0"/>
          </a:p>
          <a:p>
            <a:r>
              <a:rPr lang="en-US" altLang="ko-KR" dirty="0" smtClean="0"/>
              <a:t>Q </a:t>
            </a:r>
            <a:r>
              <a:rPr lang="ko-KR" altLang="en-US" dirty="0" smtClean="0"/>
              <a:t>값이 어느 정도 결정 되지 않으면 </a:t>
            </a:r>
            <a:r>
              <a:rPr lang="en-US" altLang="ko-KR" dirty="0" smtClean="0"/>
              <a:t>Exploitation</a:t>
            </a:r>
            <a:r>
              <a:rPr lang="ko-KR" altLang="en-US" dirty="0" smtClean="0"/>
              <a:t>을 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08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수정한 </a:t>
            </a:r>
            <a:r>
              <a:rPr kumimoji="0" lang="en-US" altLang="ko-KR" kern="0" dirty="0" smtClean="0">
                <a:sym typeface="굴림" pitchFamily="50" charset="-127"/>
              </a:rPr>
              <a:t>Problem Formulation </a:t>
            </a:r>
            <a:r>
              <a:rPr kumimoji="0" lang="ko-KR" altLang="en-US" kern="0" dirty="0" smtClean="0">
                <a:sym typeface="굴림" pitchFamily="50" charset="-127"/>
              </a:rPr>
              <a:t>설명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왜 </a:t>
            </a:r>
            <a:r>
              <a:rPr kumimoji="0" lang="en-US" altLang="ko-KR" kern="0" dirty="0" smtClean="0">
                <a:sym typeface="굴림" pitchFamily="50" charset="-127"/>
              </a:rPr>
              <a:t>MDP</a:t>
            </a:r>
            <a:r>
              <a:rPr kumimoji="0" lang="ko-KR" altLang="en-US" kern="0" dirty="0" smtClean="0">
                <a:sym typeface="굴림" pitchFamily="50" charset="-127"/>
              </a:rPr>
              <a:t>를 이용해 문제를 푸는 지 설명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알고리즘을 </a:t>
            </a:r>
            <a:r>
              <a:rPr kumimoji="0" lang="en-US" altLang="ko-KR" kern="0" dirty="0" smtClean="0">
                <a:sym typeface="굴림" pitchFamily="50" charset="-127"/>
              </a:rPr>
              <a:t>Q-Learning</a:t>
            </a:r>
            <a:r>
              <a:rPr kumimoji="0" lang="ko-KR" altLang="en-US" kern="0" dirty="0" smtClean="0">
                <a:sym typeface="굴림" pitchFamily="50" charset="-127"/>
              </a:rPr>
              <a:t>으로 푸는데 </a:t>
            </a:r>
            <a:r>
              <a:rPr kumimoji="0" lang="en-US" altLang="ko-KR" kern="0" dirty="0" smtClean="0">
                <a:sym typeface="굴림" pitchFamily="50" charset="-127"/>
              </a:rPr>
              <a:t>Q-Learning</a:t>
            </a:r>
            <a:r>
              <a:rPr kumimoji="0" lang="ko-KR" altLang="en-US" kern="0" dirty="0" smtClean="0">
                <a:sym typeface="굴림" pitchFamily="50" charset="-127"/>
              </a:rPr>
              <a:t>에 대한 간단한 설명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11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State </a:t>
            </a:r>
            <a:r>
              <a:rPr kumimoji="0" lang="ko-KR" altLang="en-US" b="1" kern="0" dirty="0" smtClean="0">
                <a:sym typeface="굴림" pitchFamily="50" charset="-127"/>
              </a:rPr>
              <a:t>지적 받을 요소 있음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naver.com/PostView.nhn?blogId=dme1004&amp;logNo=220942689584&amp;beginTime=0&amp;jumpingVid=&amp;from=section&amp;redirect=Log&amp;widgetTypeCall=true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hunkim.github.io/ml/RL/rl03.pdf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2018-07-27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5535" y="1135063"/>
                <a:ext cx="8208913" cy="7425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/>
                  <a:t>RSSI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1−</m:t>
                    </m:r>
                    <m:sSup>
                      <m:s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∙(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𝑆</m:t>
                        </m:r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+73)</m:t>
                        </m:r>
                      </m:sup>
                    </m:s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7425815"/>
              </a:xfrm>
              <a:prstGeom prst="rect">
                <a:avLst/>
              </a:prstGeom>
              <a:blipFill rotWithShape="1">
                <a:blip r:embed="rId3"/>
                <a:stretch>
                  <a:fillRect l="-1040" t="-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1" y="4149080"/>
            <a:ext cx="5400600" cy="20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3" y="2060848"/>
            <a:ext cx="4104456" cy="21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13991" y="6161003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95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tc</a:t>
            </a:r>
            <a:r>
              <a:rPr lang="en-US" altLang="ko-KR" dirty="0" smtClean="0"/>
              <a:t>” command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4979"/>
            <a:ext cx="68008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67744" y="299695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/>
              <a:t>&lt; http://skylit.tistory.com/217 &gt;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267744" y="462293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  <p:pic>
        <p:nvPicPr>
          <p:cNvPr id="1029" name="Picture 5" descr="bandwitdh_hostmeca_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392488" cy="23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5847075"/>
            <a:ext cx="9144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&lt; </a:t>
            </a:r>
            <a:r>
              <a:rPr lang="en-US" altLang="ko-KR" sz="900" dirty="0">
                <a:hlinkClick r:id="rId5"/>
              </a:rPr>
              <a:t>http://blog.naver.com/PostView.nhn?blogId=dme1004&amp;logNo=220942689584&amp;beginTime=0&amp;jumpingVid=&amp;</a:t>
            </a:r>
            <a:r>
              <a:rPr lang="en-US" altLang="ko-KR" sz="900" dirty="0" smtClean="0">
                <a:hlinkClick r:id="rId5"/>
              </a:rPr>
              <a:t>from=section&amp;redirect=Log&amp;widgetTypeCall=true</a:t>
            </a:r>
            <a:r>
              <a:rPr lang="en-US" altLang="ko-KR" sz="900" dirty="0" smtClean="0"/>
              <a:t> 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153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Number of UEs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959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67744" y="6495147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74" y="3291040"/>
            <a:ext cx="688975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0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 smtClean="0"/>
                  <a:t>Exploitation vs Exploration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  <a:ea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/>
                  </a:rPr>
                  <a:t> 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dirty="0">
                    <a:ea typeface="Cambria Math"/>
                  </a:rPr>
                  <a:t>)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060587"/>
            <a:ext cx="3782695" cy="2216712"/>
          </a:xfrm>
          <a:prstGeom prst="rect">
            <a:avLst/>
          </a:prstGeom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317485" y="5415027"/>
            <a:ext cx="25458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base">
              <a:spcBef>
                <a:spcPct val="0"/>
              </a:spcBef>
              <a:buSzTx/>
              <a:buFontTx/>
              <a:buNone/>
            </a:pPr>
            <a:r>
              <a:rPr lang="en-US" altLang="ko-KR" sz="1000" dirty="0"/>
              <a:t>&lt; </a:t>
            </a:r>
            <a:r>
              <a:rPr lang="en-US" altLang="ko-KR" sz="1000" dirty="0" smtClean="0">
                <a:hlinkClick r:id="rId5"/>
              </a:rPr>
              <a:t>https://hunkim.github.io/ml/RL/rl03.pdf</a:t>
            </a:r>
            <a:r>
              <a:rPr lang="en-US" altLang="ko-KR" sz="1000" dirty="0" smtClean="0"/>
              <a:t> &gt;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64" y="3038763"/>
            <a:ext cx="3805512" cy="22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5760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Based on Q-Learning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Q(</a:t>
                </a:r>
                <a:r>
                  <a:rPr lang="en-US" altLang="ko-KR" sz="14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e,a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= N;				//Initialize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Q-values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loop until learning is stopped:		//Learning repeatedly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ɛ = rand();			//Probability for Exploitation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or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ɛ &gt; </a:t>
                </a:r>
                <a:r>
                  <a:rPr lang="el-GR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Ω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				//Exploitation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all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are N:		//There is no Exploration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</a:t>
                </a:r>
                <a:r>
                  <a:rPr lang="en-US" altLang="ko-KR" sz="1400" dirty="0" smtClean="0">
                    <a:ea typeface="Cambria Math"/>
                  </a:rPr>
                  <a:t>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ea typeface="Cambria Math"/>
                  </a:rPr>
                  <a:t>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Exploitation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>
                    <a:ea typeface="Cambria Math"/>
                  </a:rPr>
                  <a:t>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kern="0" smtClea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estimate();			//Estimate Available Bandwidth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solve();			//Using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ubjective,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erive Bitrate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|</m:t>
                        </m:r>
                        <m:r>
                          <a:rPr lang="en-US" altLang="ko-KR" sz="1400" i="1">
                            <a:latin typeface="Cambria Math"/>
                          </a:rPr>
                          <m:t>𝑁</m:t>
                        </m:r>
                        <m:r>
                          <a:rPr lang="en-US" altLang="ko-KR" sz="1400" i="1">
                            <a:latin typeface="Cambria Math"/>
                          </a:rPr>
                          <m:t>|</m:t>
                        </m:r>
                      </m:sup>
                      <m:e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𝑚𝑎𝑥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sz="14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alculate Reward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;	//Update Q </a:t>
                </a:r>
                <a:r>
                  <a:rPr lang="en-US" altLang="ko-KR" sz="1400" dirty="0" smtClean="0"/>
                  <a:t>Value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𝜋</m:t>
                    </m:r>
                    <m:r>
                      <a:rPr lang="en-US" altLang="ko-KR" sz="1400" i="1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		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//</a:t>
                </a:r>
                <a:r>
                  <a:rPr lang="en-US" altLang="ko-KR" sz="1400" kern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Set Policy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1600" dirty="0"/>
              </a:p>
              <a:p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endParaRPr lang="en-US" altLang="ko-KR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5760359"/>
              </a:xfrm>
              <a:prstGeom prst="rect">
                <a:avLst/>
              </a:prstGeom>
              <a:blipFill rotWithShape="0">
                <a:blip r:embed="rId3"/>
                <a:stretch>
                  <a:fillRect l="-1031" t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Making model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to predict bandwidth after load balancing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 </a:t>
            </a:r>
            <a:r>
              <a:rPr lang="en-US" altLang="ko-KR" sz="2000" dirty="0"/>
              <a:t> &amp; Q Learning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 Definition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Estimation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/>
              <a:t>An SDN Platform for Traffic </a:t>
            </a:r>
            <a:r>
              <a:rPr lang="en-US" altLang="ko-KR" sz="2000" dirty="0" smtClean="0"/>
              <a:t>Offloading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Q-Learning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2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757159"/>
                  </p:ext>
                </p:extLst>
              </p:nvPr>
            </p:nvGraphicFramePr>
            <p:xfrm>
              <a:off x="971600" y="1124744"/>
              <a:ext cx="7200800" cy="49947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05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400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not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   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is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50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Bitrate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i="0" dirty="0" smtClean="0"/>
                            <a:t> </a:t>
                          </a:r>
                          <a:r>
                            <a:rPr lang="en-US" altLang="ko-KR" sz="1500" i="0" dirty="0" smtClean="0"/>
                            <a:t>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4565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ko-KR" sz="1500" b="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Quality which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dirty="0" smtClean="0"/>
                            <a:t> </a:t>
                          </a:r>
                          <a:r>
                            <a:rPr lang="en-US" altLang="ko-KR" sz="1500" dirty="0" smtClean="0"/>
                            <a:t>want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490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Index for 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51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Index for Buffered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Threshold for Underflow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38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aseline="0" dirty="0" smtClean="0"/>
                            <a:t>Duration of Requested Segment at</a:t>
                          </a:r>
                          <a:r>
                            <a:rPr lang="en-US" altLang="ko-KR" sz="15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460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dirty="0" smtClean="0"/>
                            <a:t> </a:t>
                          </a:r>
                          <a:r>
                            <a:rPr lang="en-US" altLang="ko-KR" sz="1500" i="0" dirty="0" smtClean="0"/>
                            <a:t>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757159"/>
                  </p:ext>
                </p:extLst>
              </p:nvPr>
            </p:nvGraphicFramePr>
            <p:xfrm>
              <a:off x="971600" y="1124744"/>
              <a:ext cx="7200800" cy="49947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163265" r="-167720" b="-58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081" t="-163265" r="-541" b="-586735"/>
                          </a:stretch>
                        </a:blipFill>
                      </a:tcPr>
                    </a:tc>
                  </a:tr>
                  <a:tr h="37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416129" r="-167720" b="-8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081" t="-416129" r="-541" b="-827419"/>
                          </a:stretch>
                        </a:blipFill>
                      </a:tcPr>
                    </a:tc>
                  </a:tr>
                  <a:tr h="3207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615385" r="-167720" b="-88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081" t="-615385" r="-541" b="-886538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701887" r="-167720" b="-7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817308" r="-167720" b="-6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710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781967" r="-167720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081" t="-781967" r="-541" b="-4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736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867742" r="-167720" b="-3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081" t="-867742" r="-541" b="-375806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1153846" r="-167720" b="-3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Threshold for Underflow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1143860" r="-167720" b="-2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081" t="-1143860" r="-541" b="-2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3675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1181667" r="-16772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081" t="-1181667" r="-541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6" t="-1450943" r="-167720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0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73831" y="5703059"/>
            <a:ext cx="40141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 SDN-assisted HTTP Adaptive Streaming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over Wi-Fi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Determine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𝑨𝑷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b="1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o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minimize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𝑵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p>
                        </m:sSub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ko-KR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Subject to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𝑝𝑙𝑎𝑦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𝑏𝑢𝑓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𝑎𝑣𝑎𝑖𝑙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918000" lvl="2">
                  <a:buClr>
                    <a:srgbClr val="A20000"/>
                  </a:buClr>
                </a:pPr>
                <a:endParaRPr lang="en-US" altLang="ko-KR" sz="12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  <a:blipFill rotWithShape="0">
                <a:blip r:embed="rId3"/>
                <a:stretch>
                  <a:fillRect l="-1037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MDP &amp; 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775"/>
          </a:xfrm>
        </p:spPr>
        <p:txBody>
          <a:bodyPr/>
          <a:lstStyle/>
          <a:p>
            <a:r>
              <a:rPr lang="en-US" altLang="ko-KR" dirty="0" smtClean="0"/>
              <a:t>Used in Reinforce Learning with Q-Learning</a:t>
            </a:r>
          </a:p>
          <a:p>
            <a:pPr lvl="1"/>
            <a:r>
              <a:rPr lang="en-US" altLang="ko-KR" dirty="0" smtClean="0"/>
              <a:t>MDP: 		</a:t>
            </a:r>
            <a:r>
              <a:rPr lang="en-US" altLang="ko-KR" dirty="0" smtClean="0">
                <a:solidFill>
                  <a:srgbClr val="FF0000"/>
                </a:solidFill>
              </a:rPr>
              <a:t>Definition</a:t>
            </a:r>
            <a:r>
              <a:rPr lang="en-US" altLang="ko-KR" dirty="0" smtClean="0"/>
              <a:t> of Problem</a:t>
            </a:r>
          </a:p>
          <a:p>
            <a:pPr lvl="1"/>
            <a:r>
              <a:rPr lang="en-US" altLang="ko-KR" dirty="0" smtClean="0"/>
              <a:t>Q-Learning:	</a:t>
            </a:r>
            <a:r>
              <a:rPr lang="en-US" altLang="ko-KR" dirty="0" smtClean="0">
                <a:solidFill>
                  <a:srgbClr val="FF0000"/>
                </a:solidFill>
              </a:rPr>
              <a:t>Solution</a:t>
            </a:r>
            <a:r>
              <a:rPr lang="en-US" altLang="ko-KR" dirty="0" smtClean="0"/>
              <a:t> of Problem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Solution </a:t>
            </a:r>
            <a:r>
              <a:rPr lang="en-US" altLang="ko-KR" sz="2000" dirty="0" smtClean="0"/>
              <a:t>(Q-Learning)</a:t>
            </a:r>
            <a:r>
              <a:rPr lang="en-US" altLang="ko-KR" dirty="0" smtClean="0"/>
              <a:t> is based on Dynamic Programming)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 smtClean="0">
                <a:solidFill>
                  <a:srgbClr val="FF0000"/>
                </a:solidFill>
              </a:rPr>
              <a:t>extra memory </a:t>
            </a:r>
            <a:r>
              <a:rPr lang="en-US" altLang="ko-KR" dirty="0" smtClean="0"/>
              <a:t>to solve problem</a:t>
            </a:r>
          </a:p>
          <a:p>
            <a:pPr lvl="1"/>
            <a:r>
              <a:rPr lang="en-US" altLang="ko-KR" dirty="0" smtClean="0"/>
              <a:t>Deriving </a:t>
            </a:r>
            <a:r>
              <a:rPr lang="en-US" altLang="ko-KR" dirty="0" smtClean="0">
                <a:solidFill>
                  <a:srgbClr val="FF0000"/>
                </a:solidFill>
              </a:rPr>
              <a:t>globally</a:t>
            </a:r>
            <a:r>
              <a:rPr lang="en-US" altLang="ko-KR" dirty="0" smtClean="0"/>
              <a:t> optimization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Greedy vs Dynamic Programming</a:t>
            </a:r>
          </a:p>
          <a:p>
            <a:pPr lvl="1"/>
            <a:r>
              <a:rPr lang="en-US" altLang="ko-KR" dirty="0" smtClean="0"/>
              <a:t>Greedy algorithm derive locally optimization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30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 &amp; 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775"/>
          </a:xfrm>
        </p:spPr>
        <p:txBody>
          <a:bodyPr/>
          <a:lstStyle/>
          <a:p>
            <a:r>
              <a:rPr lang="en-US" altLang="ko-KR" dirty="0" smtClean="0"/>
              <a:t>Greedy vs Dynamic 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2009535" y="2132856"/>
            <a:ext cx="509199" cy="509199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53062" y="5728113"/>
            <a:ext cx="509199" cy="509199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15716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95873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03548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직선 화살표 연결선 10"/>
          <p:cNvCxnSpPr>
            <a:stCxn id="6" idx="0"/>
            <a:endCxn id="7" idx="4"/>
          </p:cNvCxnSpPr>
          <p:nvPr/>
        </p:nvCxnSpPr>
        <p:spPr bwMode="auto">
          <a:xfrm flipV="1">
            <a:off x="2207662" y="4437112"/>
            <a:ext cx="6076" cy="1291001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7"/>
            <a:endCxn id="8" idx="4"/>
          </p:cNvCxnSpPr>
          <p:nvPr/>
        </p:nvCxnSpPr>
        <p:spPr bwMode="auto">
          <a:xfrm flipV="1">
            <a:off x="2387691" y="4437112"/>
            <a:ext cx="1306204" cy="1365571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6" idx="1"/>
            <a:endCxn id="9" idx="5"/>
          </p:cNvCxnSpPr>
          <p:nvPr/>
        </p:nvCxnSpPr>
        <p:spPr bwMode="auto">
          <a:xfrm flipH="1" flipV="1">
            <a:off x="841593" y="4379113"/>
            <a:ext cx="1186039" cy="1423570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9" idx="7"/>
            <a:endCxn id="5" idx="3"/>
          </p:cNvCxnSpPr>
          <p:nvPr/>
        </p:nvCxnSpPr>
        <p:spPr bwMode="auto">
          <a:xfrm flipV="1">
            <a:off x="841593" y="2567485"/>
            <a:ext cx="1242512" cy="1531582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7" idx="0"/>
            <a:endCxn id="5" idx="4"/>
          </p:cNvCxnSpPr>
          <p:nvPr/>
        </p:nvCxnSpPr>
        <p:spPr bwMode="auto">
          <a:xfrm flipV="1">
            <a:off x="2213738" y="2642055"/>
            <a:ext cx="50397" cy="1399013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8" idx="1"/>
            <a:endCxn id="5" idx="5"/>
          </p:cNvCxnSpPr>
          <p:nvPr/>
        </p:nvCxnSpPr>
        <p:spPr bwMode="auto">
          <a:xfrm flipH="1" flipV="1">
            <a:off x="2444164" y="2567485"/>
            <a:ext cx="1109708" cy="1531582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3083872" y="5128994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30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83734" y="4747395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50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866202" y="5158554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20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083872" y="29647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40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83734" y="31171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10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41593" y="29647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30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33967" y="2132856"/>
            <a:ext cx="509199" cy="509199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177494" y="5728113"/>
            <a:ext cx="509199" cy="509199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40148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720305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27980" y="4041068"/>
            <a:ext cx="396044" cy="396044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직선 화살표 연결선 37"/>
          <p:cNvCxnSpPr>
            <a:stCxn id="34" idx="0"/>
            <a:endCxn id="35" idx="4"/>
          </p:cNvCxnSpPr>
          <p:nvPr/>
        </p:nvCxnSpPr>
        <p:spPr bwMode="auto">
          <a:xfrm flipV="1">
            <a:off x="6432094" y="4437112"/>
            <a:ext cx="6076" cy="1291001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34" idx="7"/>
            <a:endCxn id="36" idx="4"/>
          </p:cNvCxnSpPr>
          <p:nvPr/>
        </p:nvCxnSpPr>
        <p:spPr bwMode="auto">
          <a:xfrm flipV="1">
            <a:off x="6612123" y="4437112"/>
            <a:ext cx="1306204" cy="1365571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34" idx="1"/>
            <a:endCxn id="37" idx="5"/>
          </p:cNvCxnSpPr>
          <p:nvPr/>
        </p:nvCxnSpPr>
        <p:spPr bwMode="auto">
          <a:xfrm flipH="1" flipV="1">
            <a:off x="5066025" y="4379113"/>
            <a:ext cx="1186039" cy="1423570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>
            <a:stCxn id="37" idx="7"/>
            <a:endCxn id="33" idx="3"/>
          </p:cNvCxnSpPr>
          <p:nvPr/>
        </p:nvCxnSpPr>
        <p:spPr bwMode="auto">
          <a:xfrm flipV="1">
            <a:off x="5066025" y="2567485"/>
            <a:ext cx="1242512" cy="1531582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>
            <a:stCxn id="35" idx="0"/>
            <a:endCxn id="33" idx="4"/>
          </p:cNvCxnSpPr>
          <p:nvPr/>
        </p:nvCxnSpPr>
        <p:spPr bwMode="auto">
          <a:xfrm flipV="1">
            <a:off x="6438170" y="2642055"/>
            <a:ext cx="50397" cy="1399013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/>
          <p:cNvCxnSpPr>
            <a:stCxn id="36" idx="1"/>
            <a:endCxn id="33" idx="5"/>
          </p:cNvCxnSpPr>
          <p:nvPr/>
        </p:nvCxnSpPr>
        <p:spPr bwMode="auto">
          <a:xfrm flipH="1" flipV="1">
            <a:off x="6668596" y="2567485"/>
            <a:ext cx="1109708" cy="1531582"/>
          </a:xfrm>
          <a:prstGeom prst="straightConnector1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 bwMode="auto">
          <a:xfrm>
            <a:off x="7308304" y="5128994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30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508166" y="4747395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50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090634" y="5158554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20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7308304" y="29647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40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508166" y="31171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10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5066025" y="2964723"/>
            <a:ext cx="470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30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475656" y="1484784"/>
            <a:ext cx="1596912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Greedy</a:t>
            </a:r>
            <a:endParaRPr lang="ko-KR" altLang="en-US" sz="3200" b="1" dirty="0"/>
          </a:p>
        </p:txBody>
      </p:sp>
      <p:sp>
        <p:nvSpPr>
          <p:cNvPr id="51" name="TextBox 50"/>
          <p:cNvSpPr txBox="1"/>
          <p:nvPr/>
        </p:nvSpPr>
        <p:spPr bwMode="auto">
          <a:xfrm>
            <a:off x="6120921" y="1484783"/>
            <a:ext cx="755335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DP</a:t>
            </a:r>
            <a:endParaRPr lang="ko-KR" altLang="en-US" sz="3200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316416" y="4016061"/>
            <a:ext cx="504056" cy="446057"/>
            <a:chOff x="8316416" y="4016061"/>
            <a:chExt cx="504056" cy="446057"/>
          </a:xfrm>
        </p:grpSpPr>
        <p:sp>
          <p:nvSpPr>
            <p:cNvPr id="52" name="직사각형 51"/>
            <p:cNvSpPr/>
            <p:nvPr/>
          </p:nvSpPr>
          <p:spPr>
            <a:xfrm>
              <a:off x="8316416" y="4016061"/>
              <a:ext cx="504056" cy="446057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8333444" y="4050814"/>
              <a:ext cx="47000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2"/>
                  </a:solidFill>
                </a:rPr>
                <a:t>30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844255" y="4022830"/>
            <a:ext cx="504056" cy="446057"/>
            <a:chOff x="6844255" y="4022830"/>
            <a:chExt cx="504056" cy="446057"/>
          </a:xfrm>
        </p:grpSpPr>
        <p:sp>
          <p:nvSpPr>
            <p:cNvPr id="53" name="직사각형 52"/>
            <p:cNvSpPr/>
            <p:nvPr/>
          </p:nvSpPr>
          <p:spPr>
            <a:xfrm>
              <a:off x="6844255" y="4022830"/>
              <a:ext cx="504056" cy="446057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6857039" y="4037002"/>
              <a:ext cx="47000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2"/>
                  </a:solidFill>
                </a:rPr>
                <a:t>50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283997" y="4022830"/>
            <a:ext cx="504056" cy="448191"/>
            <a:chOff x="5283997" y="4022830"/>
            <a:chExt cx="504056" cy="448191"/>
          </a:xfrm>
        </p:grpSpPr>
        <p:sp>
          <p:nvSpPr>
            <p:cNvPr id="54" name="직사각형 53"/>
            <p:cNvSpPr/>
            <p:nvPr/>
          </p:nvSpPr>
          <p:spPr>
            <a:xfrm>
              <a:off x="5283997" y="4022830"/>
              <a:ext cx="504056" cy="446057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5318053" y="4070911"/>
              <a:ext cx="47000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2"/>
                  </a:solidFill>
                </a:rPr>
                <a:t>20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 bwMode="auto">
          <a:xfrm>
            <a:off x="3182786" y="2241945"/>
            <a:ext cx="2204450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50 + 10 = 60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6971351" y="2241945"/>
            <a:ext cx="2204450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30 + 40 = 70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MDP Definition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reward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42033"/>
                  </p:ext>
                </p:extLst>
              </p:nvPr>
            </p:nvGraphicFramePr>
            <p:xfrm>
              <a:off x="755576" y="1734407"/>
              <a:ext cx="7754565" cy="458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,…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One</a:t>
                          </a:r>
                          <a:r>
                            <a:rPr lang="en-US" altLang="ko-KR" sz="1400" dirty="0" smtClean="0"/>
                            <a:t> UE changes</a:t>
                          </a:r>
                          <a:r>
                            <a:rPr lang="en-US" altLang="ko-KR" sz="1400" baseline="0" dirty="0" smtClean="0"/>
                            <a:t> AP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per time</a:t>
                          </a:r>
                          <a:r>
                            <a:rPr lang="en-US" altLang="ko-KR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 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because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of Complexity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AP index, Bandwidth</a:t>
                          </a:r>
                          <a:endParaRPr lang="en-US" altLang="ko-KR" sz="1100" baseline="0" dirty="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,…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,…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𝑵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,…,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,…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𝑴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sz="105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05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𝑼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𝒎𝒂𝒙</m:t>
                                        </m:r>
                                      </m:sup>
                                    </m:sSubSup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ko-KR" sz="1400" b="1" i="1" kern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𝒔𝒖𝒑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42033"/>
                  </p:ext>
                </p:extLst>
              </p:nvPr>
            </p:nvGraphicFramePr>
            <p:xfrm>
              <a:off x="755576" y="1734407"/>
              <a:ext cx="7754565" cy="458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75" t="-52500" r="-502" b="-480000"/>
                          </a:stretch>
                        </a:blipFill>
                      </a:tcPr>
                    </a:tc>
                  </a:tr>
                  <a:tr h="9620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75" t="-115823" r="-502" b="-264557"/>
                          </a:stretch>
                        </a:blip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75" t="-284167" r="-502" b="-2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75" t="-755738" r="-502" b="-3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6748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75" t="-470270" r="-502" b="-1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75" t="-1037705" r="-502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75" t="-1137705" r="-502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9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8" name="TextBox 37"/>
          <p:cNvSpPr txBox="1"/>
          <p:nvPr/>
        </p:nvSpPr>
        <p:spPr bwMode="auto">
          <a:xfrm>
            <a:off x="1547664" y="6341258"/>
            <a:ext cx="140775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before &gt;</a:t>
            </a:r>
            <a:endParaRPr lang="ko-KR" altLang="en-US" sz="2000" b="1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6345800" y="6282894"/>
            <a:ext cx="117852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after &gt;</a:t>
            </a:r>
            <a:endParaRPr lang="ko-KR" altLang="en-US" sz="2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627692" y="3898480"/>
            <a:ext cx="3080212" cy="2410840"/>
            <a:chOff x="1673478" y="1329974"/>
            <a:chExt cx="3789033" cy="2965625"/>
          </a:xfrm>
        </p:grpSpPr>
        <p:sp>
          <p:nvSpPr>
            <p:cNvPr id="23" name="타원 22"/>
            <p:cNvSpPr/>
            <p:nvPr/>
          </p:nvSpPr>
          <p:spPr>
            <a:xfrm>
              <a:off x="1673478" y="2147656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314567" y="1329974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7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431" y="301745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581" y="198884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오른쪽 화살표 29"/>
            <p:cNvSpPr/>
            <p:nvPr/>
          </p:nvSpPr>
          <p:spPr>
            <a:xfrm rot="21069168">
              <a:off x="2140488" y="3329303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 rot="15361692">
              <a:off x="2706577" y="3790701"/>
              <a:ext cx="553785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3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072" y="3283832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860" y="3799280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615" y="2739245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오른쪽 화살표 35"/>
            <p:cNvSpPr/>
            <p:nvPr/>
          </p:nvSpPr>
          <p:spPr>
            <a:xfrm rot="9022588">
              <a:off x="2958699" y="3116270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2038667" y="3159779"/>
              <a:ext cx="609462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1~20Kbps</a:t>
              </a:r>
              <a:endParaRPr lang="ko-KR" altLang="en-US" sz="900" b="1" dirty="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3148274" y="3287914"/>
              <a:ext cx="609462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r>
                <a:rPr lang="en-US" altLang="ko-KR" sz="700" b="1" dirty="0" smtClean="0"/>
                <a:t>~23Kbps</a:t>
              </a:r>
              <a:endParaRPr lang="ko-KR" altLang="en-US" sz="900" b="1" dirty="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2209577" y="3813935"/>
              <a:ext cx="684803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0.5~11Kbps</a:t>
              </a:r>
              <a:endParaRPr lang="ko-KR" altLang="en-US" sz="900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64088" y="3886785"/>
            <a:ext cx="3008670" cy="2354846"/>
            <a:chOff x="5192639" y="3487969"/>
            <a:chExt cx="3747129" cy="2932827"/>
          </a:xfrm>
        </p:grpSpPr>
        <p:sp>
          <p:nvSpPr>
            <p:cNvPr id="8" name="타원 7"/>
            <p:cNvSpPr/>
            <p:nvPr/>
          </p:nvSpPr>
          <p:spPr>
            <a:xfrm>
              <a:off x="5192639" y="4296608"/>
              <a:ext cx="2124189" cy="212418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15579" y="3487969"/>
              <a:ext cx="2124189" cy="212418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2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262" y="5156782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641" y="4139180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오른쪽 화살표 14"/>
            <p:cNvSpPr/>
            <p:nvPr/>
          </p:nvSpPr>
          <p:spPr>
            <a:xfrm rot="21069168">
              <a:off x="5654484" y="5465187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 rot="15361692">
              <a:off x="6214313" y="5921482"/>
              <a:ext cx="547660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712" y="5420219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882" y="5929966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806" y="4881655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오른쪽 화살표 20"/>
            <p:cNvSpPr/>
            <p:nvPr/>
          </p:nvSpPr>
          <p:spPr>
            <a:xfrm rot="19701333">
              <a:off x="7280679" y="4711790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710948" y="5033558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67342" y="4244735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6456095" y="5335223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95535" y="1135063"/>
            <a:ext cx="820891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is decided by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Connected AP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 (input for ARIMA model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network is changed (AP changed), need to estimate changed 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RSSI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Number of UEs</a:t>
            </a:r>
            <a:endParaRPr lang="en-US" altLang="ko-KR" sz="12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4569287" y="3429000"/>
            <a:ext cx="0" cy="2543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39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3991" y="6161003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86" y="1124744"/>
            <a:ext cx="688039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9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68196</TotalTime>
  <Words>443</Words>
  <Application>Microsoft Office PowerPoint</Application>
  <PresentationFormat>화면 슬라이드 쇼(4:3)</PresentationFormat>
  <Paragraphs>239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Research   Jae Jun Ha  Multimedia Computing and Networking Lab POSTECH  2018-07-27</vt:lpstr>
      <vt:lpstr>Contents</vt:lpstr>
      <vt:lpstr>Problem Formulation</vt:lpstr>
      <vt:lpstr>Problem Formulation</vt:lpstr>
      <vt:lpstr>MDP &amp; Q Learning</vt:lpstr>
      <vt:lpstr>MDP  &amp; Q Learning</vt:lpstr>
      <vt:lpstr>MDP Definition</vt:lpstr>
      <vt:lpstr>Bandwidth Estimation</vt:lpstr>
      <vt:lpstr>An SDN Platform for Traffic Offloading</vt:lpstr>
      <vt:lpstr>An SDN Platform for Traffic Offloading</vt:lpstr>
      <vt:lpstr>An SDN Platform for Traffic Offloading</vt:lpstr>
      <vt:lpstr>An SDN Platform for Traffic Offloading</vt:lpstr>
      <vt:lpstr>Q-Learning</vt:lpstr>
      <vt:lpstr>Algorithm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MCN</cp:lastModifiedBy>
  <cp:revision>3052</cp:revision>
  <cp:lastPrinted>2018-05-17T20:14:53Z</cp:lastPrinted>
  <dcterms:created xsi:type="dcterms:W3CDTF">2010-07-29T14:05:23Z</dcterms:created>
  <dcterms:modified xsi:type="dcterms:W3CDTF">2018-07-27T00:53:57Z</dcterms:modified>
</cp:coreProperties>
</file>