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1"/>
  </p:notesMasterIdLst>
  <p:handoutMasterIdLst>
    <p:handoutMasterId r:id="rId12"/>
  </p:handoutMasterIdLst>
  <p:sldIdLst>
    <p:sldId id="721" r:id="rId2"/>
    <p:sldId id="729" r:id="rId3"/>
    <p:sldId id="769" r:id="rId4"/>
    <p:sldId id="775" r:id="rId5"/>
    <p:sldId id="776" r:id="rId6"/>
    <p:sldId id="777" r:id="rId7"/>
    <p:sldId id="774" r:id="rId8"/>
    <p:sldId id="778" r:id="rId9"/>
    <p:sldId id="754" r:id="rId10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0" autoAdjust="0"/>
    <p:restoredTop sz="85681" autoAdjust="0"/>
  </p:normalViewPr>
  <p:slideViewPr>
    <p:cSldViewPr>
      <p:cViewPr varScale="1">
        <p:scale>
          <a:sx n="109" d="100"/>
          <a:sy n="109" d="100"/>
        </p:scale>
        <p:origin x="20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310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6394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7302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8886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982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6981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431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13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-itec.uni-klu.ac.at/ftp/datasets/mmsys12/BigBuckBunny/PSNR/xls/bunny_2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2019-03-08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6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Utility Function</a:t>
            </a:r>
            <a:endParaRPr lang="en-US" altLang="ko-KR" dirty="0" smtClean="0"/>
          </a:p>
          <a:p>
            <a:r>
              <a:rPr lang="en-US" altLang="ko-KR" dirty="0" smtClean="0"/>
              <a:t>Performance</a:t>
            </a:r>
          </a:p>
          <a:p>
            <a:r>
              <a:rPr lang="en-US" altLang="ko-KR" dirty="0" smtClean="0"/>
              <a:t>Bandwidth model</a:t>
            </a:r>
            <a:endParaRPr lang="en-US" altLang="ko-KR" dirty="0" smtClean="0"/>
          </a:p>
          <a:p>
            <a:r>
              <a:rPr lang="en-US" altLang="ko-KR" dirty="0" smtClean="0"/>
              <a:t>Future </a:t>
            </a:r>
            <a:r>
              <a:rPr lang="en-US" altLang="ko-KR" dirty="0" smtClean="0"/>
              <a:t>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6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Utility Function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내용 개체 틀 2"/>
              <p:cNvSpPr txBox="1">
                <a:spLocks/>
              </p:cNvSpPr>
              <p:nvPr/>
            </p:nvSpPr>
            <p:spPr bwMode="auto">
              <a:xfrm>
                <a:off x="468313" y="1052514"/>
                <a:ext cx="8229600" cy="4742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굴림" panose="020B0600000101010101" pitchFamily="50" charset="-127"/>
                  <a:buChar char="‒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ú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Wingdings" panose="05000000000000000000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ko-KR" kern="0" dirty="0" smtClean="0"/>
                  <a:t>Utility function</a:t>
                </a:r>
              </a:p>
              <a:p>
                <a:pPr lvl="1"/>
                <a:r>
                  <a:rPr lang="en-US" altLang="ko-KR" kern="0" dirty="0"/>
                  <a:t>The </a:t>
                </a:r>
                <a:r>
                  <a:rPr lang="en-US" altLang="ko-KR" b="1" kern="0" dirty="0"/>
                  <a:t>relationship between bitrate and </a:t>
                </a:r>
                <a:r>
                  <a:rPr lang="en-US" altLang="ko-KR" b="1" kern="0" dirty="0" smtClean="0"/>
                  <a:t>PSNR</a:t>
                </a:r>
                <a:r>
                  <a:rPr lang="en-US" altLang="ko-KR" kern="0" dirty="0" smtClean="0"/>
                  <a:t> </a:t>
                </a:r>
                <a:r>
                  <a:rPr lang="en-US" altLang="ko-KR" kern="0" dirty="0"/>
                  <a:t>can be expressed as a </a:t>
                </a:r>
                <a:r>
                  <a:rPr lang="en-US" altLang="ko-KR" b="1" kern="0" dirty="0"/>
                  <a:t>logarithmic function</a:t>
                </a:r>
                <a:r>
                  <a:rPr lang="en-US" altLang="ko-KR" kern="0" dirty="0"/>
                  <a:t> through </a:t>
                </a:r>
                <a:r>
                  <a:rPr lang="en-US" altLang="ko-KR" b="1" kern="0" dirty="0"/>
                  <a:t>curve fitting</a:t>
                </a:r>
                <a:r>
                  <a:rPr lang="en-US" altLang="ko-KR" kern="0" dirty="0" smtClean="0"/>
                  <a:t>.</a:t>
                </a:r>
              </a:p>
              <a:p>
                <a:pPr lvl="2"/>
                <a:endParaRPr lang="en-US" altLang="ko-KR" kern="0" dirty="0" smtClean="0"/>
              </a:p>
              <a:p>
                <a:pPr lvl="2"/>
                <a:r>
                  <a:rPr lang="en-US" altLang="ko-KR" kern="0" dirty="0" smtClean="0"/>
                  <a:t>It can consider </a:t>
                </a:r>
                <a:r>
                  <a:rPr lang="en-US" altLang="ko-KR" b="1" kern="0" dirty="0" smtClean="0"/>
                  <a:t>proportional fairness</a:t>
                </a:r>
                <a:r>
                  <a:rPr lang="en-US" altLang="ko-KR" kern="0" dirty="0" smtClean="0"/>
                  <a:t> because of logarithmic function</a:t>
                </a:r>
              </a:p>
              <a:p>
                <a:pPr lvl="2"/>
                <a:endParaRPr lang="en-US" altLang="ko-KR" kern="0" dirty="0" smtClean="0"/>
              </a:p>
              <a:p>
                <a:pPr lvl="2"/>
                <a:r>
                  <a:rPr lang="en-US" altLang="ko-KR" kern="0" dirty="0" smtClean="0"/>
                  <a:t>It </a:t>
                </a:r>
                <a:r>
                  <a:rPr lang="en-US" altLang="ko-KR" kern="0" dirty="0"/>
                  <a:t>has the form of </a:t>
                </a:r>
                <a14:m>
                  <m:oMath xmlns:m="http://schemas.openxmlformats.org/officeDocument/2006/math">
                    <m:r>
                      <a:rPr lang="en-US" altLang="ko-KR" b="0" i="1" kern="0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ko-KR" b="0" i="1" kern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kern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kern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altLang="ko-KR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kern="0" dirty="0" smtClean="0"/>
              </a:p>
              <a:p>
                <a:pPr lvl="2"/>
                <a:endParaRPr lang="en-US" altLang="ko-KR" kern="0" dirty="0" smtClean="0"/>
              </a:p>
              <a:p>
                <a:pPr lvl="2"/>
                <a:r>
                  <a:rPr lang="en-US" altLang="ko-KR" kern="0" dirty="0" smtClean="0"/>
                  <a:t>The value a and b </a:t>
                </a:r>
                <a:r>
                  <a:rPr lang="en-US" altLang="ko-KR" kern="0" dirty="0"/>
                  <a:t>may have different values depending on the characteristics of </a:t>
                </a:r>
                <a:r>
                  <a:rPr lang="en-US" altLang="ko-KR" kern="0" dirty="0" smtClean="0"/>
                  <a:t>video</a:t>
                </a:r>
              </a:p>
              <a:p>
                <a:pPr lvl="1"/>
                <a:endParaRPr lang="en-US" altLang="ko-KR" kern="0" dirty="0" smtClean="0"/>
              </a:p>
              <a:p>
                <a:pPr lvl="1"/>
                <a:r>
                  <a:rPr lang="en-US" altLang="ko-KR" i="1" kern="0" dirty="0" err="1" smtClean="0"/>
                  <a:t>BigBuckBunny</a:t>
                </a:r>
                <a:endParaRPr lang="en-US" altLang="ko-KR" i="1" kern="0" dirty="0" smtClean="0"/>
              </a:p>
              <a:p>
                <a:pPr lvl="1"/>
                <a:endParaRPr lang="en-US" altLang="ko-KR" kern="0" dirty="0" smtClean="0"/>
              </a:p>
              <a:p>
                <a:pPr lvl="2" algn="just"/>
                <a:r>
                  <a:rPr lang="en-US" altLang="ko-KR" kern="0" dirty="0" smtClean="0"/>
                  <a:t>Can get PSNR </a:t>
                </a:r>
                <a:r>
                  <a:rPr lang="en-US" altLang="ko-KR" kern="0" dirty="0"/>
                  <a:t>data from </a:t>
                </a:r>
                <a:endParaRPr lang="en-US" altLang="ko-KR" kern="0" dirty="0" smtClean="0"/>
              </a:p>
              <a:p>
                <a:pPr marL="914400" lvl="2" indent="0" algn="just">
                  <a:buNone/>
                </a:pPr>
                <a:r>
                  <a:rPr lang="en-US" altLang="ko-KR" sz="1500" kern="0" dirty="0" smtClean="0">
                    <a:hlinkClick r:id="rId3"/>
                  </a:rPr>
                  <a:t>http://www-itec.uni-klu.ac.at/ftp/datasets/mmsys12/BigBuckBunny/PSNR/xls/bunny_2s/</a:t>
                </a:r>
                <a:endParaRPr lang="en-US" altLang="ko-KR" sz="1500" kern="0" dirty="0" smtClean="0"/>
              </a:p>
              <a:p>
                <a:pPr lvl="1"/>
                <a:endParaRPr lang="en-US" altLang="ko-KR" kern="0" dirty="0"/>
              </a:p>
              <a:p>
                <a:pPr lvl="2" algn="just"/>
                <a:r>
                  <a:rPr lang="en-US" altLang="ko-KR" kern="0" dirty="0" smtClean="0"/>
                  <a:t>Result of curve fitting is </a:t>
                </a:r>
                <a14:m>
                  <m:oMath xmlns:m="http://schemas.openxmlformats.org/officeDocument/2006/math">
                    <m:r>
                      <a:rPr lang="en-US" altLang="ko-KR" i="1" kern="0">
                        <a:latin typeface="Cambria Math" panose="02040503050406030204" pitchFamily="18" charset="0"/>
                      </a:rPr>
                      <m:t>2.7863</m:t>
                    </m:r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 kern="0">
                            <a:latin typeface="Cambria Math"/>
                          </a:rPr>
                          <m:t>𝑛</m:t>
                        </m:r>
                      </m:fName>
                      <m:e>
                        <m:d>
                          <m:dPr>
                            <m:ctrlPr>
                              <a:rPr lang="en-US" altLang="ko-KR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altLang="ko-KR" i="1" kern="0">
                        <a:latin typeface="Cambria Math" panose="02040503050406030204" pitchFamily="18" charset="0"/>
                      </a:rPr>
                      <m:t>+22.27</m:t>
                    </m:r>
                  </m:oMath>
                </a14:m>
                <a:endParaRPr lang="en-US" altLang="ko-KR" kern="0" dirty="0"/>
              </a:p>
              <a:p>
                <a:pPr lvl="1"/>
                <a:endParaRPr lang="en-US" altLang="ko-KR" kern="0" dirty="0" smtClean="0"/>
              </a:p>
              <a:p>
                <a:endParaRPr lang="en-US" altLang="ko-KR" kern="0" dirty="0" smtClean="0"/>
              </a:p>
              <a:p>
                <a:endParaRPr lang="en-US" altLang="ko-KR" kern="0" dirty="0"/>
              </a:p>
              <a:p>
                <a:endParaRPr lang="en-US" altLang="ko-KR" kern="0" dirty="0" smtClean="0"/>
              </a:p>
              <a:p>
                <a:endParaRPr lang="en-US" altLang="ko-KR" kern="0" dirty="0" smtClean="0"/>
              </a:p>
              <a:p>
                <a:pPr lvl="3"/>
                <a:endParaRPr lang="en-US" altLang="ko-KR" kern="0" dirty="0" smtClean="0"/>
              </a:p>
            </p:txBody>
          </p:sp>
        </mc:Choice>
        <mc:Fallback>
          <p:sp>
            <p:nvSpPr>
              <p:cNvPr id="1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1052514"/>
                <a:ext cx="8229600" cy="4742877"/>
              </a:xfrm>
              <a:prstGeom prst="rect">
                <a:avLst/>
              </a:prstGeom>
              <a:blipFill>
                <a:blip r:embed="rId4"/>
                <a:stretch>
                  <a:fillRect l="-444" t="-1928" r="-59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90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Utility Function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내용 개체 틀 2"/>
              <p:cNvSpPr txBox="1">
                <a:spLocks/>
              </p:cNvSpPr>
              <p:nvPr/>
            </p:nvSpPr>
            <p:spPr bwMode="auto">
              <a:xfrm>
                <a:off x="468313" y="1052514"/>
                <a:ext cx="8229600" cy="4742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굴림" panose="020B0600000101010101" pitchFamily="50" charset="-127"/>
                  <a:buChar char="‒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ú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Wingdings" panose="05000000000000000000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ko-KR" sz="2600" kern="0" dirty="0" smtClean="0"/>
                  <a:t>Result </a:t>
                </a:r>
                <a:r>
                  <a:rPr lang="en-US" altLang="ko-KR" sz="2600" kern="0" dirty="0"/>
                  <a:t>of </a:t>
                </a:r>
                <a:r>
                  <a:rPr lang="en-US" altLang="ko-KR" sz="2600" kern="0" dirty="0" smtClean="0"/>
                  <a:t>comparing previous utility function </a:t>
                </a:r>
                <a:r>
                  <a:rPr lang="en-US" altLang="ko-KR" sz="2600" kern="0" dirty="0"/>
                  <a:t>and </a:t>
                </a:r>
                <a:r>
                  <a:rPr lang="en-US" altLang="ko-KR" sz="2600" kern="0" dirty="0" smtClean="0"/>
                  <a:t>current utility function</a:t>
                </a:r>
                <a:endParaRPr lang="en-US" altLang="ko-KR" sz="2600" kern="0" dirty="0" smtClean="0"/>
              </a:p>
              <a:p>
                <a:pPr lvl="1"/>
                <a:r>
                  <a:rPr lang="en-US" altLang="ko-KR" kern="0" dirty="0"/>
                  <a:t>The utility functions defined last week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 kern="0">
                            <a:latin typeface="Cambria Math"/>
                          </a:rPr>
                          <m:t>𝑛</m:t>
                        </m:r>
                      </m:fName>
                      <m:e>
                        <m:d>
                          <m:dPr>
                            <m:ctrlPr>
                              <a:rPr lang="en-US" altLang="ko-KR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ker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 kern="0">
                                    <a:latin typeface="Cambria Math" panose="02040503050406030204" pitchFamily="18" charset="0"/>
                                  </a:rPr>
                                  <m:t>𝑟𝑒𝑞</m:t>
                                </m:r>
                              </m:sub>
                            </m:sSub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ker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 kern="0">
                                    <a:latin typeface="Cambria Math"/>
                                  </a:rPr>
                                  <m:t>𝑠𝑢𝑝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ko-KR" kern="0" dirty="0" smtClean="0"/>
              </a:p>
              <a:p>
                <a:pPr lvl="1"/>
                <a:r>
                  <a:rPr lang="en-US" altLang="ko-KR" kern="0" dirty="0" smtClean="0"/>
                  <a:t>The utility functions defined this week is </a:t>
                </a:r>
                <a14:m>
                  <m:oMath xmlns:m="http://schemas.openxmlformats.org/officeDocument/2006/math">
                    <m:r>
                      <a:rPr lang="en-US" altLang="ko-KR" i="1" kern="0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ko-KR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i="1" kern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kern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altLang="ko-KR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kern="0" dirty="0"/>
              </a:p>
              <a:p>
                <a:pPr lvl="1"/>
                <a:endParaRPr lang="en-US" altLang="ko-KR" kern="0" dirty="0" smtClean="0"/>
              </a:p>
              <a:p>
                <a:endParaRPr lang="en-US" altLang="ko-KR" kern="0" dirty="0"/>
              </a:p>
              <a:p>
                <a:endParaRPr lang="en-US" altLang="ko-KR" kern="0" dirty="0" smtClean="0"/>
              </a:p>
              <a:p>
                <a:endParaRPr lang="en-US" altLang="ko-KR" kern="0" dirty="0" smtClean="0"/>
              </a:p>
              <a:p>
                <a:pPr lvl="3"/>
                <a:endParaRPr lang="en-US" altLang="ko-KR" kern="0" dirty="0" smtClean="0"/>
              </a:p>
            </p:txBody>
          </p:sp>
        </mc:Choice>
        <mc:Fallback>
          <p:sp>
            <p:nvSpPr>
              <p:cNvPr id="1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1052514"/>
                <a:ext cx="8229600" cy="4742877"/>
              </a:xfrm>
              <a:prstGeom prst="rect">
                <a:avLst/>
              </a:prstGeom>
              <a:blipFill>
                <a:blip r:embed="rId3"/>
                <a:stretch>
                  <a:fillRect l="-741" t="-1285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4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Utility Function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600" kern="0" dirty="0" smtClean="0"/>
              <a:t>Result </a:t>
            </a:r>
            <a:r>
              <a:rPr lang="en-US" altLang="ko-KR" sz="2600" kern="0" dirty="0"/>
              <a:t>of </a:t>
            </a:r>
            <a:r>
              <a:rPr lang="en-US" altLang="ko-KR" sz="2600" kern="0" dirty="0" smtClean="0"/>
              <a:t>comparing previous utility function </a:t>
            </a:r>
            <a:r>
              <a:rPr lang="en-US" altLang="ko-KR" sz="2600" kern="0" dirty="0"/>
              <a:t>and </a:t>
            </a:r>
            <a:r>
              <a:rPr lang="en-US" altLang="ko-KR" sz="2600" kern="0" dirty="0" smtClean="0"/>
              <a:t>current utility function</a:t>
            </a:r>
            <a:endParaRPr lang="en-US" altLang="ko-KR" kern="0" dirty="0"/>
          </a:p>
          <a:p>
            <a:pPr lvl="1"/>
            <a:r>
              <a:rPr lang="en-US" altLang="ko-KR" kern="0" dirty="0" smtClean="0"/>
              <a:t>Test 7UEs and 3APs</a:t>
            </a:r>
            <a:endParaRPr lang="en-US" altLang="ko-KR" kern="0" dirty="0"/>
          </a:p>
          <a:p>
            <a:pPr lvl="1"/>
            <a:endParaRPr lang="en-US" altLang="ko-KR" kern="0" dirty="0" smtClean="0"/>
          </a:p>
          <a:p>
            <a:endParaRPr lang="en-US" altLang="ko-KR" kern="0" dirty="0"/>
          </a:p>
          <a:p>
            <a:endParaRPr lang="en-US" altLang="ko-KR" kern="0" dirty="0" smtClean="0"/>
          </a:p>
          <a:p>
            <a:endParaRPr lang="en-US" altLang="ko-KR" kern="0" dirty="0" smtClean="0"/>
          </a:p>
          <a:p>
            <a:pPr lvl="3"/>
            <a:endParaRPr lang="en-US" altLang="ko-KR" kern="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98" y="2374926"/>
            <a:ext cx="4281661" cy="3641413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403648" y="5013176"/>
            <a:ext cx="216024" cy="216024"/>
          </a:xfrm>
          <a:prstGeom prst="ellipse">
            <a:avLst/>
          </a:prstGeom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547664" y="4571254"/>
            <a:ext cx="216024" cy="216024"/>
          </a:xfrm>
          <a:prstGeom prst="ellipse">
            <a:avLst/>
          </a:prstGeom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339553" y="4889236"/>
            <a:ext cx="216024" cy="216024"/>
          </a:xfrm>
          <a:prstGeom prst="ellipse">
            <a:avLst/>
          </a:prstGeom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823120" y="5217943"/>
            <a:ext cx="216024" cy="216024"/>
          </a:xfrm>
          <a:prstGeom prst="ellipse">
            <a:avLst/>
          </a:prstGeom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2374926"/>
            <a:ext cx="2800350" cy="37147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400" y="2374925"/>
            <a:ext cx="2876550" cy="37338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393906" y="3198168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10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Compare MKP Solutions</a:t>
            </a:r>
          </a:p>
          <a:p>
            <a:pPr lvl="1"/>
            <a:r>
              <a:rPr lang="en-US" altLang="ko-KR" dirty="0" smtClean="0"/>
              <a:t>7UEs and </a:t>
            </a:r>
            <a:r>
              <a:rPr lang="en-US" altLang="ko-KR" dirty="0" smtClean="0"/>
              <a:t>3APs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Greedy: </a:t>
            </a:r>
            <a:r>
              <a:rPr lang="en-US" altLang="ko-KR" dirty="0" smtClean="0"/>
              <a:t>26.86, 0.00035 </a:t>
            </a:r>
            <a:r>
              <a:rPr lang="en-US" altLang="ko-KR" dirty="0" smtClean="0"/>
              <a:t>sec</a:t>
            </a:r>
          </a:p>
          <a:p>
            <a:pPr lvl="2"/>
            <a:r>
              <a:rPr lang="en-US" altLang="ko-KR" dirty="0" smtClean="0"/>
              <a:t>MTHM: </a:t>
            </a:r>
            <a:r>
              <a:rPr lang="en-US" altLang="ko-KR" dirty="0" smtClean="0"/>
              <a:t>21.04, 0.00109 </a:t>
            </a:r>
            <a:r>
              <a:rPr lang="en-US" altLang="ko-KR" dirty="0" smtClean="0"/>
              <a:t>sec </a:t>
            </a:r>
            <a:r>
              <a:rPr lang="en-US" altLang="ko-KR" dirty="0" smtClean="0"/>
              <a:t>(</a:t>
            </a:r>
            <a:r>
              <a:rPr lang="en-US" altLang="ko-KR" dirty="0" smtClean="0"/>
              <a:t>3.1</a:t>
            </a:r>
            <a:r>
              <a:rPr lang="en-US" altLang="ko-KR" dirty="0" smtClean="0"/>
              <a:t> </a:t>
            </a:r>
            <a:r>
              <a:rPr lang="en-US" altLang="ko-KR" dirty="0" smtClean="0"/>
              <a:t>times)</a:t>
            </a:r>
          </a:p>
          <a:p>
            <a:pPr lvl="2"/>
            <a:r>
              <a:rPr lang="en-US" altLang="ko-KR" dirty="0" smtClean="0"/>
              <a:t>Branch and Bound: </a:t>
            </a:r>
            <a:r>
              <a:rPr lang="en-US" altLang="ko-KR" dirty="0" smtClean="0"/>
              <a:t>15.01, 0.00243 sec (6.9 </a:t>
            </a:r>
            <a:r>
              <a:rPr lang="en-US" altLang="ko-KR" dirty="0" smtClean="0"/>
              <a:t>times)</a:t>
            </a:r>
          </a:p>
          <a:p>
            <a:pPr lvl="2"/>
            <a:r>
              <a:rPr lang="en-US" altLang="ko-KR" dirty="0" smtClean="0"/>
              <a:t>Full Search:  </a:t>
            </a:r>
            <a:r>
              <a:rPr lang="en-US" altLang="ko-KR" dirty="0" smtClean="0"/>
              <a:t>15.01, 0.11670 sec (333.4 </a:t>
            </a:r>
            <a:r>
              <a:rPr lang="en-US" altLang="ko-KR" dirty="0" smtClean="0"/>
              <a:t>times)</a:t>
            </a:r>
          </a:p>
          <a:p>
            <a:pPr marL="914400" lvl="2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280628"/>
              </p:ext>
            </p:extLst>
          </p:nvPr>
        </p:nvGraphicFramePr>
        <p:xfrm>
          <a:off x="467544" y="3137376"/>
          <a:ext cx="8352924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6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75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80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Greedy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Quality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0.80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40.13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38.71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40.75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21.18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44.58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1.42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19.76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42.35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18.95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0.00026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0.00045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0.00024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0.00040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0.00039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0.00039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0.00025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0.00059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0.00024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MTHM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Quality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0.80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40.13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19.76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40.75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21.18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24.20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1.42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19.76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42.35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0.00066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0.00144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0.00081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0.00110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0.00107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0.00141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0.00158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0.00120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0.00073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0.00085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Branch and Bound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Quality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0.62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40.13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2.22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21.00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20.38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23.40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18.95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23.40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0.00082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0.00079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0.00205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0.00322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0.00456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0.00275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0.00408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0.00270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0.00227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0.00110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Full Search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Quality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0.62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40.13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2.22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21.00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20.38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23.40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18.95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23.40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0.09924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0.00820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0.02357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0.33582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0.36667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0.09318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0.15913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0.02510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0.00227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0.05380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24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Bandwidth Model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내용 개체 틀 2"/>
              <p:cNvSpPr txBox="1">
                <a:spLocks/>
              </p:cNvSpPr>
              <p:nvPr/>
            </p:nvSpPr>
            <p:spPr bwMode="auto">
              <a:xfrm>
                <a:off x="468313" y="1052514"/>
                <a:ext cx="8229600" cy="4742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굴림" panose="020B0600000101010101" pitchFamily="50" charset="-127"/>
                  <a:buChar char="‒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ú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Wingdings" panose="05000000000000000000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ko-KR" kern="0" dirty="0" smtClean="0"/>
                  <a:t>Using RTT and PER</a:t>
                </a:r>
              </a:p>
              <a:p>
                <a:pPr lvl="1"/>
                <a:r>
                  <a:rPr lang="en-US" altLang="ko-KR" kern="0" dirty="0"/>
                  <a:t>M. Mathis, J. </a:t>
                </a:r>
                <a:r>
                  <a:rPr lang="en-US" altLang="ko-KR" kern="0" dirty="0" err="1"/>
                  <a:t>Semke</a:t>
                </a:r>
                <a:r>
                  <a:rPr lang="en-US" altLang="ko-KR" kern="0" dirty="0"/>
                  <a:t>, J. </a:t>
                </a:r>
                <a:r>
                  <a:rPr lang="en-US" altLang="ko-KR" kern="0" dirty="0" err="1"/>
                  <a:t>Mahdavi</a:t>
                </a:r>
                <a:r>
                  <a:rPr lang="en-US" altLang="ko-KR" kern="0" dirty="0"/>
                  <a:t>, and T. </a:t>
                </a:r>
                <a:r>
                  <a:rPr lang="en-US" altLang="ko-KR" kern="0" dirty="0" err="1"/>
                  <a:t>Ott</a:t>
                </a:r>
                <a:r>
                  <a:rPr lang="en-US" altLang="ko-KR" kern="0" dirty="0"/>
                  <a:t>, “The macroscopic behavior of the TCP congestion avoidance algorithm,” ACM SIGCOMM Computer Communication Review, vol. 27, no, 3, pp. 67–82, Jul. 1997</a:t>
                </a:r>
                <a:r>
                  <a:rPr lang="en-US" altLang="ko-KR" kern="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𝐵𝑊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𝑀𝑆𝑆</m:t>
                        </m:r>
                      </m:num>
                      <m:den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𝑅𝑇𝑇</m:t>
                        </m:r>
                      </m:den>
                    </m:f>
                    <m:r>
                      <a:rPr lang="en-US" altLang="ko-KR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</m:oMath>
                </a14:m>
                <a:endParaRPr lang="en-US" altLang="ko-KR" kern="0" dirty="0" smtClean="0"/>
              </a:p>
              <a:p>
                <a:pPr lvl="1"/>
                <a:endParaRPr lang="en-US" altLang="ko-KR" kern="0" dirty="0"/>
              </a:p>
              <a:p>
                <a:endParaRPr lang="en-US" altLang="ko-KR" kern="0" dirty="0" smtClean="0"/>
              </a:p>
              <a:p>
                <a:endParaRPr lang="en-US" altLang="ko-KR" kern="0" dirty="0" smtClean="0"/>
              </a:p>
              <a:p>
                <a:pPr lvl="3"/>
                <a:endParaRPr lang="en-US" altLang="ko-KR" kern="0" dirty="0" smtClean="0"/>
              </a:p>
            </p:txBody>
          </p:sp>
        </mc:Choice>
        <mc:Fallback>
          <p:sp>
            <p:nvSpPr>
              <p:cNvPr id="1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1052514"/>
                <a:ext cx="8229600" cy="4742877"/>
              </a:xfrm>
              <a:prstGeom prst="rect">
                <a:avLst/>
              </a:prstGeom>
              <a:blipFill>
                <a:blip r:embed="rId3"/>
                <a:stretch>
                  <a:fillRect l="-593" t="-1028" r="-889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03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Bandwidth Model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Using RTT and PER</a:t>
            </a:r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endParaRPr lang="en-US" altLang="ko-KR" kern="0" dirty="0" smtClean="0"/>
          </a:p>
          <a:p>
            <a:endParaRPr lang="en-US" altLang="ko-KR" kern="0" dirty="0" smtClean="0"/>
          </a:p>
          <a:p>
            <a:pPr lvl="3"/>
            <a:endParaRPr lang="en-US" altLang="ko-KR" kern="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681" y="1552004"/>
            <a:ext cx="5162550" cy="2828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2321833" y="5867957"/>
            <a:ext cx="4339650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000" kern="0" dirty="0" smtClean="0"/>
              <a:t>&lt; The </a:t>
            </a:r>
            <a:r>
              <a:rPr lang="en-US" altLang="ko-KR" sz="1000" kern="0" dirty="0"/>
              <a:t>macroscopic behavior of the TCP congestion avoidance </a:t>
            </a:r>
            <a:r>
              <a:rPr lang="en-US" altLang="ko-KR" sz="1000" kern="0" dirty="0" smtClean="0"/>
              <a:t>algorithm &gt;</a:t>
            </a:r>
            <a:endParaRPr lang="ko-KR" altLang="en-US" sz="1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708" y="4388581"/>
            <a:ext cx="4676775" cy="790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708" y="5049838"/>
            <a:ext cx="16954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3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468313" y="1052513"/>
            <a:ext cx="8229600" cy="590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To develop HTTP protocol for proxy</a:t>
            </a:r>
          </a:p>
          <a:p>
            <a:pPr lvl="1"/>
            <a:r>
              <a:rPr lang="en-US" altLang="ko-KR" kern="0" dirty="0" smtClean="0"/>
              <a:t>UE send data to AP through HTTP protocol</a:t>
            </a:r>
          </a:p>
          <a:p>
            <a:pPr lvl="2"/>
            <a:r>
              <a:rPr lang="en-US" altLang="ko-KR" kern="0" dirty="0" smtClean="0"/>
              <a:t>GET	request resource</a:t>
            </a:r>
          </a:p>
          <a:p>
            <a:pPr lvl="2"/>
            <a:r>
              <a:rPr lang="en-US" altLang="ko-KR" kern="0" dirty="0" smtClean="0"/>
              <a:t>POST	send UE data</a:t>
            </a:r>
          </a:p>
          <a:p>
            <a:pPr lvl="3"/>
            <a:r>
              <a:rPr lang="en-US" altLang="ko-KR" kern="0" dirty="0" smtClean="0"/>
              <a:t>ex) buffer state, PER, RTT, etc… </a:t>
            </a:r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189232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90388</TotalTime>
  <Words>342</Words>
  <Application>Microsoft Office PowerPoint</Application>
  <PresentationFormat>화면 슬라이드 쇼(4:3)</PresentationFormat>
  <Paragraphs>213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Cambria Math</vt:lpstr>
      <vt:lpstr>Wingdings</vt:lpstr>
      <vt:lpstr>pres</vt:lpstr>
      <vt:lpstr>Research   Jae Jun Ha  Media Computing and Networking Laboratory POSTECH  2019-03-08</vt:lpstr>
      <vt:lpstr>Contents</vt:lpstr>
      <vt:lpstr>Utility Function</vt:lpstr>
      <vt:lpstr>Utility Function</vt:lpstr>
      <vt:lpstr>Utility Function</vt:lpstr>
      <vt:lpstr>Performance</vt:lpstr>
      <vt:lpstr>Bandwidth Model</vt:lpstr>
      <vt:lpstr>Bandwidth Model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6075</cp:revision>
  <cp:lastPrinted>2018-08-16T16:32:18Z</cp:lastPrinted>
  <dcterms:created xsi:type="dcterms:W3CDTF">2010-07-29T14:05:23Z</dcterms:created>
  <dcterms:modified xsi:type="dcterms:W3CDTF">2019-03-07T17:44:54Z</dcterms:modified>
</cp:coreProperties>
</file>