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702" r:id="rId2"/>
    <p:sldId id="703" r:id="rId3"/>
    <p:sldId id="707" r:id="rId4"/>
    <p:sldId id="708" r:id="rId5"/>
    <p:sldId id="710" r:id="rId6"/>
    <p:sldId id="711" r:id="rId7"/>
    <p:sldId id="700" r:id="rId8"/>
    <p:sldId id="712" r:id="rId9"/>
    <p:sldId id="704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23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16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39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2018-11-23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Algorithm</a:t>
            </a:r>
            <a:endParaRPr lang="en-US" altLang="ko-KR" sz="2000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Bandwidth Curve-Fitting</a:t>
            </a:r>
            <a:endParaRPr lang="en-US" altLang="ko-KR" sz="2000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1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Using Branch and Bound method 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800100" lvl="1" indent="-342900">
              <a:buClr>
                <a:srgbClr val="A20000"/>
              </a:buClr>
              <a:buSzPct val="100000"/>
            </a:pP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Base: Full Search</a:t>
            </a:r>
          </a:p>
          <a:p>
            <a:pPr marL="800100" lvl="1" indent="-342900">
              <a:buClr>
                <a:srgbClr val="A20000"/>
              </a:buClr>
              <a:buSzPct val="100000"/>
            </a:pP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Reducing Time Complexity: Branch and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Bound</a:t>
            </a:r>
          </a:p>
          <a:p>
            <a:pPr marL="1200150" lvl="2" indent="-342900">
              <a:buClr>
                <a:srgbClr val="A20000"/>
              </a:buClr>
              <a:buSzPct val="100000"/>
            </a:pP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UE </a:t>
            </a:r>
            <a:r>
              <a:rPr lang="en-US" altLang="ko-KR" dirty="0" err="1" smtClean="0">
                <a:solidFill>
                  <a:srgbClr val="000000"/>
                </a:solidFill>
                <a:cs typeface="Tahoma" panose="020B0604030504040204" pitchFamily="34" charset="0"/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 can not connect AP j</a:t>
            </a:r>
          </a:p>
          <a:p>
            <a:pPr marL="1200150" lvl="2" indent="-342900">
              <a:buClr>
                <a:srgbClr val="A20000"/>
              </a:buClr>
              <a:buSzPct val="100000"/>
            </a:pP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Capacity of AP is full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508711" y="5775067"/>
            <a:ext cx="20714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http</a:t>
            </a:r>
            <a:r>
              <a:rPr lang="ko-KR" altLang="en-US" sz="1000" dirty="0"/>
              <a:t>://</a:t>
            </a:r>
            <a:r>
              <a:rPr lang="ko-KR" altLang="en-US" sz="1000" dirty="0" smtClean="0"/>
              <a:t>lazineer.tistory.com/111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63" y="3212639"/>
            <a:ext cx="4240456" cy="24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However, some cases fail to solve the problem</a:t>
            </a:r>
          </a:p>
          <a:p>
            <a:pPr lvl="1"/>
            <a:r>
              <a:rPr lang="en-US" altLang="ko-KR" dirty="0" smtClean="0"/>
              <a:t>There are remaining UEs which was not connected to any AP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9752" y="4509120"/>
            <a:ext cx="4343400" cy="16383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415108" y="1949380"/>
            <a:ext cx="6192688" cy="2415724"/>
            <a:chOff x="1415108" y="1949380"/>
            <a:chExt cx="6192688" cy="241572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15108" y="1949380"/>
              <a:ext cx="6192688" cy="241572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411760" y="2780928"/>
              <a:ext cx="4896544" cy="576064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03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However, some cases fail to solve the problem</a:t>
            </a:r>
          </a:p>
          <a:p>
            <a:pPr lvl="1"/>
            <a:r>
              <a:rPr lang="en-US" altLang="ko-KR" dirty="0" smtClean="0"/>
              <a:t>There are remaining UEs which was not connected to any AP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52" y="2035820"/>
            <a:ext cx="4343400" cy="1638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235" y="2035820"/>
            <a:ext cx="3629071" cy="302780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9385348">
            <a:off x="5659285" y="2973804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229527">
            <a:off x="6160579" y="4016914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1212225">
            <a:off x="7938438" y="3384688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24893" y="4376635"/>
            <a:ext cx="147929" cy="312351"/>
            <a:chOff x="6524893" y="4376635"/>
            <a:chExt cx="147929" cy="312351"/>
          </a:xfrm>
        </p:grpSpPr>
        <p:sp>
          <p:nvSpPr>
            <p:cNvPr id="13" name="오른쪽 화살표 12"/>
            <p:cNvSpPr/>
            <p:nvPr/>
          </p:nvSpPr>
          <p:spPr>
            <a:xfrm rot="18667965">
              <a:off x="6448448" y="4453080"/>
              <a:ext cx="300819" cy="1479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 bwMode="auto">
            <a:xfrm>
              <a:off x="6525023" y="4437112"/>
              <a:ext cx="135209" cy="251874"/>
            </a:xfrm>
            <a:prstGeom prst="line">
              <a:avLst/>
            </a:prstGeom>
            <a:noFill/>
            <a:ln w="444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 bwMode="auto">
              <a:xfrm>
                <a:off x="6092975" y="3728934"/>
                <a:ext cx="432048" cy="4001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2975" y="3728934"/>
                <a:ext cx="4320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6099100" y="5255948"/>
                <a:ext cx="1799339" cy="533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ker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ker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req</m:t>
                          </m:r>
                        </m:sup>
                      </m:sSubSup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≫</m:t>
                      </m:r>
                      <m:sSubSup>
                        <m:sSubSupPr>
                          <m:ctrlPr>
                            <a:rPr lang="ko-KR" altLang="ko-KR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ker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kern="0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kern="0">
                              <a:latin typeface="Cambria Math" panose="02040503050406030204" pitchFamily="18" charset="0"/>
                            </a:rPr>
                            <m:t>req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100" y="5255948"/>
                <a:ext cx="1799339" cy="533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1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Sort UE order according to request bitrate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req</m:t>
                            </m:r>
                          </m:sup>
                        </m:sSubSup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𝑏𝑤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𝑅𝑆𝑆𝐼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req</m:t>
                        </m:r>
                      </m:sup>
                    </m:sSubSup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502539"/>
                  </p:ext>
                </p:extLst>
              </p:nvPr>
            </p:nvGraphicFramePr>
            <p:xfrm>
              <a:off x="4236552" y="1628800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12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en-US" altLang="ko-KR" sz="10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200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US" sz="1200" kern="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altLang="ko-KR" sz="8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502539"/>
                  </p:ext>
                </p:extLst>
              </p:nvPr>
            </p:nvGraphicFramePr>
            <p:xfrm>
              <a:off x="4236552" y="1628800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" t="-2871" r="-556" b="-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58056"/>
              </p:ext>
            </p:extLst>
          </p:nvPr>
        </p:nvGraphicFramePr>
        <p:xfrm>
          <a:off x="3131840" y="1654108"/>
          <a:ext cx="1536760" cy="211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subject to</a:t>
                      </a: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  <p:sp>
        <p:nvSpPr>
          <p:cNvPr id="5" name="왼쪽 중괄호 4"/>
          <p:cNvSpPr/>
          <p:nvPr/>
        </p:nvSpPr>
        <p:spPr bwMode="auto">
          <a:xfrm>
            <a:off x="3468172" y="1628676"/>
            <a:ext cx="216024" cy="201622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519" y="1628676"/>
            <a:ext cx="3629071" cy="3027805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19385348">
            <a:off x="4851569" y="2566660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오른쪽 화살표 27"/>
          <p:cNvSpPr/>
          <p:nvPr/>
        </p:nvSpPr>
        <p:spPr>
          <a:xfrm rot="229527">
            <a:off x="5352863" y="3609770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1212225">
            <a:off x="7130722" y="2977544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 rot="18667965">
            <a:off x="5640732" y="4045936"/>
            <a:ext cx="300819" cy="147929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5291384" y="4848804"/>
                <a:ext cx="1799339" cy="533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ker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ker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req</m:t>
                          </m:r>
                        </m:sup>
                      </m:sSubSup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≫</m:t>
                      </m:r>
                      <m:sSubSup>
                        <m:sSubSupPr>
                          <m:ctrlPr>
                            <a:rPr lang="ko-KR" altLang="ko-KR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ker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kern="0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kern="0">
                              <a:latin typeface="Cambria Math" panose="02040503050406030204" pitchFamily="18" charset="0"/>
                            </a:rPr>
                            <m:t>req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384" y="4848804"/>
                <a:ext cx="1799339" cy="533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7" grpId="0" animBg="1"/>
      <p:bldP spid="28" grpId="0" animBg="1"/>
      <p:bldP spid="29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Curve-Fitting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RSSI estimation</a:t>
            </a:r>
          </a:p>
          <a:p>
            <a:pPr lvl="1"/>
            <a:r>
              <a:rPr lang="en-US" altLang="ko-KR" dirty="0" smtClean="0"/>
              <a:t>Fluctuation </a:t>
            </a:r>
            <a:endParaRPr lang="en-US" altLang="ko-KR" dirty="0"/>
          </a:p>
          <a:p>
            <a:pPr lvl="2"/>
            <a:r>
              <a:rPr lang="en-US" altLang="ko-KR" dirty="0" smtClean="0"/>
              <a:t>At SDN, collect RSSI every 5sec</a:t>
            </a:r>
          </a:p>
          <a:p>
            <a:pPr lvl="2"/>
            <a:r>
              <a:rPr lang="en-US" altLang="ko-KR" dirty="0" smtClean="0"/>
              <a:t>Using Moving Average to reduce fluctuation</a:t>
            </a:r>
          </a:p>
          <a:p>
            <a:pPr lvl="2"/>
            <a:r>
              <a:rPr lang="en-US" altLang="ko-KR" dirty="0" smtClean="0"/>
              <a:t>Estimate future RSSI using ARIMA model</a:t>
            </a:r>
            <a:endParaRPr lang="en-US" altLang="ko-KR" dirty="0"/>
          </a:p>
          <a:p>
            <a:pPr lvl="1"/>
            <a:r>
              <a:rPr lang="en-US" altLang="ko-KR" dirty="0" smtClean="0"/>
              <a:t>Buffer underflow</a:t>
            </a:r>
          </a:p>
          <a:p>
            <a:pPr lvl="2"/>
            <a:r>
              <a:rPr lang="en-US" altLang="ko-KR" dirty="0" smtClean="0"/>
              <a:t>Moving average can not consider difference between estimated value and real value</a:t>
            </a:r>
          </a:p>
          <a:p>
            <a:pPr lvl="2"/>
            <a:r>
              <a:rPr lang="en-US" altLang="ko-KR" dirty="0" smtClean="0"/>
              <a:t>Later consider buffer underflow constraints from problem formulation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623417" y="6055404"/>
            <a:ext cx="77040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&lt; https://bestengagingcommunities.com/2016/08/13/how-to-leverage-moving-averages-to-confirm-a-saas-companys-traction/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  <p:pic>
        <p:nvPicPr>
          <p:cNvPr id="1026" name="Picture 2" descr="Moving Ave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26685"/>
            <a:ext cx="315463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879043"/>
                  </p:ext>
                </p:extLst>
              </p:nvPr>
            </p:nvGraphicFramePr>
            <p:xfrm>
              <a:off x="4228659" y="4437112"/>
              <a:ext cx="4375789" cy="22124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1979563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12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en-US" altLang="ko-KR" sz="10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200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US" sz="1200" kern="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altLang="ko-KR" sz="8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879043"/>
                  </p:ext>
                </p:extLst>
              </p:nvPr>
            </p:nvGraphicFramePr>
            <p:xfrm>
              <a:off x="4228659" y="4437112"/>
              <a:ext cx="4375789" cy="22124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2124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" t="-3022" r="-556" b="-7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53535"/>
              </p:ext>
            </p:extLst>
          </p:nvPr>
        </p:nvGraphicFramePr>
        <p:xfrm>
          <a:off x="3123947" y="4462420"/>
          <a:ext cx="1536760" cy="211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subject to</a:t>
                      </a: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Curve-Fitting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Estimation</a:t>
                </a:r>
              </a:p>
              <a:p>
                <a:pPr lvl="1"/>
                <a:r>
                  <a:rPr lang="en-US" altLang="ko-KR" dirty="0" smtClean="0"/>
                  <a:t>Using RSSI</a:t>
                </a:r>
                <a:r>
                  <a:rPr lang="en-US" altLang="ko-KR" dirty="0" smtClean="0"/>
                  <a:t> 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1−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∙(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𝑆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1)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02205"/>
            <a:ext cx="5400600" cy="20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2205"/>
            <a:ext cx="4104456" cy="21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126604" y="4808185"/>
            <a:ext cx="303480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An </a:t>
            </a:r>
            <a:r>
              <a:rPr lang="en-US" altLang="ko-KR" sz="1200" dirty="0"/>
              <a:t>SDN Platform for Traffic </a:t>
            </a:r>
            <a:r>
              <a:rPr lang="en-US" altLang="ko-KR" sz="1200" dirty="0" smtClean="0"/>
              <a:t>Offloading &gt;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703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Curve-Fitting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Using </a:t>
                </a:r>
                <a:r>
                  <a:rPr lang="en-US" altLang="ko-KR" dirty="0" smtClean="0"/>
                  <a:t>SSIM / PSNR, draw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log</m:t>
                    </m:r>
                    <m:r>
                      <a:rPr lang="en-US" altLang="ko-KR" b="0" i="1" smtClean="0">
                        <a:latin typeface="Cambria Math"/>
                      </a:rPr>
                      <m:t>⁡(1+</m:t>
                    </m:r>
                    <m:r>
                      <a:rPr lang="ko-KR" altLang="en-US" b="0" i="1" smtClean="0">
                        <a:latin typeface="Cambria Math"/>
                      </a:rPr>
                      <m:t>𝛽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Modify Bandwidth Curve-Fitting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72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79281</TotalTime>
  <Words>208</Words>
  <Application>Microsoft Office PowerPoint</Application>
  <PresentationFormat>화면 슬라이드 쇼(4:3)</PresentationFormat>
  <Paragraphs>97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Research   Jae Jun Ha  Media Computing and Networking Laboratory POSTECH  2018-11-23</vt:lpstr>
      <vt:lpstr>Contents</vt:lpstr>
      <vt:lpstr>Algorithm</vt:lpstr>
      <vt:lpstr>Algorithm</vt:lpstr>
      <vt:lpstr>Algorithm</vt:lpstr>
      <vt:lpstr>Algorithm</vt:lpstr>
      <vt:lpstr>Bandwidth Curve-Fitting</vt:lpstr>
      <vt:lpstr>Bandwidth Curve-Fitting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4842</cp:revision>
  <cp:lastPrinted>2018-08-16T16:32:18Z</cp:lastPrinted>
  <dcterms:created xsi:type="dcterms:W3CDTF">2010-07-29T14:05:23Z</dcterms:created>
  <dcterms:modified xsi:type="dcterms:W3CDTF">2018-11-22T16:08:10Z</dcterms:modified>
</cp:coreProperties>
</file>