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4"/>
  </p:notesMasterIdLst>
  <p:handoutMasterIdLst>
    <p:handoutMasterId r:id="rId5"/>
  </p:handoutMasterIdLst>
  <p:sldIdLst>
    <p:sldId id="636" r:id="rId2"/>
    <p:sldId id="641" r:id="rId3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485" autoAdjust="0"/>
  </p:normalViewPr>
  <p:slideViewPr>
    <p:cSldViewPr>
      <p:cViewPr varScale="1">
        <p:scale>
          <a:sx n="100" d="100"/>
          <a:sy n="100" d="100"/>
        </p:scale>
        <p:origin x="285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2018-08-07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 smtClean="0">
                <a:solidFill>
                  <a:schemeClr val="tx1"/>
                </a:solidFill>
              </a:rPr>
              <a:t>이전에 </a:t>
            </a:r>
            <a:r>
              <a:rPr lang="ko-KR" altLang="en-US" b="1" dirty="0" smtClean="0">
                <a:solidFill>
                  <a:srgbClr val="FF0000"/>
                </a:solidFill>
              </a:rPr>
              <a:t>설정된 </a:t>
            </a:r>
            <a:r>
              <a:rPr lang="en-US" altLang="ko-KR" b="1" dirty="0" smtClean="0">
                <a:solidFill>
                  <a:srgbClr val="FF0000"/>
                </a:solidFill>
              </a:rPr>
              <a:t>Bitrate</a:t>
            </a:r>
            <a:r>
              <a:rPr lang="ko-KR" altLang="en-US" b="0" dirty="0" smtClean="0">
                <a:solidFill>
                  <a:schemeClr val="tx1"/>
                </a:solidFill>
              </a:rPr>
              <a:t>가 있는 경우 </a:t>
            </a:r>
            <a:r>
              <a:rPr lang="en-US" altLang="ko-KR" b="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b="0" dirty="0" smtClean="0">
                <a:solidFill>
                  <a:schemeClr val="tx1"/>
                </a:solidFill>
                <a:sym typeface="Wingdings" panose="05000000000000000000" pitchFamily="2" charset="2"/>
              </a:rPr>
              <a:t>아래에서 자세히 설명</a:t>
            </a:r>
            <a:endParaRPr kumimoji="0" lang="en-US" altLang="ko-KR" b="0" kern="0" baseline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38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en-US" altLang="ko-KR" b="1" kern="0" baseline="0" dirty="0" smtClean="0">
                <a:sym typeface="굴림" pitchFamily="50" charset="-127"/>
              </a:rPr>
              <a:t>MDP </a:t>
            </a:r>
            <a:r>
              <a:rPr kumimoji="0" lang="ko-KR" altLang="en-US" b="1" kern="0" baseline="0" dirty="0" smtClean="0">
                <a:sym typeface="굴림" pitchFamily="50" charset="-127"/>
              </a:rPr>
              <a:t>굳이 사용할 필요 없다고 하심</a:t>
            </a:r>
            <a:r>
              <a:rPr kumimoji="0" lang="en-US" altLang="ko-KR" b="1" kern="0" baseline="0" dirty="0" smtClean="0">
                <a:sym typeface="굴림" pitchFamily="50" charset="-127"/>
              </a:rPr>
              <a:t>(</a:t>
            </a:r>
            <a:r>
              <a:rPr kumimoji="0" lang="ko-KR" altLang="en-US" b="1" kern="0" baseline="0" dirty="0" smtClean="0">
                <a:sym typeface="굴림" pitchFamily="50" charset="-127"/>
              </a:rPr>
              <a:t>다른 </a:t>
            </a:r>
            <a:r>
              <a:rPr kumimoji="0" lang="en-US" altLang="ko-KR" b="1" kern="0" baseline="0" dirty="0" smtClean="0">
                <a:sym typeface="굴림" pitchFamily="50" charset="-127"/>
              </a:rPr>
              <a:t>optimization </a:t>
            </a:r>
            <a:r>
              <a:rPr kumimoji="0" lang="ko-KR" altLang="en-US" b="1" kern="0" baseline="0" dirty="0" smtClean="0">
                <a:sym typeface="굴림" pitchFamily="50" charset="-127"/>
              </a:rPr>
              <a:t>방안이 효율적이면 그것 사용</a:t>
            </a:r>
            <a:r>
              <a:rPr kumimoji="0" lang="en-US" altLang="ko-KR" b="1" kern="0" baseline="0" dirty="0" smtClean="0">
                <a:sym typeface="굴림" pitchFamily="50" charset="-127"/>
              </a:rPr>
              <a:t>)</a:t>
            </a: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3565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fontAlgn="t">
              <a:spcBef>
                <a:spcPct val="20000"/>
              </a:spcBef>
            </a:pPr>
            <a:r>
              <a:rPr lang="en-US" altLang="ko-KR" dirty="0" smtClean="0"/>
              <a:t>Bandwidth Estimation</a:t>
            </a:r>
            <a:endParaRPr lang="en-US" altLang="ko-KR" sz="2800" dirty="0">
              <a:solidFill>
                <a:srgbClr val="000000"/>
              </a:solidFill>
              <a:cs typeface="Tahoma" panose="020B0604030504040204" pitchFamily="34" charset="0"/>
            </a:endParaRPr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</a:t>
            </a:fld>
            <a:endParaRPr lang="en-US" altLang="ko-KR" sz="1200" dirty="0" smtClean="0"/>
          </a:p>
        </p:txBody>
      </p:sp>
      <p:sp>
        <p:nvSpPr>
          <p:cNvPr id="49" name="직사각형 48"/>
          <p:cNvSpPr/>
          <p:nvPr/>
        </p:nvSpPr>
        <p:spPr>
          <a:xfrm>
            <a:off x="395535" y="1135063"/>
            <a:ext cx="82089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Scenario &amp;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5676531"/>
                  </p:ext>
                </p:extLst>
              </p:nvPr>
            </p:nvGraphicFramePr>
            <p:xfrm>
              <a:off x="323528" y="1581126"/>
              <a:ext cx="5328592" cy="51539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28592">
                      <a:extLst>
                        <a:ext uri="{9D8B030D-6E8A-4147-A177-3AD203B41FA5}">
                          <a16:colId xmlns:a16="http://schemas.microsoft.com/office/drawing/2014/main" val="3707970526"/>
                        </a:ext>
                      </a:extLst>
                    </a:gridCol>
                  </a:tblGrid>
                  <a:tr h="2927994">
                    <a:tc>
                      <a:txBody>
                        <a:bodyPr/>
                        <a:lstStyle/>
                        <a:p>
                          <a:pPr latinLnBrk="1"/>
                          <a:endParaRPr lang="en-US" altLang="ko-KR" sz="1400" b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400" b="1" dirty="0" smtClean="0">
                              <a:solidFill>
                                <a:srgbClr val="FF0000"/>
                              </a:solidFill>
                            </a:rPr>
                            <a:t>Def main</a:t>
                          </a:r>
                          <a:r>
                            <a:rPr lang="en-US" altLang="ko-KR" sz="1400" b="0" dirty="0" smtClean="0">
                              <a:solidFill>
                                <a:schemeClr val="tx1"/>
                              </a:solidFill>
                            </a:rPr>
                            <a:t>():</a:t>
                          </a:r>
                        </a:p>
                        <a:p>
                          <a:pPr latinLnBrk="1"/>
                          <a:endParaRPr lang="en-US" altLang="ko-KR" sz="1400" b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400" b="0" dirty="0" smtClean="0">
                              <a:solidFill>
                                <a:schemeClr val="tx1"/>
                              </a:solidFill>
                            </a:rPr>
                            <a:t>  UE </a:t>
                          </a:r>
                          <a:r>
                            <a:rPr lang="en-US" altLang="ko-KR" sz="1400" b="0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r>
                            <a:rPr lang="ko-KR" altLang="en-US" sz="1400" b="0" dirty="0" smtClean="0">
                              <a:solidFill>
                                <a:schemeClr val="tx1"/>
                              </a:solidFill>
                            </a:rPr>
                            <a:t>가 </a:t>
                          </a:r>
                          <a:r>
                            <a:rPr lang="ko-KR" altLang="en-US" sz="1400" b="1" dirty="0" smtClean="0">
                              <a:solidFill>
                                <a:srgbClr val="FF0000"/>
                              </a:solidFill>
                            </a:rPr>
                            <a:t>특정 </a:t>
                          </a:r>
                          <a:r>
                            <a:rPr lang="en-US" altLang="ko-KR" sz="1400" b="1" dirty="0" smtClean="0">
                              <a:solidFill>
                                <a:srgbClr val="FF0000"/>
                              </a:solidFill>
                            </a:rPr>
                            <a:t>Bitrate</a:t>
                          </a:r>
                          <a:r>
                            <a:rPr lang="ko-KR" altLang="en-US" sz="1400" b="0" dirty="0" smtClean="0">
                              <a:solidFill>
                                <a:schemeClr val="tx1"/>
                              </a:solidFill>
                            </a:rPr>
                            <a:t>를 가지고 </a:t>
                          </a:r>
                          <a:r>
                            <a:rPr lang="en-US" altLang="ko-KR" sz="1400" b="1" dirty="0" smtClean="0">
                              <a:solidFill>
                                <a:srgbClr val="FF0000"/>
                              </a:solidFill>
                            </a:rPr>
                            <a:t>Streaming</a:t>
                          </a:r>
                          <a:r>
                            <a:rPr lang="ko-KR" altLang="en-US" sz="1400" b="1" dirty="0" smtClean="0">
                              <a:solidFill>
                                <a:srgbClr val="FF0000"/>
                              </a:solidFill>
                            </a:rPr>
                            <a:t>을 요청</a:t>
                          </a:r>
                          <a:endParaRPr lang="en-US" altLang="ko-KR" sz="1400" b="1" dirty="0" smtClean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latinLnBrk="1"/>
                          <a:endParaRPr lang="en-US" altLang="ko-KR" sz="1400" b="1" i="0" dirty="0" smtClean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400" b="1" i="0" dirty="0" smtClean="0">
                              <a:solidFill>
                                <a:srgbClr val="FF0000"/>
                              </a:solidFill>
                            </a:rPr>
                            <a:t>  If</a:t>
                          </a:r>
                          <a:r>
                            <a:rPr lang="en-US" altLang="ko-KR" sz="1400" b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ko-KR" altLang="en-US" sz="1400" b="0" dirty="0" smtClean="0">
                              <a:solidFill>
                                <a:schemeClr val="tx1"/>
                              </a:solidFill>
                            </a:rPr>
                            <a:t>이전에 </a:t>
                          </a:r>
                          <a:r>
                            <a:rPr lang="ko-KR" altLang="en-US" sz="1400" b="1" dirty="0" smtClean="0">
                              <a:solidFill>
                                <a:srgbClr val="FF0000"/>
                              </a:solidFill>
                            </a:rPr>
                            <a:t>설정된 </a:t>
                          </a:r>
                          <a:r>
                            <a:rPr lang="en-US" altLang="ko-KR" sz="1400" b="1" dirty="0" smtClean="0">
                              <a:solidFill>
                                <a:srgbClr val="FF0000"/>
                              </a:solidFill>
                            </a:rPr>
                            <a:t>Bitrate</a:t>
                          </a:r>
                          <a:r>
                            <a:rPr lang="ko-KR" altLang="en-US" sz="1400" b="0" dirty="0" smtClean="0">
                              <a:solidFill>
                                <a:schemeClr val="tx1"/>
                              </a:solidFill>
                            </a:rPr>
                            <a:t>가 있는 경우</a:t>
                          </a:r>
                          <a:r>
                            <a:rPr lang="en-US" altLang="ko-KR" sz="1400" b="0" dirty="0" smtClean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</a:p>
                        <a:p>
                          <a:pPr latinLnBrk="1"/>
                          <a:r>
                            <a:rPr lang="en-US" altLang="ko-KR" sz="1400" b="0" dirty="0" smtClean="0">
                              <a:solidFill>
                                <a:schemeClr val="tx1"/>
                              </a:solidFill>
                            </a:rPr>
                            <a:t>  </a:t>
                          </a:r>
                          <a:r>
                            <a:rPr lang="en-US" altLang="ko-KR" sz="1400" b="0" dirty="0" smtClean="0">
                              <a:solidFill>
                                <a:schemeClr val="tx1"/>
                              </a:solidFill>
                            </a:rPr>
                            <a:t>  </a:t>
                          </a:r>
                          <a:r>
                            <a:rPr lang="ko-KR" altLang="en-US" sz="1400" b="0" dirty="0" smtClean="0">
                              <a:solidFill>
                                <a:schemeClr val="tx1"/>
                              </a:solidFill>
                            </a:rPr>
                            <a:t>설정된</a:t>
                          </a:r>
                          <a:r>
                            <a:rPr lang="ko-KR" altLang="en-US" sz="1400" b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400" b="0" dirty="0" smtClean="0">
                              <a:solidFill>
                                <a:schemeClr val="tx1"/>
                              </a:solidFill>
                            </a:rPr>
                            <a:t>Bitrate </a:t>
                          </a:r>
                          <a:r>
                            <a:rPr lang="ko-KR" altLang="en-US" sz="1400" b="0" dirty="0" smtClean="0">
                              <a:solidFill>
                                <a:schemeClr val="tx1"/>
                              </a:solidFill>
                            </a:rPr>
                            <a:t>값으로 설정</a:t>
                          </a:r>
                          <a:endParaRPr lang="en-US" altLang="ko-KR" sz="1400" b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endParaRPr lang="en-US" altLang="ko-KR" sz="1400" b="1" dirty="0" smtClean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400" b="0" dirty="0" smtClean="0">
                              <a:solidFill>
                                <a:schemeClr val="tx1"/>
                              </a:solidFill>
                            </a:rPr>
                            <a:t>  </a:t>
                          </a:r>
                          <a:r>
                            <a:rPr lang="en-US" altLang="ko-KR" sz="1400" b="1" dirty="0" smtClean="0">
                              <a:solidFill>
                                <a:srgbClr val="FF0000"/>
                              </a:solidFill>
                            </a:rPr>
                            <a:t>Else</a:t>
                          </a:r>
                          <a:r>
                            <a:rPr lang="en-US" altLang="ko-KR" sz="1400" b="0" dirty="0" smtClean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</a:p>
                        <a:p>
                          <a:pPr latinLnBrk="1"/>
                          <a:r>
                            <a:rPr lang="en-US" altLang="ko-KR" sz="1400" b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400" b="0" dirty="0" smtClean="0">
                              <a:solidFill>
                                <a:schemeClr val="tx1"/>
                              </a:solidFill>
                            </a:rPr>
                            <a:t>   </a:t>
                          </a:r>
                          <a:r>
                            <a:rPr lang="en-US" altLang="ko-KR" sz="1400" b="1" dirty="0" smtClean="0">
                              <a:solidFill>
                                <a:srgbClr val="FF0000"/>
                              </a:solidFill>
                            </a:rPr>
                            <a:t>For</a:t>
                          </a:r>
                          <a:r>
                            <a:rPr lang="en-US" altLang="ko-KR" sz="1400" b="0" baseline="0" dirty="0" smtClean="0">
                              <a:solidFill>
                                <a:schemeClr val="tx1"/>
                              </a:solidFill>
                            </a:rPr>
                            <a:t> j in </a:t>
                          </a:r>
                          <a:r>
                            <a:rPr lang="ko-KR" altLang="en-US" sz="1400" b="0" baseline="0" dirty="0" smtClean="0">
                              <a:solidFill>
                                <a:schemeClr val="tx1"/>
                              </a:solidFill>
                            </a:rPr>
                            <a:t>연결 가능한 </a:t>
                          </a:r>
                          <a:r>
                            <a:rPr lang="en-US" altLang="ko-KR" sz="1400" b="0" baseline="0" dirty="0" smtClean="0">
                              <a:solidFill>
                                <a:schemeClr val="tx1"/>
                              </a:solidFill>
                            </a:rPr>
                            <a:t>AP</a:t>
                          </a:r>
                          <a:r>
                            <a:rPr lang="ko-KR" altLang="en-US" sz="1400" b="0" baseline="0" dirty="0" smtClean="0">
                              <a:solidFill>
                                <a:schemeClr val="tx1"/>
                              </a:solidFill>
                            </a:rPr>
                            <a:t>들</a:t>
                          </a:r>
                          <a:r>
                            <a:rPr lang="en-US" altLang="ko-KR" sz="1400" b="0" baseline="0" dirty="0" smtClean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</a:p>
                        <a:p>
                          <a:pPr latinLnBrk="1"/>
                          <a:endParaRPr lang="en-US" altLang="ko-KR" sz="1400" b="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400" b="0" baseline="0" dirty="0" smtClean="0">
                              <a:solidFill>
                                <a:schemeClr val="tx1"/>
                              </a:solidFill>
                            </a:rPr>
                            <a:t>      </a:t>
                          </a:r>
                          <a:r>
                            <a:rPr lang="en-US" altLang="ko-KR" sz="1400" b="1" baseline="0" dirty="0" smtClean="0">
                              <a:solidFill>
                                <a:srgbClr val="FF0000"/>
                              </a:solidFill>
                            </a:rPr>
                            <a:t>If</a:t>
                          </a:r>
                          <a:r>
                            <a:rPr lang="en-US" altLang="ko-KR" sz="1400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400" b="1" baseline="0" dirty="0" smtClean="0">
                              <a:solidFill>
                                <a:srgbClr val="FF0000"/>
                              </a:solidFill>
                            </a:rPr>
                            <a:t>RSSI</a:t>
                          </a:r>
                          <a:r>
                            <a:rPr lang="ko-KR" altLang="en-US" sz="1400" b="1" baseline="0" dirty="0" smtClean="0">
                              <a:solidFill>
                                <a:srgbClr val="FF0000"/>
                              </a:solidFill>
                            </a:rPr>
                            <a:t>가 충분하지 않는</a:t>
                          </a:r>
                          <a:r>
                            <a:rPr lang="ko-KR" altLang="en-US" sz="1400" b="0" baseline="0" dirty="0" smtClean="0">
                              <a:solidFill>
                                <a:schemeClr val="tx1"/>
                              </a:solidFill>
                            </a:rPr>
                            <a:t> 경우</a:t>
                          </a:r>
                          <a:r>
                            <a:rPr lang="en-US" altLang="ko-KR" sz="1400" b="0" baseline="0" dirty="0" smtClean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</a:p>
                        <a:p>
                          <a:pPr latinLnBrk="1"/>
                          <a:r>
                            <a:rPr lang="en-US" altLang="ko-KR" sz="1400" b="0" baseline="0" dirty="0" smtClean="0">
                              <a:solidFill>
                                <a:schemeClr val="tx1"/>
                              </a:solidFill>
                            </a:rPr>
                            <a:t>        continue</a:t>
                          </a:r>
                        </a:p>
                        <a:p>
                          <a:pPr latinLnBrk="1"/>
                          <a:endParaRPr lang="en-US" altLang="ko-KR" sz="1400" b="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400" b="0" baseline="0" dirty="0" smtClean="0">
                              <a:solidFill>
                                <a:schemeClr val="tx1"/>
                              </a:solidFill>
                            </a:rPr>
                            <a:t>      </a:t>
                          </a:r>
                          <a:r>
                            <a:rPr lang="en-US" altLang="ko-KR" sz="1400" b="1" baseline="0" dirty="0" smtClean="0">
                              <a:solidFill>
                                <a:srgbClr val="FF0000"/>
                              </a:solidFill>
                            </a:rPr>
                            <a:t>Else</a:t>
                          </a:r>
                          <a:r>
                            <a:rPr lang="en-US" altLang="ko-KR" sz="1400" b="0" baseline="0" dirty="0" smtClean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</a:p>
                        <a:p>
                          <a:pPr latinLnBrk="1"/>
                          <a:r>
                            <a:rPr lang="en-US" altLang="ko-KR" sz="1400" b="0" baseline="0" dirty="0" smtClean="0">
                              <a:solidFill>
                                <a:schemeClr val="tx1"/>
                              </a:solidFill>
                            </a:rPr>
                            <a:t>        </a:t>
                          </a:r>
                          <a:r>
                            <a:rPr lang="en-US" altLang="ko-KR" sz="1400" b="1" baseline="0" dirty="0" err="1" smtClean="0">
                              <a:solidFill>
                                <a:srgbClr val="FF0000"/>
                              </a:solidFill>
                            </a:rPr>
                            <a:t>calBitrate</a:t>
                          </a:r>
                          <a:r>
                            <a:rPr lang="en-US" altLang="ko-KR" sz="1400" b="1" baseline="0" dirty="0" smtClean="0">
                              <a:solidFill>
                                <a:srgbClr val="FF0000"/>
                              </a:solidFill>
                            </a:rPr>
                            <a:t>(j)</a:t>
                          </a:r>
                        </a:p>
                        <a:p>
                          <a:pPr algn="just" latinLnBrk="1"/>
                          <a:r>
                            <a:rPr lang="en-US" altLang="ko-KR" sz="1400" b="0" dirty="0" smtClean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a:t>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𝑮</m:t>
                                  </m:r>
                                </m:e>
                                <m:sub>
                                  <m:r>
                                    <a:rPr lang="en-US" altLang="ko-KR" sz="1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en-US" altLang="ko-KR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ko-KR" sz="1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𝒊</m:t>
                                  </m:r>
                                  <m: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=</m:t>
                                  </m:r>
                                  <m: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|</m:t>
                                  </m:r>
                                  <m: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𝑵</m:t>
                                  </m:r>
                                  <m: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|</m:t>
                                  </m:r>
                                </m:sup>
                                <m:e>
                                  <m:r>
                                    <a:rPr lang="en-US" altLang="ko-KR" sz="1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𝒎𝒂𝒙</m:t>
                                  </m:r>
                                  <m:r>
                                    <a:rPr lang="en-US" altLang="ko-KR" sz="1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{</m:t>
                                  </m:r>
                                  <m: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𝒖</m:t>
                                  </m:r>
                                  <m:d>
                                    <m:dPr>
                                      <m:ctrlPr>
                                        <a:rPr lang="en-US" altLang="ko-KR" sz="14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sz="14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ahoma" panose="020B0604030504040204" pitchFamily="34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4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ahoma" panose="020B0604030504040204" pitchFamily="34" charset="0"/>
                                            </a:rPr>
                                            <m:t>𝒓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ahoma" panose="020B0604030504040204" pitchFamily="34" charset="0"/>
                                            </a:rPr>
                                            <m:t>𝒊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4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  <a:ea typeface="Cambria Math" panose="02040503050406030204" pitchFamily="18" charset="0"/>
                                              <a:cs typeface="Tahoma" panose="020B0604030504040204" pitchFamily="34" charset="0"/>
                                            </a:rPr>
                                            <m:t>𝒓𝒆𝒒</m:t>
                                          </m:r>
                                        </m:sup>
                                      </m:sSubSup>
                                    </m:e>
                                  </m:d>
                                  <m: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−</m:t>
                                  </m:r>
                                  <m: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𝒖</m:t>
                                  </m:r>
                                  <m:d>
                                    <m:dPr>
                                      <m:ctrlPr>
                                        <a:rPr lang="en-US" altLang="ko-KR" sz="14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sz="14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ahoma" panose="020B0604030504040204" pitchFamily="34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4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ahoma" panose="020B0604030504040204" pitchFamily="34" charset="0"/>
                                            </a:rPr>
                                            <m:t>𝒓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ahoma" panose="020B0604030504040204" pitchFamily="34" charset="0"/>
                                            </a:rPr>
                                            <m:t>𝒊</m:t>
                                          </m:r>
                                          <m:r>
                                            <a:rPr lang="en-US" altLang="ko-KR" sz="14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  <a:ea typeface="Cambria Math" panose="02040503050406030204" pitchFamily="18" charset="0"/>
                                              <a:cs typeface="Tahoma" panose="020B0604030504040204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14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ahoma" panose="020B0604030504040204" pitchFamily="34" charset="0"/>
                                            </a:rPr>
                                            <m:t>𝒋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4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ahoma" panose="020B0604030504040204" pitchFamily="34" charset="0"/>
                                            </a:rPr>
                                            <m:t>𝒔𝒖𝒑</m:t>
                                          </m:r>
                                        </m:sup>
                                      </m:sSubSup>
                                    </m:e>
                                  </m:d>
                                  <m:r>
                                    <a:rPr lang="en-US" altLang="ko-KR" sz="1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,</m:t>
                                  </m:r>
                                  <m:r>
                                    <a:rPr lang="en-US" altLang="ko-KR" sz="1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𝟎</m:t>
                                  </m:r>
                                  <m:r>
                                    <a:rPr lang="en-US" altLang="ko-KR" sz="1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}</m:t>
                                  </m:r>
                                </m:e>
                              </m:nary>
                            </m:oMath>
                          </a14:m>
                          <a:r>
                            <a:rPr lang="ko-KR" altLang="en-US" sz="1400" b="0" dirty="0" smtClean="0">
                              <a:solidFill>
                                <a:schemeClr val="tx1"/>
                              </a:solidFill>
                            </a:rPr>
                            <a:t> 계산</a:t>
                          </a:r>
                          <a:endParaRPr lang="en-US" altLang="ko-KR" sz="1400" b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just" latinLnBrk="1"/>
                          <a:r>
                            <a:rPr lang="en-US" altLang="ko-KR" sz="1400" b="0" baseline="0" dirty="0" smtClean="0">
                              <a:solidFill>
                                <a:schemeClr val="tx1"/>
                              </a:solidFill>
                            </a:rPr>
                            <a:t>    </a:t>
                          </a:r>
                          <a:r>
                            <a:rPr lang="en-US" altLang="ko-KR" sz="1400" b="1" baseline="0" dirty="0" smtClean="0">
                              <a:solidFill>
                                <a:srgbClr val="FF0000"/>
                              </a:solidFill>
                            </a:rPr>
                            <a:t>End For</a:t>
                          </a:r>
                        </a:p>
                        <a:p>
                          <a:pPr algn="just" latinLnBrk="1"/>
                          <a:endParaRPr lang="en-US" altLang="ko-KR" sz="1400" b="0" dirty="0" smtClean="0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  <a:cs typeface="Tahoma" panose="020B0604030504040204" pitchFamily="34" charset="0"/>
                          </a:endParaRPr>
                        </a:p>
                        <a:p>
                          <a:pPr algn="just" latinLnBrk="1"/>
                          <a:r>
                            <a:rPr lang="en-US" altLang="ko-KR" sz="1400" b="0" dirty="0" smtClean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a:t>   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={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en-US" altLang="ko-KR" sz="1400" b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ko-KR" altLang="en-US" sz="1400" b="0" dirty="0" smtClean="0">
                              <a:solidFill>
                                <a:schemeClr val="tx1"/>
                              </a:solidFill>
                            </a:rPr>
                            <a:t>에서</a:t>
                          </a:r>
                          <a:r>
                            <a:rPr lang="en-US" altLang="ko-KR" sz="1400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ko-KR" altLang="en-US" sz="1400" b="1" baseline="0" dirty="0" smtClean="0">
                              <a:solidFill>
                                <a:srgbClr val="FF0000"/>
                              </a:solidFill>
                            </a:rPr>
                            <a:t>최솟값</a:t>
                          </a:r>
                          <a:r>
                            <a:rPr lang="ko-KR" altLang="en-US" sz="1400" b="0" baseline="0" dirty="0" smtClean="0">
                              <a:solidFill>
                                <a:schemeClr val="tx1"/>
                              </a:solidFill>
                            </a:rPr>
                            <a:t>을 찾고 그에 맞는 </a:t>
                          </a:r>
                          <a:r>
                            <a:rPr lang="en-US" altLang="ko-KR" sz="1400" b="1" baseline="0" dirty="0" smtClean="0">
                              <a:solidFill>
                                <a:srgbClr val="FF0000"/>
                              </a:solidFill>
                            </a:rPr>
                            <a:t>Bitrate </a:t>
                          </a:r>
                          <a:r>
                            <a:rPr lang="ko-KR" altLang="en-US" sz="1400" b="1" baseline="0" dirty="0" smtClean="0">
                              <a:solidFill>
                                <a:srgbClr val="FF0000"/>
                              </a:solidFill>
                            </a:rPr>
                            <a:t>재조정</a:t>
                          </a:r>
                          <a:endParaRPr lang="en-US" altLang="ko-KR" sz="1400" b="1" baseline="0" dirty="0" smtClean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latinLnBrk="1"/>
                          <a:endParaRPr lang="en-US" altLang="ko-KR" sz="1400" b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400" b="1" dirty="0" smtClean="0">
                              <a:solidFill>
                                <a:srgbClr val="FF0000"/>
                              </a:solidFill>
                            </a:rPr>
                            <a:t>End Def</a:t>
                          </a:r>
                        </a:p>
                        <a:p>
                          <a:pPr latinLnBrk="1"/>
                          <a:endParaRPr lang="en-US" altLang="ko-KR" sz="1400" b="1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927032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5676531"/>
                  </p:ext>
                </p:extLst>
              </p:nvPr>
            </p:nvGraphicFramePr>
            <p:xfrm>
              <a:off x="323528" y="1581126"/>
              <a:ext cx="5328592" cy="51539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28592">
                      <a:extLst>
                        <a:ext uri="{9D8B030D-6E8A-4147-A177-3AD203B41FA5}">
                          <a16:colId xmlns:a16="http://schemas.microsoft.com/office/drawing/2014/main" val="3707970526"/>
                        </a:ext>
                      </a:extLst>
                    </a:gridCol>
                  </a:tblGrid>
                  <a:tr h="51539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14" t="-118" r="-229" b="-2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927032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" name="표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4597965"/>
                  </p:ext>
                </p:extLst>
              </p:nvPr>
            </p:nvGraphicFramePr>
            <p:xfrm>
              <a:off x="5796137" y="1581126"/>
              <a:ext cx="5112568" cy="44810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12568">
                      <a:extLst>
                        <a:ext uri="{9D8B030D-6E8A-4147-A177-3AD203B41FA5}">
                          <a16:colId xmlns:a16="http://schemas.microsoft.com/office/drawing/2014/main" val="3707970526"/>
                        </a:ext>
                      </a:extLst>
                    </a:gridCol>
                  </a:tblGrid>
                  <a:tr h="2927994">
                    <a:tc>
                      <a:txBody>
                        <a:bodyPr/>
                        <a:lstStyle/>
                        <a:p>
                          <a:pPr latinLnBrk="1"/>
                          <a:endParaRPr lang="en-US" altLang="ko-KR" sz="1400" b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400" b="1" dirty="0" smtClean="0">
                              <a:solidFill>
                                <a:srgbClr val="FF0000"/>
                              </a:solidFill>
                            </a:rPr>
                            <a:t>Def </a:t>
                          </a:r>
                          <a:r>
                            <a:rPr lang="en-US" altLang="ko-KR" sz="1400" b="1" dirty="0" err="1" smtClean="0">
                              <a:solidFill>
                                <a:srgbClr val="FF0000"/>
                              </a:solidFill>
                            </a:rPr>
                            <a:t>calBitrate</a:t>
                          </a:r>
                          <a:r>
                            <a:rPr lang="en-US" altLang="ko-KR" sz="1400" b="0" dirty="0" smtClean="0">
                              <a:solidFill>
                                <a:schemeClr val="tx1"/>
                              </a:solidFill>
                            </a:rPr>
                            <a:t>(AP j):</a:t>
                          </a:r>
                          <a:endParaRPr lang="en-US" altLang="ko-KR" sz="1400" b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endParaRPr lang="en-US" altLang="ko-KR" sz="1400" b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400" b="0" dirty="0" smtClean="0">
                              <a:solidFill>
                                <a:schemeClr val="tx1"/>
                              </a:solidFill>
                            </a:rPr>
                            <a:t>  AP j</a:t>
                          </a:r>
                          <a:r>
                            <a:rPr lang="ko-KR" altLang="en-US" sz="1400" b="0" dirty="0" smtClean="0">
                              <a:solidFill>
                                <a:schemeClr val="tx1"/>
                              </a:solidFill>
                            </a:rPr>
                            <a:t>의 </a:t>
                          </a:r>
                          <a:r>
                            <a:rPr lang="en-US" altLang="ko-KR" sz="1400" b="0" dirty="0" smtClean="0">
                              <a:solidFill>
                                <a:schemeClr val="tx1"/>
                              </a:solidFill>
                            </a:rPr>
                            <a:t>Available</a:t>
                          </a:r>
                          <a:r>
                            <a:rPr lang="ko-KR" altLang="en-US" sz="1400" b="0" dirty="0" smtClean="0">
                              <a:solidFill>
                                <a:schemeClr val="tx1"/>
                              </a:solidFill>
                            </a:rPr>
                            <a:t>한 </a:t>
                          </a:r>
                          <a:r>
                            <a:rPr lang="en-US" altLang="ko-KR" sz="1400" b="0" dirty="0" smtClean="0">
                              <a:solidFill>
                                <a:schemeClr val="tx1"/>
                              </a:solidFill>
                            </a:rPr>
                            <a:t>Bandwidth </a:t>
                          </a:r>
                          <a:r>
                            <a:rPr lang="ko-KR" altLang="en-US" sz="1400" b="0" dirty="0" smtClean="0">
                              <a:solidFill>
                                <a:schemeClr val="tx1"/>
                              </a:solidFill>
                            </a:rPr>
                            <a:t>파악</a:t>
                          </a:r>
                          <a:endParaRPr lang="en-US" altLang="ko-KR" sz="1400" b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endParaRPr lang="en-US" altLang="ko-KR" sz="1400" b="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400" b="0" baseline="0" dirty="0" smtClean="0">
                              <a:solidFill>
                                <a:schemeClr val="tx1"/>
                              </a:solidFill>
                            </a:rPr>
                            <a:t>  </a:t>
                          </a:r>
                          <a:r>
                            <a:rPr lang="en-US" altLang="ko-KR" sz="1400" b="1" baseline="0" dirty="0" smtClean="0">
                              <a:solidFill>
                                <a:srgbClr val="FF0000"/>
                              </a:solidFill>
                            </a:rPr>
                            <a:t>If</a:t>
                          </a:r>
                          <a:r>
                            <a:rPr lang="en-US" altLang="ko-KR" sz="1400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400" b="1" baseline="0" dirty="0" smtClean="0">
                              <a:solidFill>
                                <a:srgbClr val="FF0000"/>
                              </a:solidFill>
                            </a:rPr>
                            <a:t>Available Bandwidth &gt;</a:t>
                          </a:r>
                          <a:r>
                            <a:rPr lang="en-US" altLang="ko-KR" sz="1400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altLang="ko-KR" sz="1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𝒓𝒆𝒒</m:t>
                                  </m:r>
                                </m:sup>
                              </m:sSubSup>
                              <m:r>
                                <a:rPr lang="en-US" altLang="ko-KR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:</m:t>
                              </m:r>
                            </m:oMath>
                          </a14:m>
                          <a:endParaRPr lang="en-US" altLang="ko-KR" sz="1400" b="0" i="0" baseline="0" dirty="0" smtClean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400" b="0" i="0" baseline="0" dirty="0" smtClean="0">
                              <a:solidFill>
                                <a:srgbClr val="FF0000"/>
                              </a:solidFill>
                            </a:rPr>
                            <a:t>    </a:t>
                          </a:r>
                          <a:r>
                            <a:rPr lang="en-US" altLang="ko-KR" sz="1400" b="0" i="0" baseline="0" dirty="0" smtClean="0">
                              <a:solidFill>
                                <a:schemeClr val="tx1"/>
                              </a:solidFill>
                            </a:rPr>
                            <a:t>UE </a:t>
                          </a:r>
                          <a:r>
                            <a:rPr lang="en-US" altLang="ko-KR" sz="1400" b="0" i="0" baseline="0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r>
                            <a:rPr lang="ko-KR" altLang="en-US" sz="1400" b="0" i="0" baseline="0" dirty="0" smtClean="0">
                              <a:solidFill>
                                <a:schemeClr val="tx1"/>
                              </a:solidFill>
                            </a:rPr>
                            <a:t>의 </a:t>
                          </a:r>
                          <a:r>
                            <a:rPr lang="en-US" altLang="ko-KR" sz="1400" b="0" i="0" baseline="0" dirty="0" smtClean="0">
                              <a:solidFill>
                                <a:schemeClr val="tx1"/>
                              </a:solidFill>
                            </a:rPr>
                            <a:t>Bitrate</a:t>
                          </a:r>
                          <a:r>
                            <a:rPr lang="ko-KR" altLang="en-US" sz="1400" b="0" i="0" baseline="0" dirty="0" smtClean="0">
                              <a:solidFill>
                                <a:schemeClr val="tx1"/>
                              </a:solidFill>
                            </a:rPr>
                            <a:t>를 요구한 </a:t>
                          </a:r>
                          <a:r>
                            <a:rPr lang="en-US" altLang="ko-KR" sz="1400" b="0" i="0" baseline="0" dirty="0" smtClean="0">
                              <a:solidFill>
                                <a:schemeClr val="tx1"/>
                              </a:solidFill>
                            </a:rPr>
                            <a:t>Bitrate </a:t>
                          </a:r>
                          <a:r>
                            <a:rPr lang="ko-KR" altLang="en-US" sz="1400" b="0" i="0" baseline="0" dirty="0" smtClean="0">
                              <a:solidFill>
                                <a:schemeClr val="tx1"/>
                              </a:solidFill>
                            </a:rPr>
                            <a:t>그대로 사용</a:t>
                          </a:r>
                          <a:r>
                            <a:rPr lang="en-US" altLang="ko-KR" sz="1400" b="0" i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altLang="ko-KR" sz="1400" b="0" i="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endParaRPr lang="en-US" altLang="ko-KR" sz="1400" b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400" b="0" dirty="0" smtClean="0">
                              <a:solidFill>
                                <a:schemeClr val="tx1"/>
                              </a:solidFill>
                            </a:rPr>
                            <a:t>  </a:t>
                          </a:r>
                          <a:r>
                            <a:rPr lang="en-US" altLang="ko-KR" sz="1400" b="1" dirty="0" smtClean="0">
                              <a:solidFill>
                                <a:srgbClr val="FF0000"/>
                              </a:solidFill>
                            </a:rPr>
                            <a:t>Else</a:t>
                          </a:r>
                          <a:r>
                            <a:rPr lang="en-US" altLang="ko-KR" sz="1400" b="0" dirty="0" smtClean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</a:p>
                        <a:p>
                          <a:pPr latinLnBrk="1"/>
                          <a:r>
                            <a:rPr lang="en-US" altLang="ko-KR" sz="1400" b="0" dirty="0" smtClean="0">
                              <a:solidFill>
                                <a:schemeClr val="tx1"/>
                              </a:solidFill>
                            </a:rPr>
                            <a:t>    AP j</a:t>
                          </a:r>
                          <a:r>
                            <a:rPr lang="ko-KR" altLang="en-US" sz="1400" b="0" dirty="0" smtClean="0">
                              <a:solidFill>
                                <a:schemeClr val="tx1"/>
                              </a:solidFill>
                            </a:rPr>
                            <a:t>에 있는 </a:t>
                          </a:r>
                          <a:r>
                            <a:rPr lang="en-US" altLang="ko-KR" sz="1400" b="0" dirty="0" smtClean="0">
                              <a:solidFill>
                                <a:schemeClr val="tx1"/>
                              </a:solidFill>
                            </a:rPr>
                            <a:t>Bitrate</a:t>
                          </a:r>
                          <a:r>
                            <a:rPr lang="ko-KR" altLang="en-US" sz="1400" b="0" dirty="0" smtClean="0">
                              <a:solidFill>
                                <a:schemeClr val="tx1"/>
                              </a:solidFill>
                            </a:rPr>
                            <a:t>들을 가지고 </a:t>
                          </a:r>
                          <a:r>
                            <a:rPr lang="en-US" altLang="ko-KR" sz="1400" b="0" dirty="0" smtClean="0">
                              <a:solidFill>
                                <a:schemeClr val="tx1"/>
                              </a:solidFill>
                            </a:rPr>
                            <a:t>Jain Fairness Index J </a:t>
                          </a:r>
                          <a:r>
                            <a:rPr lang="ko-KR" altLang="en-US" sz="1400" b="0" dirty="0" smtClean="0">
                              <a:solidFill>
                                <a:schemeClr val="tx1"/>
                              </a:solidFill>
                            </a:rPr>
                            <a:t>계산</a:t>
                          </a:r>
                          <a:endParaRPr lang="en-US" altLang="ko-KR" sz="1400" b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endParaRPr lang="en-US" altLang="ko-KR" sz="1400" b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400" b="0" dirty="0" smtClean="0">
                              <a:solidFill>
                                <a:schemeClr val="tx1"/>
                              </a:solidFill>
                            </a:rPr>
                            <a:t>      </a:t>
                          </a:r>
                          <a:r>
                            <a:rPr lang="en-US" altLang="ko-KR" sz="1400" b="1" dirty="0" smtClean="0">
                              <a:solidFill>
                                <a:srgbClr val="FF0000"/>
                              </a:solidFill>
                            </a:rPr>
                            <a:t>If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1400" b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𝐉</m:t>
                              </m:r>
                              <m:r>
                                <a:rPr lang="en-US" altLang="ko-KR" sz="14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ko-KR" sz="1400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𝐉</m:t>
                              </m:r>
                              <m:r>
                                <a:rPr lang="en-US" altLang="ko-KR" sz="1400" b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1400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400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400" b="0" dirty="0" smtClean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</a:p>
                        <a:p>
                          <a:pPr latinLnBrk="1"/>
                          <a:r>
                            <a:rPr lang="en-US" altLang="ko-KR" sz="1400" b="0" dirty="0" smtClean="0">
                              <a:solidFill>
                                <a:schemeClr val="tx1"/>
                              </a:solidFill>
                            </a:rPr>
                            <a:t>        </a:t>
                          </a:r>
                          <a:r>
                            <a:rPr lang="ko-KR" altLang="en-US" sz="1400" b="0" dirty="0" smtClean="0">
                              <a:solidFill>
                                <a:schemeClr val="tx1"/>
                              </a:solidFill>
                            </a:rPr>
                            <a:t>각 </a:t>
                          </a:r>
                          <a:r>
                            <a:rPr lang="en-US" altLang="ko-KR" sz="1400" b="0" dirty="0" smtClean="0">
                              <a:solidFill>
                                <a:schemeClr val="tx1"/>
                              </a:solidFill>
                            </a:rPr>
                            <a:t>UE</a:t>
                          </a:r>
                          <a:r>
                            <a:rPr lang="ko-KR" altLang="en-US" sz="1400" b="0" baseline="0" dirty="0" smtClean="0">
                              <a:solidFill>
                                <a:schemeClr val="tx1"/>
                              </a:solidFill>
                            </a:rPr>
                            <a:t>들의 </a:t>
                          </a:r>
                          <a:r>
                            <a:rPr lang="en-US" altLang="ko-KR" sz="1400" b="1" baseline="0" dirty="0" smtClean="0">
                              <a:solidFill>
                                <a:srgbClr val="FF0000"/>
                              </a:solidFill>
                            </a:rPr>
                            <a:t>Bitrate </a:t>
                          </a:r>
                          <a:r>
                            <a:rPr lang="ko-KR" altLang="en-US" sz="1400" b="1" baseline="0" dirty="0" smtClean="0">
                              <a:solidFill>
                                <a:srgbClr val="FF0000"/>
                              </a:solidFill>
                            </a:rPr>
                            <a:t>비율을 유지하면서 </a:t>
                          </a:r>
                          <a:endParaRPr lang="en-US" altLang="ko-KR" sz="1400" b="1" baseline="0" dirty="0" smtClean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400" b="0" baseline="0" dirty="0" smtClean="0">
                              <a:solidFill>
                                <a:schemeClr val="tx1"/>
                              </a:solidFill>
                            </a:rPr>
                            <a:t>        Bitrate </a:t>
                          </a:r>
                          <a:r>
                            <a:rPr lang="ko-KR" altLang="en-US" sz="1400" b="0" baseline="0" dirty="0" smtClean="0">
                              <a:solidFill>
                                <a:schemeClr val="tx1"/>
                              </a:solidFill>
                            </a:rPr>
                            <a:t>합이 </a:t>
                          </a:r>
                          <a:r>
                            <a:rPr lang="en-US" altLang="ko-KR" sz="1400" b="1" baseline="0" dirty="0" smtClean="0">
                              <a:solidFill>
                                <a:srgbClr val="FF0000"/>
                              </a:solidFill>
                            </a:rPr>
                            <a:t>Available Bandwidth </a:t>
                          </a:r>
                          <a:r>
                            <a:rPr lang="ko-KR" altLang="en-US" sz="1400" b="1" baseline="0" dirty="0" smtClean="0">
                              <a:solidFill>
                                <a:srgbClr val="FF0000"/>
                              </a:solidFill>
                            </a:rPr>
                            <a:t>안에 오도록 </a:t>
                          </a:r>
                          <a:r>
                            <a:rPr lang="ko-KR" altLang="en-US" sz="1400" b="0" baseline="0" dirty="0" smtClean="0">
                              <a:solidFill>
                                <a:schemeClr val="tx1"/>
                              </a:solidFill>
                            </a:rPr>
                            <a:t>조정</a:t>
                          </a:r>
                          <a:endParaRPr lang="en-US" altLang="ko-KR" sz="1400" b="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endParaRPr lang="en-US" altLang="ko-KR" sz="1400" b="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400" b="0" baseline="0" dirty="0" smtClean="0">
                              <a:solidFill>
                                <a:schemeClr val="tx1"/>
                              </a:solidFill>
                            </a:rPr>
                            <a:t>     </a:t>
                          </a:r>
                          <a:r>
                            <a:rPr lang="en-US" altLang="ko-KR" sz="1400" b="1" baseline="0" dirty="0" smtClean="0">
                              <a:solidFill>
                                <a:srgbClr val="FF0000"/>
                              </a:solidFill>
                            </a:rPr>
                            <a:t>Else</a:t>
                          </a:r>
                          <a:r>
                            <a:rPr lang="en-US" altLang="ko-KR" sz="1400" b="0" baseline="0" dirty="0" smtClean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</a:p>
                        <a:p>
                          <a:pPr latinLnBrk="1"/>
                          <a:r>
                            <a:rPr lang="en-US" altLang="ko-KR" sz="1400" b="0" baseline="0" dirty="0" smtClean="0">
                              <a:solidFill>
                                <a:schemeClr val="tx1"/>
                              </a:solidFill>
                            </a:rPr>
                            <a:t>        </a:t>
                          </a:r>
                          <a:r>
                            <a:rPr lang="ko-KR" altLang="en-US" sz="1400" b="1" baseline="0" dirty="0" smtClean="0">
                              <a:solidFill>
                                <a:srgbClr val="FF0000"/>
                              </a:solidFill>
                            </a:rPr>
                            <a:t>클러스터링</a:t>
                          </a:r>
                          <a:r>
                            <a:rPr lang="ko-KR" altLang="en-US" sz="1400" b="0" baseline="0" dirty="0" smtClean="0">
                              <a:solidFill>
                                <a:schemeClr val="tx1"/>
                              </a:solidFill>
                            </a:rPr>
                            <a:t>을 통해 </a:t>
                          </a:r>
                          <a:r>
                            <a:rPr lang="en-US" altLang="ko-KR" sz="1400" b="1" baseline="0" dirty="0" smtClean="0">
                              <a:solidFill>
                                <a:srgbClr val="FF0000"/>
                              </a:solidFill>
                            </a:rPr>
                            <a:t>Aggressive</a:t>
                          </a:r>
                          <a:r>
                            <a:rPr lang="ko-KR" altLang="en-US" sz="1400" b="1" baseline="0" dirty="0" smtClean="0">
                              <a:solidFill>
                                <a:srgbClr val="FF0000"/>
                              </a:solidFill>
                            </a:rPr>
                            <a:t>한 </a:t>
                          </a:r>
                          <a:r>
                            <a:rPr lang="en-US" altLang="ko-KR" sz="1400" b="1" baseline="0" dirty="0" smtClean="0">
                              <a:solidFill>
                                <a:srgbClr val="FF0000"/>
                              </a:solidFill>
                            </a:rPr>
                            <a:t>Bitrate</a:t>
                          </a:r>
                          <a:r>
                            <a:rPr lang="ko-KR" altLang="en-US" sz="1400" b="1" baseline="0" dirty="0" smtClean="0">
                              <a:solidFill>
                                <a:srgbClr val="FF0000"/>
                              </a:solidFill>
                            </a:rPr>
                            <a:t>들을 찾고</a:t>
                          </a:r>
                          <a:endParaRPr lang="en-US" altLang="ko-KR" sz="1400" b="1" baseline="0" dirty="0" smtClean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400" b="0" baseline="0" dirty="0" smtClean="0">
                              <a:solidFill>
                                <a:schemeClr val="tx1"/>
                              </a:solidFill>
                            </a:rPr>
                            <a:t>        Aggressive</a:t>
                          </a:r>
                          <a:r>
                            <a:rPr lang="ko-KR" altLang="en-US" sz="1400" b="0" baseline="0" dirty="0" smtClean="0">
                              <a:solidFill>
                                <a:schemeClr val="tx1"/>
                              </a:solidFill>
                            </a:rPr>
                            <a:t>한 </a:t>
                          </a:r>
                          <a:r>
                            <a:rPr lang="en-US" altLang="ko-KR" sz="1400" b="0" baseline="0" dirty="0" smtClean="0">
                              <a:solidFill>
                                <a:schemeClr val="tx1"/>
                              </a:solidFill>
                            </a:rPr>
                            <a:t>Bitrate</a:t>
                          </a:r>
                          <a:r>
                            <a:rPr lang="ko-KR" altLang="en-US" sz="1400" b="0" baseline="0" dirty="0" smtClean="0">
                              <a:solidFill>
                                <a:schemeClr val="tx1"/>
                              </a:solidFill>
                            </a:rPr>
                            <a:t>들을 </a:t>
                          </a:r>
                          <a:r>
                            <a:rPr lang="ko-KR" altLang="en-US" sz="1400" b="1" baseline="0" dirty="0" smtClean="0">
                              <a:solidFill>
                                <a:srgbClr val="FF0000"/>
                              </a:solidFill>
                            </a:rPr>
                            <a:t>줄이면서 전체 </a:t>
                          </a:r>
                          <a:r>
                            <a:rPr lang="en-US" altLang="ko-KR" sz="1400" b="1" baseline="0" dirty="0" smtClean="0">
                              <a:solidFill>
                                <a:srgbClr val="FF0000"/>
                              </a:solidFill>
                            </a:rPr>
                            <a:t>Bitrate </a:t>
                          </a:r>
                          <a:r>
                            <a:rPr lang="ko-KR" altLang="en-US" sz="1400" b="1" baseline="0" dirty="0" smtClean="0">
                              <a:solidFill>
                                <a:srgbClr val="FF0000"/>
                              </a:solidFill>
                            </a:rPr>
                            <a:t>재조정</a:t>
                          </a:r>
                          <a:endParaRPr lang="en-US" altLang="ko-KR" sz="1400" b="1" dirty="0" smtClean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400" b="0" dirty="0" smtClean="0">
                              <a:solidFill>
                                <a:schemeClr val="tx1"/>
                              </a:solidFill>
                            </a:rPr>
                            <a:t>    </a:t>
                          </a:r>
                          <a:endParaRPr lang="en-US" altLang="ko-KR" sz="1400" b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400" b="1" dirty="0" smtClean="0">
                              <a:solidFill>
                                <a:srgbClr val="FF0000"/>
                              </a:solidFill>
                            </a:rPr>
                            <a:t>End Def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927032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0" name="표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4597965"/>
                  </p:ext>
                </p:extLst>
              </p:nvPr>
            </p:nvGraphicFramePr>
            <p:xfrm>
              <a:off x="5796137" y="1581126"/>
              <a:ext cx="5112568" cy="44810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12568">
                      <a:extLst>
                        <a:ext uri="{9D8B030D-6E8A-4147-A177-3AD203B41FA5}">
                          <a16:colId xmlns:a16="http://schemas.microsoft.com/office/drawing/2014/main" val="3707970526"/>
                        </a:ext>
                      </a:extLst>
                    </a:gridCol>
                  </a:tblGrid>
                  <a:tr h="448106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19" t="-136" r="-238" b="-13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927032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163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fontAlgn="t">
              <a:spcBef>
                <a:spcPct val="20000"/>
              </a:spcBef>
            </a:pPr>
            <a:r>
              <a:rPr lang="en-US" altLang="ko-KR" dirty="0" smtClean="0"/>
              <a:t>MDP</a:t>
            </a:r>
            <a:endParaRPr lang="en-US" altLang="ko-KR" sz="2800" dirty="0">
              <a:solidFill>
                <a:srgbClr val="000000"/>
              </a:solidFill>
              <a:cs typeface="Tahoma" panose="020B0604030504040204" pitchFamily="34" charset="0"/>
            </a:endParaRPr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2</a:t>
            </a:fld>
            <a:endParaRPr lang="en-US" altLang="ko-KR" sz="1200" dirty="0" smtClean="0"/>
          </a:p>
        </p:txBody>
      </p:sp>
      <p:sp>
        <p:nvSpPr>
          <p:cNvPr id="49" name="직사각형 48"/>
          <p:cNvSpPr/>
          <p:nvPr/>
        </p:nvSpPr>
        <p:spPr>
          <a:xfrm>
            <a:off x="395535" y="1135063"/>
            <a:ext cx="820891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ko-KR" altLang="en-US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문제점</a:t>
            </a:r>
            <a:endParaRPr lang="en-US" altLang="ko-KR" dirty="0"/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ko-KR" altLang="en-US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미래의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RSSI </a:t>
            </a:r>
            <a:r>
              <a:rPr lang="ko-KR" altLang="en-US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예측이 힘듦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ko-KR" altLang="en-US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  <a:sym typeface="Wingdings" panose="05000000000000000000" pitchFamily="2" charset="2"/>
              </a:rPr>
              <a:t>먼 미래로 갈 수록 예측 값의 변동이 편차가 심함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162350" lvl="2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-"/>
            </a:pP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  <a:sym typeface="Wingdings" panose="05000000000000000000" pitchFamily="2" charset="2"/>
              </a:rPr>
              <a:t>Dynamic Algorithm</a:t>
            </a:r>
            <a:r>
              <a:rPr lang="ko-KR" altLang="en-US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  <a:sym typeface="Wingdings" panose="05000000000000000000" pitchFamily="2" charset="2"/>
              </a:rPr>
              <a:t>의 경우 장기적인 최대 최소를 구할 때 쓰이는데 측정 값 자체가 정확해야 함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ko-KR" altLang="en-US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  <a:sym typeface="Wingdings" panose="05000000000000000000" pitchFamily="2" charset="2"/>
              </a:rPr>
              <a:t>한번에 여러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  <a:sym typeface="Wingdings" panose="05000000000000000000" pitchFamily="2" charset="2"/>
              </a:rPr>
              <a:t>UE</a:t>
            </a:r>
            <a:r>
              <a:rPr lang="ko-KR" altLang="en-US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  <a:sym typeface="Wingdings" panose="05000000000000000000" pitchFamily="2" charset="2"/>
              </a:rPr>
              <a:t>가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  <a:sym typeface="Wingdings" panose="05000000000000000000" pitchFamily="2" charset="2"/>
              </a:rPr>
              <a:t>AP</a:t>
            </a:r>
            <a:r>
              <a:rPr lang="ko-KR" altLang="en-US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  <a:sym typeface="Wingdings" panose="05000000000000000000" pitchFamily="2" charset="2"/>
              </a:rPr>
              <a:t>를 옮기는 것을 고려하면 복잡도가 큼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105200" lvl="2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16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7925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69405</TotalTime>
  <Words>148</Words>
  <Application>Microsoft Office PowerPoint</Application>
  <PresentationFormat>화면 슬라이드 쇼(4:3)</PresentationFormat>
  <Paragraphs>59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굴림</vt:lpstr>
      <vt:lpstr>맑은 고딕</vt:lpstr>
      <vt:lpstr>Arial</vt:lpstr>
      <vt:lpstr>Cambria Math</vt:lpstr>
      <vt:lpstr>Tahoma</vt:lpstr>
      <vt:lpstr>Wingdings</vt:lpstr>
      <vt:lpstr>pres</vt:lpstr>
      <vt:lpstr>Bandwidth Estimation</vt:lpstr>
      <vt:lpstr>MDP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Windows 사용자</cp:lastModifiedBy>
  <cp:revision>3294</cp:revision>
  <cp:lastPrinted>2018-05-17T20:14:53Z</cp:lastPrinted>
  <dcterms:created xsi:type="dcterms:W3CDTF">2010-07-29T14:05:23Z</dcterms:created>
  <dcterms:modified xsi:type="dcterms:W3CDTF">2018-08-07T14:34:02Z</dcterms:modified>
</cp:coreProperties>
</file>