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849" r:id="rId2"/>
    <p:sldId id="872" r:id="rId3"/>
    <p:sldId id="858" r:id="rId4"/>
    <p:sldId id="873" r:id="rId5"/>
    <p:sldId id="879" r:id="rId6"/>
    <p:sldId id="875" r:id="rId7"/>
    <p:sldId id="876" r:id="rId8"/>
    <p:sldId id="877" r:id="rId9"/>
    <p:sldId id="871" r:id="rId10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83236" autoAdjust="0"/>
  </p:normalViewPr>
  <p:slideViewPr>
    <p:cSldViewPr>
      <p:cViewPr varScale="1">
        <p:scale>
          <a:sx n="71" d="100"/>
          <a:sy n="71" d="100"/>
        </p:scale>
        <p:origin x="120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baseline="0" dirty="0"/>
              <a:t>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00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전에 배낭 문제로 설명 드렸는데요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Blar</a:t>
            </a:r>
            <a:r>
              <a:rPr lang="en-US" altLang="ko-KR" dirty="0"/>
              <a:t> </a:t>
            </a:r>
            <a:r>
              <a:rPr lang="en-US" altLang="ko-KR" dirty="0" err="1"/>
              <a:t>blar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6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냅색</a:t>
            </a:r>
            <a:r>
              <a:rPr lang="ko-KR" altLang="en-US" dirty="0"/>
              <a:t> 문제의 정의를 찾아본 결과</a:t>
            </a:r>
            <a:r>
              <a:rPr lang="en-US" altLang="ko-KR" dirty="0"/>
              <a:t>, </a:t>
            </a:r>
            <a:r>
              <a:rPr lang="ko-KR" altLang="en-US" dirty="0" err="1"/>
              <a:t>냅색</a:t>
            </a:r>
            <a:r>
              <a:rPr lang="ko-KR" altLang="en-US" dirty="0"/>
              <a:t> 문제 정의는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~</a:t>
            </a:r>
            <a:r>
              <a:rPr lang="ko-KR" altLang="en-US" dirty="0" err="1"/>
              <a:t>블라</a:t>
            </a:r>
            <a:r>
              <a:rPr lang="ko-KR" altLang="en-US" dirty="0"/>
              <a:t> </a:t>
            </a:r>
            <a:r>
              <a:rPr lang="ko-KR" altLang="en-US" dirty="0" err="1"/>
              <a:t>블라</a:t>
            </a:r>
            <a:r>
              <a:rPr lang="en-US" altLang="ko-KR" dirty="0"/>
              <a:t> </a:t>
            </a:r>
            <a:r>
              <a:rPr lang="ko-KR" altLang="en-US" dirty="0"/>
              <a:t>그래서 </a:t>
            </a:r>
            <a:r>
              <a:rPr lang="en-US" altLang="ko-KR" dirty="0"/>
              <a:t>Knapsack Problem</a:t>
            </a:r>
            <a:r>
              <a:rPr lang="ko-KR" altLang="en-US" dirty="0"/>
              <a:t>으로 정의하기 힘들다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DQN</a:t>
            </a:r>
            <a:r>
              <a:rPr lang="ko-KR" altLang="en-US" dirty="0"/>
              <a:t>으로 풀어야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118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Bitrate</a:t>
            </a:r>
            <a:r>
              <a:rPr lang="ko-KR" altLang="en-US" dirty="0"/>
              <a:t>와 </a:t>
            </a:r>
            <a:r>
              <a:rPr lang="en-US" altLang="ko-KR" dirty="0"/>
              <a:t>AP </a:t>
            </a:r>
            <a:r>
              <a:rPr lang="ko-KR" altLang="en-US" dirty="0"/>
              <a:t>선택을 동시에 하는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Action</a:t>
            </a:r>
            <a:r>
              <a:rPr lang="ko-KR" altLang="en-US" dirty="0"/>
              <a:t>으로 테스트 해봤지만</a:t>
            </a:r>
            <a:r>
              <a:rPr lang="en-US" altLang="ko-KR" dirty="0"/>
              <a:t>(State</a:t>
            </a:r>
            <a:r>
              <a:rPr lang="ko-KR" altLang="en-US" dirty="0"/>
              <a:t>와 같이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계속해서 </a:t>
            </a:r>
            <a:r>
              <a:rPr lang="en-US" altLang="ko-KR" dirty="0"/>
              <a:t>DQN</a:t>
            </a:r>
            <a:r>
              <a:rPr lang="ko-KR" altLang="en-US" dirty="0"/>
              <a:t>을 통해 시도 해봤지만</a:t>
            </a:r>
            <a:endParaRPr lang="en-US" altLang="ko-KR" dirty="0"/>
          </a:p>
          <a:p>
            <a:r>
              <a:rPr lang="en-US" altLang="ko-KR" dirty="0"/>
              <a:t>Action</a:t>
            </a:r>
            <a:r>
              <a:rPr lang="ko-KR" altLang="en-US" dirty="0"/>
              <a:t>은 </a:t>
            </a:r>
            <a:r>
              <a:rPr lang="en-US" altLang="ko-KR" dirty="0"/>
              <a:t>AP</a:t>
            </a:r>
            <a:r>
              <a:rPr lang="ko-KR" altLang="en-US" dirty="0"/>
              <a:t>의 </a:t>
            </a:r>
            <a:r>
              <a:rPr lang="en-US" altLang="ko-KR" dirty="0"/>
              <a:t>timeslot </a:t>
            </a:r>
            <a:r>
              <a:rPr lang="ko-KR" altLang="en-US" dirty="0"/>
              <a:t>넘치는 것을 피하기 위해 항상 낮은 </a:t>
            </a:r>
            <a:r>
              <a:rPr lang="en-US" altLang="ko-KR" dirty="0"/>
              <a:t>bitrate</a:t>
            </a:r>
            <a:r>
              <a:rPr lang="ko-KR" altLang="en-US" dirty="0"/>
              <a:t>를 선택하였고 또한 한 </a:t>
            </a:r>
            <a:r>
              <a:rPr lang="en-US" altLang="ko-KR" dirty="0"/>
              <a:t>AP</a:t>
            </a:r>
            <a:r>
              <a:rPr lang="ko-KR" altLang="en-US" dirty="0"/>
              <a:t>로 쏠리는 경향이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784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Survey</a:t>
            </a:r>
            <a:r>
              <a:rPr lang="ko-KR" altLang="en-US" dirty="0"/>
              <a:t>를 지속적으로 </a:t>
            </a:r>
            <a:r>
              <a:rPr lang="ko-KR" altLang="en-US" dirty="0" err="1"/>
              <a:t>해보니깐</a:t>
            </a:r>
            <a:r>
              <a:rPr lang="ko-KR" altLang="en-US" dirty="0"/>
              <a:t> </a:t>
            </a:r>
            <a:r>
              <a:rPr lang="en-US" altLang="ko-KR" dirty="0"/>
              <a:t>Continuous action space </a:t>
            </a:r>
            <a:r>
              <a:rPr lang="ko-KR" altLang="en-US" dirty="0"/>
              <a:t>개념이라는 게 존재</a:t>
            </a:r>
            <a:endParaRPr lang="en-US" altLang="ko-KR" dirty="0"/>
          </a:p>
          <a:p>
            <a:r>
              <a:rPr lang="ko-KR" altLang="en-US" dirty="0"/>
              <a:t>구글 </a:t>
            </a:r>
            <a:r>
              <a:rPr lang="ko-KR" altLang="en-US" dirty="0" err="1"/>
              <a:t>딥마인드</a:t>
            </a:r>
            <a:r>
              <a:rPr lang="ko-KR" altLang="en-US" dirty="0"/>
              <a:t> 팀 강조</a:t>
            </a:r>
            <a:endParaRPr lang="en-US" altLang="ko-KR" dirty="0"/>
          </a:p>
          <a:p>
            <a:r>
              <a:rPr lang="en-US" altLang="ko-KR" dirty="0"/>
              <a:t>State </a:t>
            </a:r>
            <a:r>
              <a:rPr lang="ko-KR" altLang="en-US" dirty="0"/>
              <a:t>차원이랑 </a:t>
            </a:r>
            <a:r>
              <a:rPr lang="en-US" altLang="ko-KR" dirty="0"/>
              <a:t>Action </a:t>
            </a:r>
            <a:r>
              <a:rPr lang="ko-KR" altLang="en-US" dirty="0"/>
              <a:t>차원이 동일하다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7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제인페어</a:t>
            </a:r>
            <a:r>
              <a:rPr lang="ko-KR" altLang="en-US" dirty="0"/>
              <a:t> 인덱스</a:t>
            </a:r>
            <a:r>
              <a:rPr lang="en-US" altLang="ko-KR" dirty="0"/>
              <a:t>(DQN)</a:t>
            </a:r>
          </a:p>
          <a:p>
            <a:r>
              <a:rPr lang="ko-KR" altLang="en-US" dirty="0" err="1"/>
              <a:t>그리디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1466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잘 동작하는 것 확인 했고 구체적인 결과는 다음 세미나 때 보여주겠다는 식으로</a:t>
            </a:r>
            <a:endParaRPr lang="en-US" altLang="ko-KR" dirty="0"/>
          </a:p>
          <a:p>
            <a:r>
              <a:rPr lang="ko-KR" altLang="en-US" dirty="0"/>
              <a:t>이상없이 동작한다는 것 강조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3790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53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2019-09-20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/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Knapsack Problem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DQN in Research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152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Comparison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834DBBA-68F7-4E07-A93D-2DE506328B0B}"/>
              </a:ext>
            </a:extLst>
          </p:cNvPr>
          <p:cNvSpPr/>
          <p:nvPr/>
        </p:nvSpPr>
        <p:spPr>
          <a:xfrm>
            <a:off x="1124970" y="2431224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8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0A38FED2-E770-4831-9371-079A12B0E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1443869" y="3691407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B2A6A18-CE44-4B6D-915F-1D09117A44D9}"/>
              </a:ext>
            </a:extLst>
          </p:cNvPr>
          <p:cNvSpPr/>
          <p:nvPr/>
        </p:nvSpPr>
        <p:spPr>
          <a:xfrm>
            <a:off x="3328626" y="2935280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F1FB2BE-D332-49F9-90D3-4A52E01BD790}"/>
              </a:ext>
            </a:extLst>
          </p:cNvPr>
          <p:cNvSpPr/>
          <p:nvPr/>
        </p:nvSpPr>
        <p:spPr>
          <a:xfrm>
            <a:off x="2404982" y="1999176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3C747C9-0B9A-4447-BD69-77AD60537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9346"/>
              </p:ext>
            </p:extLst>
          </p:nvPr>
        </p:nvGraphicFramePr>
        <p:xfrm>
          <a:off x="5783198" y="2543848"/>
          <a:ext cx="2495233" cy="2239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456">
                  <a:extLst>
                    <a:ext uri="{9D8B030D-6E8A-4147-A177-3AD203B41FA5}">
                      <a16:colId xmlns:a16="http://schemas.microsoft.com/office/drawing/2014/main" val="2121553375"/>
                    </a:ext>
                  </a:extLst>
                </a:gridCol>
                <a:gridCol w="1171777">
                  <a:extLst>
                    <a:ext uri="{9D8B030D-6E8A-4147-A177-3AD203B41FA5}">
                      <a16:colId xmlns:a16="http://schemas.microsoft.com/office/drawing/2014/main" val="1987286191"/>
                    </a:ext>
                  </a:extLst>
                </a:gridCol>
              </a:tblGrid>
              <a:tr h="41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MKP</a:t>
                      </a:r>
                      <a:endParaRPr lang="ko-KR" altLang="en-US" sz="16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Research</a:t>
                      </a:r>
                      <a:endParaRPr lang="ko-KR" altLang="en-US" sz="1600" b="1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021567"/>
                  </a:ext>
                </a:extLst>
              </a:tr>
              <a:tr h="41505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039748"/>
                  </a:ext>
                </a:extLst>
              </a:tr>
              <a:tr h="41505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191570"/>
                  </a:ext>
                </a:extLst>
              </a:tr>
              <a:tr h="41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$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Quality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386325"/>
                  </a:ext>
                </a:extLst>
              </a:tr>
              <a:tr h="41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kg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Timeslot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/Bitrate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6165699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053497-F4D1-4F43-B49C-0E9AEE234BFE}"/>
              </a:ext>
            </a:extLst>
          </p:cNvPr>
          <p:cNvGrpSpPr/>
          <p:nvPr/>
        </p:nvGrpSpPr>
        <p:grpSpPr>
          <a:xfrm>
            <a:off x="1084731" y="2499524"/>
            <a:ext cx="4140606" cy="1630430"/>
            <a:chOff x="2339218" y="2705212"/>
            <a:chExt cx="4140606" cy="1630430"/>
          </a:xfrm>
        </p:grpSpPr>
        <p:pic>
          <p:nvPicPr>
            <p:cNvPr id="13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47900FA1-020C-4BDC-9779-4794B4B66A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2339218" y="3055714"/>
              <a:ext cx="563905" cy="39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32BB2D2E-B1D3-47FC-B525-ADA9B96573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5212024" y="3787179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B5FBB386-F5AE-497C-B3BF-CC59596114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3077353" y="3085548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94E24B1B-3179-4933-881D-259F382405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4294069" y="2705212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EBEBA35C-198F-4462-AA7D-3DA9D7E773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5747477" y="3634011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2459EB4-21F5-4CE7-9151-EA38E34EA27E}"/>
              </a:ext>
            </a:extLst>
          </p:cNvPr>
          <p:cNvGrpSpPr/>
          <p:nvPr/>
        </p:nvGrpSpPr>
        <p:grpSpPr>
          <a:xfrm>
            <a:off x="1560594" y="2924165"/>
            <a:ext cx="3203522" cy="1111573"/>
            <a:chOff x="2815081" y="3129853"/>
            <a:chExt cx="3203522" cy="1111573"/>
          </a:xfrm>
        </p:grpSpPr>
        <p:sp>
          <p:nvSpPr>
            <p:cNvPr id="19" name="오른쪽 화살표 42">
              <a:extLst>
                <a:ext uri="{FF2B5EF4-FFF2-40B4-BE49-F238E27FC236}">
                  <a16:creationId xmlns:a16="http://schemas.microsoft.com/office/drawing/2014/main" id="{EE4EBA40-6BD9-4B6A-BF50-30BEE265620A}"/>
                </a:ext>
              </a:extLst>
            </p:cNvPr>
            <p:cNvSpPr/>
            <p:nvPr/>
          </p:nvSpPr>
          <p:spPr>
            <a:xfrm rot="1634022">
              <a:off x="2815081" y="3286632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0" name="오른쪽 화살표 46">
              <a:extLst>
                <a:ext uri="{FF2B5EF4-FFF2-40B4-BE49-F238E27FC236}">
                  <a16:creationId xmlns:a16="http://schemas.microsoft.com/office/drawing/2014/main" id="{5F70C8F1-219F-4955-9706-38DCE0C656E2}"/>
                </a:ext>
              </a:extLst>
            </p:cNvPr>
            <p:cNvSpPr/>
            <p:nvPr/>
          </p:nvSpPr>
          <p:spPr>
            <a:xfrm rot="18103415">
              <a:off x="2986474" y="3644409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1" name="오른쪽 화살표 47">
              <a:extLst>
                <a:ext uri="{FF2B5EF4-FFF2-40B4-BE49-F238E27FC236}">
                  <a16:creationId xmlns:a16="http://schemas.microsoft.com/office/drawing/2014/main" id="{51C846D8-8FFD-4A58-89DD-4606407EB06E}"/>
                </a:ext>
              </a:extLst>
            </p:cNvPr>
            <p:cNvSpPr/>
            <p:nvPr/>
          </p:nvSpPr>
          <p:spPr>
            <a:xfrm rot="20267031">
              <a:off x="4081129" y="3129853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2" name="오른쪽 화살표 51">
              <a:extLst>
                <a:ext uri="{FF2B5EF4-FFF2-40B4-BE49-F238E27FC236}">
                  <a16:creationId xmlns:a16="http://schemas.microsoft.com/office/drawing/2014/main" id="{835C73F2-A9BD-42AA-BEFC-AC0EBBDC335A}"/>
                </a:ext>
              </a:extLst>
            </p:cNvPr>
            <p:cNvSpPr/>
            <p:nvPr/>
          </p:nvSpPr>
          <p:spPr>
            <a:xfrm rot="13453341">
              <a:off x="4615268" y="3230336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3" name="오른쪽 화살표 52">
              <a:extLst>
                <a:ext uri="{FF2B5EF4-FFF2-40B4-BE49-F238E27FC236}">
                  <a16:creationId xmlns:a16="http://schemas.microsoft.com/office/drawing/2014/main" id="{5B6589D4-D31D-4AE8-907D-7A8DC99C8292}"/>
                </a:ext>
              </a:extLst>
            </p:cNvPr>
            <p:cNvSpPr/>
            <p:nvPr/>
          </p:nvSpPr>
          <p:spPr>
            <a:xfrm rot="20408627">
              <a:off x="4980306" y="4068361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4" name="오른쪽 화살표 53">
              <a:extLst>
                <a:ext uri="{FF2B5EF4-FFF2-40B4-BE49-F238E27FC236}">
                  <a16:creationId xmlns:a16="http://schemas.microsoft.com/office/drawing/2014/main" id="{96BFF15C-7903-43AF-A089-005C8D803E6A}"/>
                </a:ext>
              </a:extLst>
            </p:cNvPr>
            <p:cNvSpPr/>
            <p:nvPr/>
          </p:nvSpPr>
          <p:spPr>
            <a:xfrm rot="9515687">
              <a:off x="5756956" y="3965149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EB3B3D-BC9E-4B65-A912-EC4160A4DD81}"/>
              </a:ext>
            </a:extLst>
          </p:cNvPr>
          <p:cNvSpPr/>
          <p:nvPr/>
        </p:nvSpPr>
        <p:spPr>
          <a:xfrm>
            <a:off x="1033260" y="4936184"/>
            <a:ext cx="39058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&lt;</a:t>
            </a:r>
            <a:r>
              <a:rPr lang="ko-KR" altLang="en-US" sz="1000" dirty="0"/>
              <a:t>https://ko.wikipedia.org/wiki</a:t>
            </a:r>
            <a:r>
              <a:rPr lang="en-US" altLang="ko-KR" sz="1000" dirty="0"/>
              <a:t>/</a:t>
            </a:r>
            <a:r>
              <a:rPr lang="ko-KR" altLang="en-US" sz="1000" dirty="0" err="1"/>
              <a:t>배낭_문제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93E85C5-90A0-40D0-8D80-3F29D9FCC1E2}"/>
              </a:ext>
            </a:extLst>
          </p:cNvPr>
          <p:cNvGrpSpPr/>
          <p:nvPr/>
        </p:nvGrpSpPr>
        <p:grpSpPr>
          <a:xfrm>
            <a:off x="6106002" y="2855370"/>
            <a:ext cx="1697585" cy="920670"/>
            <a:chOff x="6869371" y="3177404"/>
            <a:chExt cx="1697585" cy="920670"/>
          </a:xfrm>
        </p:grpSpPr>
        <p:pic>
          <p:nvPicPr>
            <p:cNvPr id="27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E67B4DC3-889C-4041-83D2-DAECEF50FD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6933773" y="3177404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C:\Users\dream\Desktop\ap.png">
              <a:extLst>
                <a:ext uri="{FF2B5EF4-FFF2-40B4-BE49-F238E27FC236}">
                  <a16:creationId xmlns:a16="http://schemas.microsoft.com/office/drawing/2014/main" id="{2440490C-2823-4D36-9A80-B5BA71115B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4129" y="3185118"/>
              <a:ext cx="202827" cy="503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E8CAF8C8-2F90-4A87-98BB-A623B873E6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6869371" y="3764884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dream\Desktop\client.png">
              <a:extLst>
                <a:ext uri="{FF2B5EF4-FFF2-40B4-BE49-F238E27FC236}">
                  <a16:creationId xmlns:a16="http://schemas.microsoft.com/office/drawing/2014/main" id="{9C73954A-6742-4DED-BFEA-4A35A262A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4129" y="3772366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6C557D26-351C-4AD9-B0B1-42AB6CA06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2284611" y="2987309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68848C57-2637-40BB-8EEF-8B062F773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3234553" y="3881667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FA5FD546-E646-47E3-9575-5F7524756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3488146" y="3153212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6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Knapsack Problem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Knapsack Problem Definition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b="0" dirty="0">
                  <a:sym typeface="Wingdings" panose="05000000000000000000" pitchFamily="2" charset="2"/>
                </a:endParaRPr>
              </a:p>
              <a:p>
                <a:endParaRPr lang="en-US" altLang="ko-KR" b="0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To solve knapsack problem,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must not be changed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H.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Kellerer</a:t>
                </a:r>
                <a:r>
                  <a:rPr lang="en-US" altLang="ko-KR" dirty="0">
                    <a:sym typeface="Wingdings" panose="05000000000000000000" pitchFamily="2" charset="2"/>
                  </a:rPr>
                  <a:t>, U.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Pferschy</a:t>
                </a:r>
                <a:r>
                  <a:rPr lang="en-US" altLang="ko-KR" dirty="0">
                    <a:sym typeface="Wingdings" panose="05000000000000000000" pitchFamily="2" charset="2"/>
                  </a:rPr>
                  <a:t>, and D.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Pisinger</a:t>
                </a:r>
                <a:r>
                  <a:rPr lang="en-US" altLang="ko-KR" dirty="0">
                    <a:sym typeface="Wingdings" panose="05000000000000000000" pitchFamily="2" charset="2"/>
                  </a:rPr>
                  <a:t>. Knapsack Problems. Springer–Verlag, 2004.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9E63C2-667B-4011-9020-6FC3DEB4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556792"/>
            <a:ext cx="71437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 in my Research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834DBBA-68F7-4E07-A93D-2DE506328B0B}"/>
              </a:ext>
            </a:extLst>
          </p:cNvPr>
          <p:cNvSpPr/>
          <p:nvPr/>
        </p:nvSpPr>
        <p:spPr>
          <a:xfrm>
            <a:off x="2585648" y="2674236"/>
            <a:ext cx="3014002" cy="3014000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2A6A18-CE44-4B6D-915F-1D09117A44D9}"/>
              </a:ext>
            </a:extLst>
          </p:cNvPr>
          <p:cNvSpPr/>
          <p:nvPr/>
        </p:nvSpPr>
        <p:spPr>
          <a:xfrm>
            <a:off x="4092649" y="3007288"/>
            <a:ext cx="3014002" cy="3014000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F1FB2BE-D332-49F9-90D3-4A52E01BD790}"/>
              </a:ext>
            </a:extLst>
          </p:cNvPr>
          <p:cNvSpPr/>
          <p:nvPr/>
        </p:nvSpPr>
        <p:spPr>
          <a:xfrm>
            <a:off x="3437444" y="1936642"/>
            <a:ext cx="3014002" cy="3014000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4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32BB2D2E-B1D3-47FC-B525-ADA9B9657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3781710" y="3935355"/>
            <a:ext cx="476924" cy="5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2459EB4-21F5-4CE7-9151-EA38E34EA27E}"/>
              </a:ext>
            </a:extLst>
          </p:cNvPr>
          <p:cNvGrpSpPr/>
          <p:nvPr/>
        </p:nvGrpSpPr>
        <p:grpSpPr>
          <a:xfrm>
            <a:off x="3239156" y="3307072"/>
            <a:ext cx="1647230" cy="1290283"/>
            <a:chOff x="3146884" y="3722203"/>
            <a:chExt cx="954302" cy="747509"/>
          </a:xfrm>
        </p:grpSpPr>
        <p:sp>
          <p:nvSpPr>
            <p:cNvPr id="20" name="오른쪽 화살표 46">
              <a:extLst>
                <a:ext uri="{FF2B5EF4-FFF2-40B4-BE49-F238E27FC236}">
                  <a16:creationId xmlns:a16="http://schemas.microsoft.com/office/drawing/2014/main" id="{5F70C8F1-219F-4955-9706-38DCE0C656E2}"/>
                </a:ext>
              </a:extLst>
            </p:cNvPr>
            <p:cNvSpPr/>
            <p:nvPr/>
          </p:nvSpPr>
          <p:spPr>
            <a:xfrm rot="20141381">
              <a:off x="3146884" y="4296647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2" name="오른쪽 화살표 51">
              <a:extLst>
                <a:ext uri="{FF2B5EF4-FFF2-40B4-BE49-F238E27FC236}">
                  <a16:creationId xmlns:a16="http://schemas.microsoft.com/office/drawing/2014/main" id="{835C73F2-A9BD-42AA-BEFC-AC0EBBDC335A}"/>
                </a:ext>
              </a:extLst>
            </p:cNvPr>
            <p:cNvSpPr/>
            <p:nvPr/>
          </p:nvSpPr>
          <p:spPr>
            <a:xfrm rot="9865605">
              <a:off x="3839539" y="4133955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4" name="오른쪽 화살표 53">
              <a:extLst>
                <a:ext uri="{FF2B5EF4-FFF2-40B4-BE49-F238E27FC236}">
                  <a16:creationId xmlns:a16="http://schemas.microsoft.com/office/drawing/2014/main" id="{96BFF15C-7903-43AF-A089-005C8D803E6A}"/>
                </a:ext>
              </a:extLst>
            </p:cNvPr>
            <p:cNvSpPr/>
            <p:nvPr/>
          </p:nvSpPr>
          <p:spPr>
            <a:xfrm rot="6340843">
              <a:off x="3536994" y="3766494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pic>
        <p:nvPicPr>
          <p:cNvPr id="31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6C557D26-351C-4AD9-B0B1-42AB6CA06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3753631" y="2724405"/>
            <a:ext cx="1264110" cy="54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68848C57-2637-40BB-8EEF-8B062F773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5076971" y="3533448"/>
            <a:ext cx="973362" cy="68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11B15006-A8F7-4530-AB22-1DD7D86E1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5361188" y="4289196"/>
            <a:ext cx="476924" cy="5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861E764D-C3A4-41CC-BDDE-49723A2A2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9" t="23517" r="29823" b="20090"/>
          <a:stretch/>
        </p:blipFill>
        <p:spPr bwMode="auto">
          <a:xfrm>
            <a:off x="4762482" y="3109811"/>
            <a:ext cx="476924" cy="54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056CC375-7512-410F-9C9A-0824076E5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2267003" y="4403507"/>
            <a:ext cx="1264110" cy="54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DFE8C2E8-0169-43CE-80D5-44D5361D8A79}"/>
              </a:ext>
            </a:extLst>
          </p:cNvPr>
          <p:cNvSpPr txBox="1">
            <a:spLocks/>
          </p:cNvSpPr>
          <p:nvPr/>
        </p:nvSpPr>
        <p:spPr bwMode="auto">
          <a:xfrm>
            <a:off x="620713" y="1205136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>
                <a:sym typeface="Wingdings" panose="05000000000000000000" pitchFamily="2" charset="2"/>
              </a:rPr>
              <a:t>In case: Bitrate x AP (2 – Dimension) </a:t>
            </a:r>
          </a:p>
        </p:txBody>
      </p:sp>
    </p:spTree>
    <p:extLst>
      <p:ext uri="{BB962C8B-B14F-4D97-AF65-F5344CB8AC3E}">
        <p14:creationId xmlns:p14="http://schemas.microsoft.com/office/powerpoint/2010/main" val="38879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 in my Research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Low dimensional action space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DQN is the method to simplify complex states through Neural Networks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It doesn't matter if the state is complex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DQN can solve only discrete &amp; low dimensional action space</a:t>
            </a:r>
          </a:p>
          <a:p>
            <a:pPr lvl="2"/>
            <a:r>
              <a:rPr lang="en-US" altLang="ko-KR" dirty="0"/>
              <a:t>T. </a:t>
            </a:r>
            <a:r>
              <a:rPr lang="en-US" altLang="ko-KR" dirty="0" err="1"/>
              <a:t>Lillicrap</a:t>
            </a:r>
            <a:r>
              <a:rPr lang="en-US" altLang="ko-KR" dirty="0"/>
              <a:t>, J. Hunt, A. </a:t>
            </a:r>
            <a:r>
              <a:rPr lang="en-US" altLang="ko-KR" dirty="0" err="1"/>
              <a:t>Pritzel</a:t>
            </a:r>
            <a:r>
              <a:rPr lang="en-US" altLang="ko-KR" dirty="0"/>
              <a:t>, N. </a:t>
            </a:r>
            <a:r>
              <a:rPr lang="en-US" altLang="ko-KR" dirty="0" err="1"/>
              <a:t>Heess</a:t>
            </a:r>
            <a:r>
              <a:rPr lang="en-US" altLang="ko-KR" dirty="0"/>
              <a:t>, T. </a:t>
            </a:r>
            <a:r>
              <a:rPr lang="en-US" altLang="ko-KR" dirty="0" err="1"/>
              <a:t>Erez</a:t>
            </a:r>
            <a:r>
              <a:rPr lang="en-US" altLang="ko-KR" dirty="0"/>
              <a:t>, Y. </a:t>
            </a:r>
            <a:r>
              <a:rPr lang="en-US" altLang="ko-KR" dirty="0" err="1"/>
              <a:t>Tassa</a:t>
            </a:r>
            <a:r>
              <a:rPr lang="en-US" altLang="ko-KR" dirty="0"/>
              <a:t>, D. Silver, and D. </a:t>
            </a:r>
            <a:r>
              <a:rPr lang="en-US" altLang="ko-KR" dirty="0" err="1"/>
              <a:t>Wierstra</a:t>
            </a:r>
            <a:r>
              <a:rPr lang="en-US" altLang="ko-KR" dirty="0"/>
              <a:t>. Continuous control with deep reinforcement learning. </a:t>
            </a:r>
            <a:r>
              <a:rPr lang="en-US" altLang="ko-KR" dirty="0" err="1"/>
              <a:t>arXiv</a:t>
            </a:r>
            <a:r>
              <a:rPr lang="en-US" altLang="ko-KR" dirty="0"/>
              <a:t> preprint arXiv:1509.02971, 2015.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So, problem should be divided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AP selection  Bitrate selection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598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divide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Formulation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C2E33F-1541-4A38-A98D-74507C6C5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67" y="1687889"/>
            <a:ext cx="6905625" cy="800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827F717-A9CD-4403-929A-A944939215EF}"/>
                  </a:ext>
                </a:extLst>
              </p:cNvPr>
              <p:cNvSpPr/>
              <p:nvPr/>
            </p:nvSpPr>
            <p:spPr>
              <a:xfrm>
                <a:off x="5008188" y="4700530"/>
                <a:ext cx="237212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800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00" dirty="0">
                    <a:sym typeface="Wingdings" panose="05000000000000000000" pitchFamily="2" charset="2"/>
                  </a:rPr>
                  <a:t> value is decided)</a:t>
                </a:r>
                <a:endParaRPr lang="ko-KR" altLang="en-US" sz="18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827F717-A9CD-4403-929A-A94493921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188" y="4700530"/>
                <a:ext cx="2372124" cy="391646"/>
              </a:xfrm>
              <a:prstGeom prst="rect">
                <a:avLst/>
              </a:prstGeom>
              <a:blipFill>
                <a:blip r:embed="rId4"/>
                <a:stretch>
                  <a:fillRect l="-2314" t="-7813" r="-1028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EF8AB71D-A0AE-481D-A9FD-C090252CE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767" y="5247599"/>
            <a:ext cx="6905625" cy="819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877C5D-83E4-4115-93A8-6BBE846AF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729" y="2994745"/>
            <a:ext cx="5648325" cy="159067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BF4D7EF-8BA0-4AD0-B009-C58A911D51C7}"/>
              </a:ext>
            </a:extLst>
          </p:cNvPr>
          <p:cNvSpPr/>
          <p:nvPr/>
        </p:nvSpPr>
        <p:spPr>
          <a:xfrm>
            <a:off x="4522087" y="2516766"/>
            <a:ext cx="432048" cy="449201"/>
          </a:xfrm>
          <a:prstGeom prst="downArrow">
            <a:avLst/>
          </a:prstGeom>
          <a:solidFill>
            <a:srgbClr val="C00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F845C2A-1073-43FE-9B2D-56B78A568F19}"/>
              </a:ext>
            </a:extLst>
          </p:cNvPr>
          <p:cNvSpPr/>
          <p:nvPr/>
        </p:nvSpPr>
        <p:spPr>
          <a:xfrm>
            <a:off x="4519474" y="4653136"/>
            <a:ext cx="432048" cy="449201"/>
          </a:xfrm>
          <a:prstGeom prst="downArrow">
            <a:avLst/>
          </a:prstGeom>
          <a:solidFill>
            <a:srgbClr val="C00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1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D0E1F1-7D5A-4D15-BB88-933B33F70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04" y="1634816"/>
            <a:ext cx="4335877" cy="28487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E73CE6-B3C2-4E30-A89A-38C6A82E4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1" y="1634816"/>
            <a:ext cx="4239143" cy="284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0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Detail algorithm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9807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111848</TotalTime>
  <Words>344</Words>
  <Application>Microsoft Office PowerPoint</Application>
  <PresentationFormat>화면 슬라이드 쇼(4:3)</PresentationFormat>
  <Paragraphs>94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Arial</vt:lpstr>
      <vt:lpstr>Cambria Math</vt:lpstr>
      <vt:lpstr>Wingdings</vt:lpstr>
      <vt:lpstr>pres</vt:lpstr>
      <vt:lpstr>Research   Jae Jun Ha  Media Computing and Networking Laboratory POSTCH  2019-09-20</vt:lpstr>
      <vt:lpstr>Contents</vt:lpstr>
      <vt:lpstr>Problem</vt:lpstr>
      <vt:lpstr>Knapsack Problem</vt:lpstr>
      <vt:lpstr>DQN in my Research</vt:lpstr>
      <vt:lpstr>DQN in my Research</vt:lpstr>
      <vt:lpstr>How to divide</vt:lpstr>
      <vt:lpstr>Current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8308</cp:revision>
  <cp:lastPrinted>2018-08-16T16:32:18Z</cp:lastPrinted>
  <dcterms:created xsi:type="dcterms:W3CDTF">2010-07-29T14:05:23Z</dcterms:created>
  <dcterms:modified xsi:type="dcterms:W3CDTF">2019-09-19T22:51:44Z</dcterms:modified>
</cp:coreProperties>
</file>