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9"/>
  </p:notesMasterIdLst>
  <p:handoutMasterIdLst>
    <p:handoutMasterId r:id="rId10"/>
  </p:handoutMasterIdLst>
  <p:sldIdLst>
    <p:sldId id="597" r:id="rId2"/>
    <p:sldId id="594" r:id="rId3"/>
    <p:sldId id="598" r:id="rId4"/>
    <p:sldId id="599" r:id="rId5"/>
    <p:sldId id="596" r:id="rId6"/>
    <p:sldId id="601" r:id="rId7"/>
    <p:sldId id="600" r:id="rId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85" autoAdjust="0"/>
  </p:normalViewPr>
  <p:slideViewPr>
    <p:cSldViewPr>
      <p:cViewPr varScale="1">
        <p:scale>
          <a:sx n="76" d="100"/>
          <a:sy n="76" d="100"/>
        </p:scale>
        <p:origin x="-16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Multimedia Computing and Networking Lab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2018-07-06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340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Description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SSIM(Structural </a:t>
            </a:r>
            <a:r>
              <a:rPr lang="en-US" altLang="ko-KR" sz="2000" dirty="0" err="1" smtClean="0"/>
              <a:t>SIMilarity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index)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For </a:t>
            </a:r>
            <a:r>
              <a:rPr lang="en-US" altLang="ko-KR" sz="1600" dirty="0"/>
              <a:t>measuring </a:t>
            </a:r>
            <a:r>
              <a:rPr lang="en-US" altLang="ko-KR" sz="1600" dirty="0">
                <a:solidFill>
                  <a:srgbClr val="FF0000"/>
                </a:solidFill>
              </a:rPr>
              <a:t>the similarity between two </a:t>
            </a:r>
            <a:r>
              <a:rPr lang="en-US" altLang="ko-KR" sz="1600" dirty="0" smtClean="0">
                <a:solidFill>
                  <a:srgbClr val="FF0000"/>
                </a:solidFill>
              </a:rPr>
              <a:t>images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>
                <a:solidFill>
                  <a:srgbClr val="FF0000"/>
                </a:solidFill>
              </a:rPr>
              <a:t>Based </a:t>
            </a:r>
            <a:r>
              <a:rPr lang="en-US" altLang="ko-KR" sz="1600" dirty="0">
                <a:solidFill>
                  <a:srgbClr val="FF0000"/>
                </a:solidFill>
              </a:rPr>
              <a:t>on an initial uncompressed or distortion-free image</a:t>
            </a:r>
            <a:r>
              <a:rPr lang="en-US" altLang="ko-KR" sz="1600" dirty="0"/>
              <a:t> as </a:t>
            </a:r>
            <a:r>
              <a:rPr lang="en-US" altLang="ko-KR" sz="1600" dirty="0" smtClean="0"/>
              <a:t>reference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>
                <a:solidFill>
                  <a:srgbClr val="FF0000"/>
                </a:solidFill>
              </a:rPr>
              <a:t>To </a:t>
            </a:r>
            <a:r>
              <a:rPr lang="en-US" altLang="ko-KR" sz="1600" dirty="0">
                <a:solidFill>
                  <a:srgbClr val="FF0000"/>
                </a:solidFill>
              </a:rPr>
              <a:t>improve on traditional methods </a:t>
            </a:r>
            <a:r>
              <a:rPr lang="en-US" altLang="ko-KR" sz="1600" dirty="0"/>
              <a:t>such as </a:t>
            </a:r>
            <a:r>
              <a:rPr lang="en-US" altLang="ko-KR" sz="1600" dirty="0" smtClean="0"/>
              <a:t> PSNR </a:t>
            </a:r>
            <a:r>
              <a:rPr lang="en-US" altLang="ko-KR" sz="1600" dirty="0"/>
              <a:t>and </a:t>
            </a:r>
            <a:r>
              <a:rPr lang="en-US" altLang="ko-KR" sz="1600" dirty="0" smtClean="0"/>
              <a:t>MSE</a:t>
            </a:r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 smtClean="0">
                <a:solidFill>
                  <a:srgbClr val="000000"/>
                </a:solidFill>
                <a:latin typeface="+mj-lt"/>
                <a:ea typeface="굴림"/>
                <a:cs typeface="Tahoma" panose="020B0604030504040204" pitchFamily="34" charset="0"/>
              </a:rPr>
              <a:t>&lt; Wikipedia &gt;</a:t>
            </a:r>
            <a:endParaRPr lang="en-US" altLang="ko-KR" sz="1400" i="1" kern="0" dirty="0">
              <a:solidFill>
                <a:srgbClr val="000000"/>
              </a:solidFill>
              <a:latin typeface="+mj-lt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Curve Fitting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There </a:t>
            </a:r>
            <a:r>
              <a:rPr lang="en-US" altLang="ko-KR" sz="1600" dirty="0"/>
              <a:t>is research that </a:t>
            </a:r>
            <a:r>
              <a:rPr lang="en-US" altLang="ko-KR" sz="1600" dirty="0" smtClean="0"/>
              <a:t>has </a:t>
            </a:r>
            <a:r>
              <a:rPr lang="en-US" altLang="ko-KR" sz="1600" dirty="0"/>
              <a:t>shown that the mapping between bitrate and video quality is </a:t>
            </a:r>
            <a:r>
              <a:rPr lang="en-US" altLang="ko-KR" sz="1600" dirty="0" smtClean="0"/>
              <a:t>non-linear</a:t>
            </a:r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dirty="0" smtClean="0"/>
              <a:t>&lt; </a:t>
            </a:r>
            <a:r>
              <a:rPr lang="en-US" altLang="ko-KR" sz="1100" dirty="0"/>
              <a:t>Leveraging SDN to Provide an In-network </a:t>
            </a:r>
            <a:r>
              <a:rPr lang="en-US" altLang="ko-KR" sz="1100" dirty="0" err="1"/>
              <a:t>QoE</a:t>
            </a:r>
            <a:r>
              <a:rPr lang="en-US" altLang="ko-KR" sz="1100" dirty="0"/>
              <a:t> Measurement </a:t>
            </a:r>
            <a:r>
              <a:rPr lang="en-US" altLang="ko-KR" sz="1100" dirty="0" smtClean="0"/>
              <a:t>Framework, 2015 INFOCOM Workshop  &gt;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10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488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Description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1400" i="1" kern="0" dirty="0">
              <a:solidFill>
                <a:srgbClr val="000000"/>
              </a:solidFill>
              <a:latin typeface="+mj-lt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Curve Fitting</a:t>
            </a:r>
            <a:endParaRPr lang="en-US" altLang="ko-KR" sz="16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The </a:t>
            </a:r>
            <a:r>
              <a:rPr lang="en-US" altLang="ko-KR" sz="1600" dirty="0" smtClean="0">
                <a:solidFill>
                  <a:srgbClr val="FF0000"/>
                </a:solidFill>
              </a:rPr>
              <a:t>two-term power series model</a:t>
            </a:r>
            <a:r>
              <a:rPr lang="en-US" altLang="ko-KR" sz="1600" dirty="0" smtClean="0"/>
              <a:t> has proven to be the most suitable function.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000" dirty="0" smtClean="0"/>
              <a:t>&lt; Towards </a:t>
            </a:r>
            <a:r>
              <a:rPr lang="en-US" altLang="ko-KR" sz="1000" dirty="0"/>
              <a:t>network-wide </a:t>
            </a:r>
            <a:r>
              <a:rPr lang="en-US" altLang="ko-KR" sz="1000" dirty="0" err="1"/>
              <a:t>QoE</a:t>
            </a:r>
            <a:r>
              <a:rPr lang="en-US" altLang="ko-KR" sz="1000" dirty="0"/>
              <a:t> fairness using </a:t>
            </a:r>
            <a:r>
              <a:rPr lang="en-US" altLang="ko-KR" sz="1000" dirty="0" err="1"/>
              <a:t>openflow</a:t>
            </a:r>
            <a:r>
              <a:rPr lang="en-US" altLang="ko-KR" sz="1000" dirty="0"/>
              <a:t>-assisted adaptive video streaming</a:t>
            </a:r>
            <a:r>
              <a:rPr lang="en-US" altLang="ko-KR" sz="1000" dirty="0" smtClean="0"/>
              <a:t>, 2013 SIGCOMM </a:t>
            </a:r>
            <a:r>
              <a:rPr lang="en-US" altLang="ko-KR" sz="1000" dirty="0"/>
              <a:t>WORKSHOP  </a:t>
            </a:r>
            <a:r>
              <a:rPr lang="en-US" altLang="ko-KR" sz="1000" dirty="0" smtClean="0"/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39814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548" y="2847181"/>
            <a:ext cx="43815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5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Description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Open Flow API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For measuring traffic information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Prediction </a:t>
            </a:r>
            <a:r>
              <a:rPr lang="en-US" altLang="ko-KR" sz="2000" dirty="0"/>
              <a:t>M</a:t>
            </a:r>
            <a:r>
              <a:rPr lang="en-US" altLang="ko-KR" sz="2000" dirty="0" smtClean="0"/>
              <a:t>odel</a:t>
            </a:r>
            <a:endParaRPr lang="en-US" altLang="ko-KR" sz="16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To predictive future bandwidth using prior traffic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Using Time-Series Forecast model: ARIMA</a:t>
            </a:r>
          </a:p>
        </p:txBody>
      </p:sp>
    </p:spTree>
    <p:extLst>
      <p:ext uri="{BB962C8B-B14F-4D97-AF65-F5344CB8AC3E}">
        <p14:creationId xmlns:p14="http://schemas.microsoft.com/office/powerpoint/2010/main" val="27473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4032449" cy="500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Problem Formulation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𝑀𝑖𝑛𝑖𝑚𝑖𝑧𝑒</m:t>
                    </m:r>
                  </m:oMath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𝑄</m:t>
                              </m:r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𝑖</m:t>
                              </m:r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)</m:t>
                              </m:r>
                            </m:e>
                            <m:sub/>
                            <m:sup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𝑚𝑎𝑥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𝑄</m:t>
                              </m:r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𝑖</m:t>
                              </m:r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Subjective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𝑝𝑙𝑎𝑦</m:t>
                            </m:r>
                          </m:sup>
                        </m:sSubSup>
                      </m:den>
                    </m:f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Cambria Math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𝑎𝑣𝑎𝑖𝑙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𝑠𝑒𝑔</m:t>
                            </m:r>
                          </m:sub>
                        </m:s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4032449" cy="5005345"/>
              </a:xfrm>
              <a:prstGeom prst="rect">
                <a:avLst/>
              </a:prstGeom>
              <a:blipFill rotWithShape="1">
                <a:blip r:embed="rId3"/>
                <a:stretch>
                  <a:fillRect l="-2118" t="-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025834"/>
                  </p:ext>
                </p:extLst>
              </p:nvPr>
            </p:nvGraphicFramePr>
            <p:xfrm>
              <a:off x="3995936" y="1628800"/>
              <a:ext cx="457830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73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86256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Number of UE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Total</a:t>
                          </a:r>
                          <a:r>
                            <a:rPr lang="en-US" altLang="ko-KR" sz="1400" baseline="0" dirty="0" smtClean="0"/>
                            <a:t> received Bytes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Pl</a:t>
                          </a:r>
                          <a:r>
                            <a:rPr lang="en-US" altLang="ko-KR" sz="1400" baseline="0" dirty="0" smtClean="0"/>
                            <a:t>ayback Time</a:t>
                          </a:r>
                          <a:r>
                            <a:rPr lang="en-US" altLang="ko-KR" sz="1400" dirty="0" smtClean="0"/>
                            <a:t>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Connectable</a:t>
                          </a:r>
                          <a:r>
                            <a:rPr lang="en-US" altLang="ko-KR" sz="1400" baseline="0" dirty="0" smtClean="0"/>
                            <a:t> AP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Quality Function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Maximum Quality at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Quality at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 smtClean="0"/>
                            <a:t> Selected)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025834"/>
                  </p:ext>
                </p:extLst>
              </p:nvPr>
            </p:nvGraphicFramePr>
            <p:xfrm>
              <a:off x="3995936" y="1628800"/>
              <a:ext cx="457830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73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8625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Number of UE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56" t="-203279" r="-167260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203279" b="-5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56" t="-303279" r="-16726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303279" b="-4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56" t="-410000" r="-16726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410000" b="-4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5016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56" t="-601639" r="-16726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Quality Function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56" t="-701639" r="-16726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701639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56" t="-801639" r="-16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83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13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 (MDP)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reward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Q – Learning (at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first, all Q =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971727"/>
                  </p:ext>
                </p:extLst>
              </p:nvPr>
            </p:nvGraphicFramePr>
            <p:xfrm>
              <a:off x="755576" y="2492896"/>
              <a:ext cx="7754565" cy="3287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</a:t>
                          </a:r>
                          <a:r>
                            <a:rPr lang="en-US" altLang="ko-KR" sz="1400" smtClean="0"/>
                            <a:t>AP</a:t>
                          </a:r>
                          <a:r>
                            <a:rPr lang="en-US" altLang="ko-KR" sz="1400" baseline="0" smtClean="0"/>
                            <a:t> index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Change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)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𝑚𝑎𝑥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)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971727"/>
                  </p:ext>
                </p:extLst>
              </p:nvPr>
            </p:nvGraphicFramePr>
            <p:xfrm>
              <a:off x="755576" y="2492896"/>
              <a:ext cx="7754565" cy="3287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</a:t>
                          </a:r>
                          <a:r>
                            <a:rPr lang="en-US" altLang="ko-KR" sz="1400" smtClean="0"/>
                            <a:t>AP</a:t>
                          </a:r>
                          <a:r>
                            <a:rPr lang="en-US" altLang="ko-KR" sz="1400" baseline="0" smtClean="0"/>
                            <a:t> index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Change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401639" r="-126" b="-386885"/>
                          </a:stretch>
                        </a:blipFill>
                      </a:tcPr>
                    </a:tc>
                  </a:tr>
                  <a:tr h="691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270796" r="-126" b="-1088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686885" r="-12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786885" r="-12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AutoShape 2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Modified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65639</TotalTime>
  <Words>441</Words>
  <Application>Microsoft Office PowerPoint</Application>
  <PresentationFormat>화면 슬라이드 쇼(4:3)</PresentationFormat>
  <Paragraphs>102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pres</vt:lpstr>
      <vt:lpstr>Research   Jae Jun Ha  Multimedia Computing and Networking Lab POSTECH  2018-07-06</vt:lpstr>
      <vt:lpstr>Problem Description</vt:lpstr>
      <vt:lpstr>Problem Description</vt:lpstr>
      <vt:lpstr>Problem Description</vt:lpstr>
      <vt:lpstr>Problem Formulation</vt:lpstr>
      <vt:lpstr>Problem Formulation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2618</cp:revision>
  <cp:lastPrinted>2018-05-17T20:14:53Z</cp:lastPrinted>
  <dcterms:created xsi:type="dcterms:W3CDTF">2010-07-29T14:05:23Z</dcterms:created>
  <dcterms:modified xsi:type="dcterms:W3CDTF">2018-07-12T12:25:10Z</dcterms:modified>
</cp:coreProperties>
</file>