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3"/>
  </p:notesMasterIdLst>
  <p:handoutMasterIdLst>
    <p:handoutMasterId r:id="rId24"/>
  </p:handoutMasterIdLst>
  <p:sldIdLst>
    <p:sldId id="849" r:id="rId2"/>
    <p:sldId id="858" r:id="rId3"/>
    <p:sldId id="860" r:id="rId4"/>
    <p:sldId id="885" r:id="rId5"/>
    <p:sldId id="886" r:id="rId6"/>
    <p:sldId id="887" r:id="rId7"/>
    <p:sldId id="864" r:id="rId8"/>
    <p:sldId id="868" r:id="rId9"/>
    <p:sldId id="866" r:id="rId10"/>
    <p:sldId id="867" r:id="rId11"/>
    <p:sldId id="882" r:id="rId12"/>
    <p:sldId id="870" r:id="rId13"/>
    <p:sldId id="871" r:id="rId14"/>
    <p:sldId id="872" r:id="rId15"/>
    <p:sldId id="873" r:id="rId16"/>
    <p:sldId id="883" r:id="rId17"/>
    <p:sldId id="874" r:id="rId18"/>
    <p:sldId id="884" r:id="rId19"/>
    <p:sldId id="875" r:id="rId20"/>
    <p:sldId id="876" r:id="rId21"/>
    <p:sldId id="888" r:id="rId2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8" autoAdjust="0"/>
    <p:restoredTop sz="83236" autoAdjust="0"/>
  </p:normalViewPr>
  <p:slideViewPr>
    <p:cSldViewPr>
      <p:cViewPr varScale="1">
        <p:scale>
          <a:sx n="96" d="100"/>
          <a:sy n="96" d="100"/>
        </p:scale>
        <p:origin x="37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baseline="0" dirty="0" smtClean="0"/>
              <a:t>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944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1666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649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5215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4501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1168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15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9862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1796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9520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989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 순서는 다음과 같습니다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73697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48007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2586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오늘 세미나 할 내용을 간단히 </a:t>
            </a:r>
            <a:r>
              <a:rPr lang="ko-KR" altLang="en-US" dirty="0" err="1" smtClean="0"/>
              <a:t>설명드리자면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2041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3940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앞에서 정의한 </a:t>
            </a:r>
            <a:r>
              <a:rPr lang="en-US" altLang="ko-KR" dirty="0" smtClean="0">
                <a:sym typeface="Wingdings" panose="05000000000000000000" pitchFamily="2" charset="2"/>
              </a:rPr>
              <a:t>State, Action,</a:t>
            </a:r>
            <a:r>
              <a:rPr lang="en-US" altLang="ko-KR" baseline="0" dirty="0" smtClean="0">
                <a:sym typeface="Wingdings" panose="05000000000000000000" pitchFamily="2" charset="2"/>
              </a:rPr>
              <a:t> Reward</a:t>
            </a:r>
            <a:r>
              <a:rPr lang="ko-KR" altLang="en-US" baseline="0" dirty="0" smtClean="0">
                <a:sym typeface="Wingdings" panose="05000000000000000000" pitchFamily="2" charset="2"/>
              </a:rPr>
              <a:t>를 가지고 </a:t>
            </a:r>
            <a:r>
              <a:rPr lang="en-US" altLang="ko-KR" baseline="0" dirty="0" smtClean="0">
                <a:sym typeface="Wingdings" panose="05000000000000000000" pitchFamily="2" charset="2"/>
              </a:rPr>
              <a:t>DQN </a:t>
            </a:r>
            <a:r>
              <a:rPr lang="ko-KR" altLang="en-US" baseline="0" dirty="0" smtClean="0">
                <a:sym typeface="Wingdings" panose="05000000000000000000" pitchFamily="2" charset="2"/>
              </a:rPr>
              <a:t>동작</a:t>
            </a:r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en-US" altLang="ko-KR" baseline="0" dirty="0" smtClean="0">
                <a:sym typeface="Wingdings" panose="05000000000000000000" pitchFamily="2" charset="2"/>
              </a:rPr>
              <a:t>State</a:t>
            </a:r>
            <a:r>
              <a:rPr lang="ko-KR" altLang="en-US" baseline="0" dirty="0" smtClean="0">
                <a:sym typeface="Wingdings" panose="05000000000000000000" pitchFamily="2" charset="2"/>
              </a:rPr>
              <a:t>에서 </a:t>
            </a:r>
            <a:r>
              <a:rPr lang="en-US" altLang="ko-KR" baseline="0" dirty="0" smtClean="0">
                <a:sym typeface="Wingdings" panose="05000000000000000000" pitchFamily="2" charset="2"/>
              </a:rPr>
              <a:t>CNN</a:t>
            </a:r>
            <a:r>
              <a:rPr lang="ko-KR" altLang="en-US" baseline="0" dirty="0" smtClean="0">
                <a:sym typeface="Wingdings" panose="05000000000000000000" pitchFamily="2" charset="2"/>
              </a:rPr>
              <a:t>을 거치고 </a:t>
            </a:r>
            <a:r>
              <a:rPr lang="en-US" altLang="ko-KR" baseline="0" dirty="0" smtClean="0">
                <a:sym typeface="Wingdings" panose="05000000000000000000" pitchFamily="2" charset="2"/>
              </a:rPr>
              <a:t>RNN</a:t>
            </a:r>
            <a:r>
              <a:rPr lang="ko-KR" altLang="en-US" baseline="0" dirty="0" smtClean="0">
                <a:sym typeface="Wingdings" panose="05000000000000000000" pitchFamily="2" charset="2"/>
              </a:rPr>
              <a:t>을 거치고 </a:t>
            </a:r>
            <a:r>
              <a:rPr lang="en-US" altLang="ko-KR" baseline="0" dirty="0" smtClean="0">
                <a:sym typeface="Wingdings" panose="05000000000000000000" pitchFamily="2" charset="2"/>
              </a:rPr>
              <a:t>Decision module</a:t>
            </a:r>
            <a:r>
              <a:rPr lang="ko-KR" altLang="en-US" baseline="0" dirty="0" smtClean="0">
                <a:sym typeface="Wingdings" panose="05000000000000000000" pitchFamily="2" charset="2"/>
              </a:rPr>
              <a:t>을 거치면서 </a:t>
            </a:r>
            <a:r>
              <a:rPr lang="en-US" altLang="ko-KR" baseline="0" dirty="0" smtClean="0">
                <a:sym typeface="Wingdings" panose="05000000000000000000" pitchFamily="2" charset="2"/>
              </a:rPr>
              <a:t>Action</a:t>
            </a:r>
            <a:r>
              <a:rPr lang="ko-KR" altLang="en-US" baseline="0" dirty="0" smtClean="0">
                <a:sym typeface="Wingdings" panose="05000000000000000000" pitchFamily="2" charset="2"/>
              </a:rPr>
              <a:t>을 생성한다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baseline="0" dirty="0" smtClean="0">
                <a:sym typeface="Wingdings" panose="05000000000000000000" pitchFamily="2" charset="2"/>
              </a:rPr>
              <a:t>생성된 </a:t>
            </a:r>
            <a:r>
              <a:rPr lang="en-US" altLang="ko-KR" baseline="0" dirty="0" smtClean="0">
                <a:sym typeface="Wingdings" panose="05000000000000000000" pitchFamily="2" charset="2"/>
              </a:rPr>
              <a:t>Action</a:t>
            </a:r>
            <a:r>
              <a:rPr lang="ko-KR" altLang="en-US" baseline="0" dirty="0" smtClean="0">
                <a:sym typeface="Wingdings" panose="05000000000000000000" pitchFamily="2" charset="2"/>
              </a:rPr>
              <a:t>을 통해 </a:t>
            </a:r>
            <a:r>
              <a:rPr lang="en-US" altLang="ko-KR" baseline="0" dirty="0" smtClean="0">
                <a:sym typeface="Wingdings" panose="05000000000000000000" pitchFamily="2" charset="2"/>
              </a:rPr>
              <a:t>Reward</a:t>
            </a:r>
            <a:r>
              <a:rPr lang="ko-KR" altLang="en-US" baseline="0" dirty="0" smtClean="0">
                <a:sym typeface="Wingdings" panose="05000000000000000000" pitchFamily="2" charset="2"/>
              </a:rPr>
              <a:t>를 계산하고 그 </a:t>
            </a:r>
            <a:r>
              <a:rPr lang="en-US" altLang="ko-KR" baseline="0" dirty="0" smtClean="0">
                <a:sym typeface="Wingdings" panose="05000000000000000000" pitchFamily="2" charset="2"/>
              </a:rPr>
              <a:t>Reward</a:t>
            </a:r>
            <a:r>
              <a:rPr lang="ko-KR" altLang="en-US" baseline="0" dirty="0" smtClean="0">
                <a:sym typeface="Wingdings" panose="05000000000000000000" pitchFamily="2" charset="2"/>
              </a:rPr>
              <a:t>를 바탕으로 네트워크를 수정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7183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시퀀스가 시간에 따른 </a:t>
            </a:r>
            <a:r>
              <a:rPr lang="en-US" altLang="ko-KR" dirty="0" smtClean="0"/>
              <a:t>SINR</a:t>
            </a:r>
            <a:endParaRPr lang="ko-KR" altLang="en-US" dirty="0" smtClean="0"/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Hidden state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sym typeface="Wingdings" panose="05000000000000000000" pitchFamily="2" charset="2"/>
              </a:rPr>
              <a:t>Neural Network</a:t>
            </a:r>
            <a:r>
              <a:rPr lang="ko-KR" altLang="en-US" dirty="0" smtClean="0">
                <a:sym typeface="Wingdings" panose="05000000000000000000" pitchFamily="2" charset="2"/>
              </a:rPr>
              <a:t>와 달리 </a:t>
            </a:r>
            <a:r>
              <a:rPr lang="en-US" altLang="ko-KR" dirty="0" smtClean="0">
                <a:sym typeface="Wingdings" panose="05000000000000000000" pitchFamily="2" charset="2"/>
              </a:rPr>
              <a:t>Hidden state </a:t>
            </a:r>
            <a:r>
              <a:rPr lang="ko-KR" altLang="en-US" dirty="0" smtClean="0">
                <a:sym typeface="Wingdings" panose="05000000000000000000" pitchFamily="2" charset="2"/>
              </a:rPr>
              <a:t>개념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기억과 유사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가짐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Hidden state</a:t>
            </a:r>
            <a:r>
              <a:rPr lang="ko-KR" altLang="en-US" dirty="0" smtClean="0">
                <a:sym typeface="Wingdings" panose="05000000000000000000" pitchFamily="2" charset="2"/>
              </a:rPr>
              <a:t>는 지금까지 입력된 데이터를 요약한 정보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데이터가 들어올 때마다 </a:t>
            </a:r>
            <a:r>
              <a:rPr lang="en-US" altLang="ko-KR" dirty="0" smtClean="0">
                <a:sym typeface="Wingdings" panose="05000000000000000000" pitchFamily="2" charset="2"/>
              </a:rPr>
              <a:t>Hidden state(</a:t>
            </a:r>
            <a:r>
              <a:rPr lang="ko-KR" altLang="en-US" dirty="0" smtClean="0">
                <a:sym typeface="Wingdings" panose="05000000000000000000" pitchFamily="2" charset="2"/>
              </a:rPr>
              <a:t>기억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수정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모든 입력을 다 처리하고 난 후 </a:t>
            </a:r>
            <a:r>
              <a:rPr lang="en-US" altLang="ko-KR" dirty="0" smtClean="0">
                <a:sym typeface="Wingdings" panose="05000000000000000000" pitchFamily="2" charset="2"/>
              </a:rPr>
              <a:t>network</a:t>
            </a:r>
            <a:r>
              <a:rPr lang="ko-KR" altLang="en-US" dirty="0" smtClean="0">
                <a:sym typeface="Wingdings" panose="05000000000000000000" pitchFamily="2" charset="2"/>
              </a:rPr>
              <a:t>에 남겨진 </a:t>
            </a:r>
            <a:r>
              <a:rPr lang="en-US" altLang="ko-KR" dirty="0" smtClean="0">
                <a:sym typeface="Wingdings" panose="05000000000000000000" pitchFamily="2" charset="2"/>
              </a:rPr>
              <a:t>Hidden state</a:t>
            </a:r>
            <a:r>
              <a:rPr lang="ko-KR" altLang="en-US" dirty="0" smtClean="0">
                <a:sym typeface="Wingdings" panose="05000000000000000000" pitchFamily="2" charset="2"/>
              </a:rPr>
              <a:t>는 시퀀스 전체를 요약한 정보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303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479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5869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1902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eamgonfly.github.io/rnn/2017/09/04/understanding-rnn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Artificial Intelligence-Based Handoff Management for Dense WLANs: A Deep Reinforcement Learning Approach</a:t>
            </a:r>
            <a:br>
              <a:rPr lang="en-US" altLang="ko-KR" sz="4000" dirty="0" smtClean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ZIJUN HAN, TAO LEI, ZHAOMING LU, XIANGMING WEN, WEI ZHENG, (Member IEEE), AND LINGCHAO GUO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IEEE ACCESS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74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Scheme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Action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The control action is denoted by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and takes on one of the values 1,2,…,</a:t>
                </a:r>
                <a:r>
                  <a:rPr lang="en-US" altLang="ko-KR" i="1" dirty="0" smtClean="0">
                    <a:sym typeface="Wingdings" panose="05000000000000000000" pitchFamily="2" charset="2"/>
                  </a:rPr>
                  <a:t>M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,</a:t>
                </a:r>
                <a:r>
                  <a:rPr lang="en-US" altLang="ko-KR" i="1" dirty="0" smtClean="0">
                    <a:sym typeface="Wingdings" panose="05000000000000000000" pitchFamily="2" charset="2"/>
                  </a:rPr>
                  <a:t> </a:t>
                </a:r>
                <a:r>
                  <a:rPr lang="en-US" altLang="ko-KR" u="sng" dirty="0" smtClean="0">
                    <a:sym typeface="Wingdings" panose="05000000000000000000" pitchFamily="2" charset="2"/>
                  </a:rPr>
                  <a:t>determining the handoff to target AP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. That is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Reward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Take the </a:t>
                </a:r>
                <a:r>
                  <a:rPr lang="en-US" altLang="ko-KR" u="sng" dirty="0" smtClean="0">
                    <a:sym typeface="Wingdings" panose="05000000000000000000" pitchFamily="2" charset="2"/>
                  </a:rPr>
                  <a:t>real-time uplink throughput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as the reward </a:t>
                </a:r>
                <a:r>
                  <a:rPr lang="en-US" altLang="ko-KR" i="1" dirty="0" smtClean="0">
                    <a:sym typeface="Wingdings" panose="05000000000000000000" pitchFamily="2" charset="2"/>
                  </a:rPr>
                  <a:t>r</a:t>
                </a:r>
              </a:p>
              <a:p>
                <a:pPr lvl="2"/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2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endParaRPr lang="en-US" altLang="ko-KR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 bwMode="auto">
              <a:xfrm>
                <a:off x="0" y="2247255"/>
                <a:ext cx="9144000" cy="46166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pPr lvl="2"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𝐴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={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,…,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𝑚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,…,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𝑀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𝑀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}</m:t>
                      </m:r>
                    </m:oMath>
                  </m:oMathPara>
                </a14:m>
                <a:endParaRPr lang="en-US" altLang="ko-KR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2247255"/>
                <a:ext cx="9144000" cy="461665"/>
              </a:xfrm>
              <a:prstGeom prst="rect">
                <a:avLst/>
              </a:prstGeom>
              <a:blipFill>
                <a:blip r:embed="rId4"/>
                <a:stretch>
                  <a:fillRect b="-2133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93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40" y="1052735"/>
            <a:ext cx="3930012" cy="51847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1036912"/>
            <a:ext cx="4406466" cy="32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Environment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 WLAN system model is established by means of </a:t>
            </a:r>
            <a:r>
              <a:rPr lang="en-US" altLang="ko-KR" u="sng" dirty="0" err="1" smtClean="0">
                <a:sym typeface="Wingdings" panose="05000000000000000000" pitchFamily="2" charset="2"/>
              </a:rPr>
              <a:t>Mininet-WiFi</a:t>
            </a:r>
            <a:r>
              <a:rPr lang="en-US" altLang="ko-KR" u="sng" dirty="0" smtClean="0">
                <a:sym typeface="Wingdings" panose="05000000000000000000" pitchFamily="2" charset="2"/>
              </a:rPr>
              <a:t> emulator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 learning phase is implemented on </a:t>
            </a:r>
            <a:r>
              <a:rPr lang="en-US" altLang="ko-KR" u="sng" dirty="0" err="1" smtClean="0">
                <a:sym typeface="Wingdings" panose="05000000000000000000" pitchFamily="2" charset="2"/>
              </a:rPr>
              <a:t>TensorFlow</a:t>
            </a:r>
            <a:r>
              <a:rPr lang="en-US" altLang="ko-KR" dirty="0" smtClean="0">
                <a:sym typeface="Wingdings" panose="05000000000000000000" pitchFamily="2" charset="2"/>
              </a:rPr>
              <a:t>, a Google’s open source platform for deep learning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Analysis considers a </a:t>
            </a:r>
            <a:r>
              <a:rPr lang="en-US" altLang="ko-KR" u="sng" dirty="0" smtClean="0">
                <a:sym typeface="Wingdings" panose="05000000000000000000" pitchFamily="2" charset="2"/>
              </a:rPr>
              <a:t>dense WLAN consisting of 9 APs and 12 STAs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Among the STAs, </a:t>
            </a:r>
            <a:r>
              <a:rPr lang="en-US" altLang="ko-KR" u="sng" dirty="0" smtClean="0">
                <a:sym typeface="Wingdings" panose="05000000000000000000" pitchFamily="2" charset="2"/>
              </a:rPr>
              <a:t>one serves as a mobile object observed by the agent module</a:t>
            </a:r>
            <a:r>
              <a:rPr lang="en-US" altLang="ko-KR" dirty="0" smtClean="0">
                <a:sym typeface="Wingdings" panose="05000000000000000000" pitchFamily="2" charset="2"/>
              </a:rPr>
              <a:t>, while others are stationary to produce background traffic</a:t>
            </a:r>
          </a:p>
          <a:p>
            <a:pPr lvl="1"/>
            <a:r>
              <a:rPr lang="en-US" altLang="ko-KR" u="sng" dirty="0" smtClean="0">
                <a:sym typeface="Wingdings" panose="05000000000000000000" pitchFamily="2" charset="2"/>
              </a:rPr>
              <a:t>The observed STA moves randomly </a:t>
            </a:r>
            <a:r>
              <a:rPr lang="en-US" altLang="ko-KR" dirty="0" smtClean="0">
                <a:sym typeface="Wingdings" panose="05000000000000000000" pitchFamily="2" charset="2"/>
              </a:rPr>
              <a:t>throughout the radio coverage areas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83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Other tools</a:t>
            </a:r>
          </a:p>
          <a:p>
            <a:pPr lvl="1"/>
            <a:r>
              <a:rPr lang="en-US" altLang="ko-KR" i="1" dirty="0" err="1" smtClean="0">
                <a:sym typeface="Wingdings" panose="05000000000000000000" pitchFamily="2" charset="2"/>
              </a:rPr>
              <a:t>Iperf</a:t>
            </a:r>
            <a:endParaRPr lang="en-US" altLang="ko-KR" i="1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 survey instrument for network performance, is leveraged to measure the throughput between two ports by creating data stream</a:t>
            </a:r>
          </a:p>
          <a:p>
            <a:pPr marL="914400" lvl="2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i="1" dirty="0" err="1" smtClean="0">
                <a:sym typeface="Wingdings" panose="05000000000000000000" pitchFamily="2" charset="2"/>
              </a:rPr>
              <a:t>tcpdump</a:t>
            </a:r>
            <a:endParaRPr lang="en-US" altLang="ko-KR" i="1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Its command is adopted to capture time stamp of packets to depict the variations in throughput</a:t>
            </a:r>
          </a:p>
          <a:p>
            <a:pPr lvl="1"/>
            <a:endParaRPr lang="en-US" altLang="ko-KR" u="sng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i="1" dirty="0" err="1" smtClean="0">
                <a:sym typeface="Wingdings" panose="05000000000000000000" pitchFamily="2" charset="2"/>
              </a:rPr>
              <a:t>iw</a:t>
            </a:r>
            <a:endParaRPr lang="en-US" altLang="ko-KR" i="1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In response to the handoff instructions made by the decision module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314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Scheme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Takes the following </a:t>
                </a:r>
                <a:r>
                  <a:rPr lang="en-US" altLang="ko-KR" u="sng" dirty="0" smtClean="0">
                    <a:sym typeface="Wingdings" panose="05000000000000000000" pitchFamily="2" charset="2"/>
                  </a:rPr>
                  <a:t>three representative handoff schemes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as the control group, and carries out </a:t>
                </a:r>
                <a:r>
                  <a:rPr lang="en-US" altLang="ko-KR" u="sng" dirty="0" smtClean="0">
                    <a:sym typeface="Wingdings" panose="05000000000000000000" pitchFamily="2" charset="2"/>
                  </a:rPr>
                  <a:t>two experiments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u="sng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u="sng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ko-KR" b="0" i="1" u="sng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u="sng" dirty="0" smtClean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u="sng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 u="sng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ko-KR" b="0" i="1" u="sng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to demonstrate the effectiveness of DCRQN</a:t>
                </a:r>
              </a:p>
              <a:p>
                <a:pPr lvl="1"/>
                <a:r>
                  <a:rPr lang="en-US" altLang="ko-KR" b="1" dirty="0" smtClean="0">
                    <a:sym typeface="Wingdings" panose="05000000000000000000" pitchFamily="2" charset="2"/>
                  </a:rPr>
                  <a:t>RSST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based handoff scheme</a:t>
                </a: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It is traditional WLAN handoff scheme</a:t>
                </a: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Handoff</a:t>
                </a:r>
              </a:p>
              <a:p>
                <a:pPr lvl="3"/>
                <a:r>
                  <a:rPr lang="en-US" altLang="ko-KR" dirty="0" smtClean="0">
                    <a:sym typeface="Wingdings" panose="05000000000000000000" pitchFamily="2" charset="2"/>
                  </a:rPr>
                  <a:t>When the RSS drops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(-58dBm);</a:t>
                </a:r>
              </a:p>
              <a:p>
                <a:pPr lvl="3"/>
                <a:r>
                  <a:rPr lang="en-US" altLang="ko-KR" dirty="0" smtClean="0">
                    <a:sym typeface="Wingdings" panose="05000000000000000000" pitchFamily="2" charset="2"/>
                  </a:rPr>
                  <a:t>When the difference value of uplink RSSs between the largest one from neighboring Aps and serving AP exceeds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(5dBm), the largest one serves as the target AP</a:t>
                </a:r>
              </a:p>
              <a:p>
                <a:pPr lvl="3"/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b="1" dirty="0" smtClean="0">
                    <a:sym typeface="Wingdings" panose="05000000000000000000" pitchFamily="2" charset="2"/>
                  </a:rPr>
                  <a:t>RSSS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based handoff scheme</a:t>
                </a: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It is the SDN-based RSST scheme</a:t>
                </a: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The STA needs  no channel scanning when performing handoff</a:t>
                </a:r>
              </a:p>
              <a:p>
                <a:pPr lvl="2"/>
                <a:endParaRPr lang="en-US" altLang="ko-KR" dirty="0" smtClean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b="1" dirty="0" smtClean="0">
                    <a:sym typeface="Wingdings" panose="05000000000000000000" pitchFamily="2" charset="2"/>
                  </a:rPr>
                  <a:t>DQNH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based handoff scheme</a:t>
                </a: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Similar to DCRQN, However, it involves no feature extraction module</a:t>
                </a:r>
                <a:endParaRPr lang="en-US" altLang="ko-KR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lvl="2"/>
                <a:endParaRPr lang="en-US" altLang="ko-KR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>
                <a:blip r:embed="rId3"/>
                <a:stretch>
                  <a:fillRect l="-444" t="-1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525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Parameters</a:t>
            </a:r>
          </a:p>
          <a:p>
            <a:pPr lvl="1"/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85" y="1700808"/>
            <a:ext cx="3876675" cy="2543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583" y="1700808"/>
            <a:ext cx="38766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Neural Network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CNN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16 kernels that each size is 5 x 5, activation function is </a:t>
            </a:r>
            <a:r>
              <a:rPr lang="en-US" altLang="ko-KR" dirty="0" err="1" smtClean="0">
                <a:sym typeface="Wingdings" panose="05000000000000000000" pitchFamily="2" charset="2"/>
              </a:rPr>
              <a:t>ReLU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32 kernels that each size is 3 x 3, activation function is </a:t>
            </a:r>
            <a:r>
              <a:rPr lang="en-US" altLang="ko-KR" dirty="0" err="1" smtClean="0">
                <a:sym typeface="Wingdings" panose="05000000000000000000" pitchFamily="2" charset="2"/>
              </a:rPr>
              <a:t>ReLU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Max pooling function, kernel is 2 x 2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RNN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Two RNN cells that each size is 256, activation function is </a:t>
            </a:r>
            <a:r>
              <a:rPr lang="en-US" altLang="ko-KR" dirty="0" err="1" smtClean="0">
                <a:sym typeface="Wingdings" panose="05000000000000000000" pitchFamily="2" charset="2"/>
              </a:rPr>
              <a:t>tanh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DNN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Two fully connected layers, sizes are 256, 128, activation function is </a:t>
            </a:r>
            <a:r>
              <a:rPr lang="en-US" altLang="ko-KR" dirty="0" err="1" smtClean="0">
                <a:sym typeface="Wingdings" panose="05000000000000000000" pitchFamily="2" charset="2"/>
              </a:rPr>
              <a:t>ReLU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162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Experiment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Compare the trend of throughput variation in the case of a single handoff</a:t>
                </a:r>
                <a:endParaRPr lang="en-US" altLang="ko-KR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lvl="2"/>
                <a:endParaRPr lang="en-US" altLang="ko-KR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>
                <a:blip r:embed="rId3"/>
                <a:stretch>
                  <a:fillRect l="-593" t="-941" r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2060848"/>
            <a:ext cx="4320332" cy="383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6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Experiment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2"/>
                <a:endParaRPr lang="en-US" altLang="ko-KR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1709256"/>
            <a:ext cx="5872510" cy="508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768481"/>
            <a:ext cx="4870805" cy="38696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Experiment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2"/>
                <a:endParaRPr lang="en-US" altLang="ko-KR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>
                <a:blip r:embed="rId4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5" y="1844825"/>
            <a:ext cx="4347512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4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Background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Problem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Architecture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System Model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Proposed Scheme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Algorithm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Experiment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Conclusion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47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Focus on the </a:t>
            </a:r>
            <a:r>
              <a:rPr lang="en-US" altLang="ko-KR" u="sng" dirty="0" smtClean="0">
                <a:sym typeface="Wingdings" panose="05000000000000000000" pitchFamily="2" charset="2"/>
              </a:rPr>
              <a:t>handoff management scheme</a:t>
            </a:r>
            <a:r>
              <a:rPr lang="en-US" altLang="ko-KR" dirty="0" smtClean="0">
                <a:sym typeface="Wingdings" panose="05000000000000000000" pitchFamily="2" charset="2"/>
              </a:rPr>
              <a:t> in the </a:t>
            </a:r>
            <a:r>
              <a:rPr lang="en-US" altLang="ko-KR" u="sng" dirty="0" smtClean="0">
                <a:sym typeface="Wingdings" panose="05000000000000000000" pitchFamily="2" charset="2"/>
              </a:rPr>
              <a:t>SDN based WLAN</a:t>
            </a:r>
          </a:p>
          <a:p>
            <a:endParaRPr lang="en-US" altLang="ko-KR" u="sng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Propose DCRQN, a novel DQN-based handoff decision algorithm where </a:t>
            </a:r>
            <a:r>
              <a:rPr lang="en-US" altLang="ko-KR" u="sng" dirty="0" smtClean="0">
                <a:sym typeface="Wingdings" panose="05000000000000000000" pitchFamily="2" charset="2"/>
              </a:rPr>
              <a:t>SINR is leveraged</a:t>
            </a:r>
            <a:r>
              <a:rPr lang="en-US" altLang="ko-KR" dirty="0" smtClean="0">
                <a:sym typeface="Wingdings" panose="05000000000000000000" pitchFamily="2" charset="2"/>
              </a:rPr>
              <a:t> to characterize the STA’s state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Besides, CNN and RNN are resorted to extract the fine-grained </a:t>
            </a:r>
            <a:r>
              <a:rPr lang="en-US" altLang="ko-KR" u="sng" dirty="0" smtClean="0">
                <a:sym typeface="Wingdings" panose="05000000000000000000" pitchFamily="2" charset="2"/>
              </a:rPr>
              <a:t>features of the wireless signals</a:t>
            </a:r>
            <a:r>
              <a:rPr lang="en-US" altLang="ko-KR" dirty="0" smtClean="0">
                <a:sym typeface="Wingdings" panose="05000000000000000000" pitchFamily="2" charset="2"/>
              </a:rPr>
              <a:t>, respectively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The experimental results show that the proposed scheme </a:t>
            </a:r>
            <a:r>
              <a:rPr lang="en-US" altLang="ko-KR" u="sng" dirty="0" smtClean="0">
                <a:sym typeface="Wingdings" panose="05000000000000000000" pitchFamily="2" charset="2"/>
              </a:rPr>
              <a:t>can significantly improve the data rate</a:t>
            </a:r>
            <a:r>
              <a:rPr lang="en-US" altLang="ko-KR" dirty="0" smtClean="0">
                <a:sym typeface="Wingdings" panose="05000000000000000000" pitchFamily="2" charset="2"/>
              </a:rPr>
              <a:t> during the handoff process, outperforming the traditional handoff scheme</a:t>
            </a: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182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Consider network and state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In this paper, there is preprocessing process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State will be consist of timeslot (resource)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will check that state is configured correctly for neural network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78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There are no mechanisms for ensuring the </a:t>
            </a:r>
            <a:r>
              <a:rPr lang="en-US" altLang="ko-KR" u="sng" dirty="0">
                <a:sym typeface="Wingdings" panose="05000000000000000000" pitchFamily="2" charset="2"/>
              </a:rPr>
              <a:t>seamless handoff</a:t>
            </a:r>
            <a:r>
              <a:rPr lang="en-US" altLang="ko-KR" dirty="0">
                <a:sym typeface="Wingdings" panose="05000000000000000000" pitchFamily="2" charset="2"/>
              </a:rPr>
              <a:t>. Typically the handoff delay in WLAN is approximately 300 </a:t>
            </a:r>
            <a:r>
              <a:rPr lang="en-US" altLang="ko-KR" dirty="0" err="1">
                <a:sym typeface="Wingdings" panose="05000000000000000000" pitchFamily="2" charset="2"/>
              </a:rPr>
              <a:t>ms</a:t>
            </a:r>
            <a:r>
              <a:rPr lang="en-US" altLang="ko-KR" dirty="0">
                <a:sym typeface="Wingdings" panose="05000000000000000000" pitchFamily="2" charset="2"/>
              </a:rPr>
              <a:t> or more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SDN controller can give a global view of the network so that </a:t>
            </a:r>
            <a:r>
              <a:rPr lang="en-US" altLang="ko-KR" u="sng" dirty="0">
                <a:sym typeface="Wingdings" panose="05000000000000000000" pitchFamily="2" charset="2"/>
              </a:rPr>
              <a:t>real-time network status and statistics can be detected</a:t>
            </a:r>
            <a:r>
              <a:rPr lang="en-US" altLang="ko-KR" dirty="0">
                <a:sym typeface="Wingdings" panose="05000000000000000000" pitchFamily="2" charset="2"/>
              </a:rPr>
              <a:t> through </a:t>
            </a:r>
            <a:r>
              <a:rPr lang="en-US" altLang="ko-KR" dirty="0" err="1" smtClean="0">
                <a:sym typeface="Wingdings" panose="05000000000000000000" pitchFamily="2" charset="2"/>
              </a:rPr>
              <a:t>OpenFlow</a:t>
            </a:r>
            <a:r>
              <a:rPr lang="en-US" altLang="ko-KR" dirty="0" smtClean="0">
                <a:sym typeface="Wingdings" panose="05000000000000000000" pitchFamily="2" charset="2"/>
              </a:rPr>
              <a:t> protocol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For SDN-based WLAN, there is </a:t>
            </a:r>
            <a:r>
              <a:rPr lang="en-US" altLang="ko-KR" u="sng" dirty="0">
                <a:sym typeface="Wingdings" panose="05000000000000000000" pitchFamily="2" charset="2"/>
              </a:rPr>
              <a:t>no channel scanning</a:t>
            </a:r>
            <a:r>
              <a:rPr lang="en-US" altLang="ko-KR" dirty="0">
                <a:sym typeface="Wingdings" panose="05000000000000000000" pitchFamily="2" charset="2"/>
              </a:rPr>
              <a:t> in discovery </a:t>
            </a:r>
            <a:r>
              <a:rPr lang="en-US" altLang="ko-KR" dirty="0" smtClean="0">
                <a:sym typeface="Wingdings" panose="05000000000000000000" pitchFamily="2" charset="2"/>
              </a:rPr>
              <a:t>process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The network is </a:t>
            </a:r>
            <a:r>
              <a:rPr lang="en-US" altLang="ko-KR" dirty="0" smtClean="0">
                <a:sym typeface="Wingdings" panose="05000000000000000000" pitchFamily="2" charset="2"/>
              </a:rPr>
              <a:t>dynamic. So </a:t>
            </a:r>
            <a:r>
              <a:rPr lang="en-US" altLang="ko-KR" u="sng" dirty="0" smtClean="0">
                <a:sym typeface="Wingdings" panose="05000000000000000000" pitchFamily="2" charset="2"/>
              </a:rPr>
              <a:t>self </a:t>
            </a:r>
            <a:r>
              <a:rPr lang="en-US" altLang="ko-KR" u="sng" dirty="0">
                <a:sym typeface="Wingdings" panose="05000000000000000000" pitchFamily="2" charset="2"/>
              </a:rPr>
              <a:t>learning</a:t>
            </a:r>
            <a:r>
              <a:rPr lang="en-US" altLang="ko-KR" dirty="0">
                <a:sym typeface="Wingdings" panose="05000000000000000000" pitchFamily="2" charset="2"/>
              </a:rPr>
              <a:t> is required</a:t>
            </a: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694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Focusing </a:t>
            </a:r>
            <a:r>
              <a:rPr lang="en-US" altLang="ko-KR" dirty="0">
                <a:sym typeface="Wingdings" panose="05000000000000000000" pitchFamily="2" charset="2"/>
              </a:rPr>
              <a:t>on </a:t>
            </a:r>
            <a:r>
              <a:rPr lang="en-US" altLang="ko-KR" u="sng" dirty="0">
                <a:sym typeface="Wingdings" panose="05000000000000000000" pitchFamily="2" charset="2"/>
              </a:rPr>
              <a:t>improving the data rate</a:t>
            </a:r>
            <a:r>
              <a:rPr lang="en-US" altLang="ko-KR" dirty="0">
                <a:sym typeface="Wingdings" panose="05000000000000000000" pitchFamily="2" charset="2"/>
              </a:rPr>
              <a:t> during handoff process by </a:t>
            </a:r>
            <a:r>
              <a:rPr lang="en-US" altLang="ko-KR" u="sng" dirty="0">
                <a:sym typeface="Wingdings" panose="05000000000000000000" pitchFamily="2" charset="2"/>
              </a:rPr>
              <a:t>selecting AP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RL can be solution for self-learning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There is Q-learning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However, Q-learning cannot achieve desired results in the case of the infinite numbers of state space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So, DQN is used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016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DQN Architecture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Each network used to extract feature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CNN: spatial location of STA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RNN: temporary feature like mobile velocity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Deep Neural Network is leveraged to realize the mapping of state to action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556792"/>
            <a:ext cx="6279075" cy="327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RNN(Recurrent Neural Network)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A recurrent neural network (RNN) is a class of artificial neural networks where connections between nodes form a directed graph along </a:t>
            </a:r>
            <a:r>
              <a:rPr lang="en-US" altLang="ko-KR" u="sng" dirty="0">
                <a:sym typeface="Wingdings" panose="05000000000000000000" pitchFamily="2" charset="2"/>
              </a:rPr>
              <a:t>a temporal </a:t>
            </a:r>
            <a:r>
              <a:rPr lang="en-US" altLang="ko-KR" u="sng" dirty="0" smtClean="0">
                <a:sym typeface="Wingdings" panose="05000000000000000000" pitchFamily="2" charset="2"/>
              </a:rPr>
              <a:t>sequence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en-US" altLang="ko-KR" dirty="0">
                <a:sym typeface="Wingdings" panose="05000000000000000000" pitchFamily="2" charset="2"/>
              </a:rPr>
              <a:t>allows it to exhibit </a:t>
            </a:r>
            <a:r>
              <a:rPr lang="en-US" altLang="ko-KR" u="sng" dirty="0">
                <a:sym typeface="Wingdings" panose="05000000000000000000" pitchFamily="2" charset="2"/>
              </a:rPr>
              <a:t>temporal</a:t>
            </a:r>
            <a:r>
              <a:rPr lang="en-US" altLang="ko-KR" dirty="0">
                <a:sym typeface="Wingdings" panose="05000000000000000000" pitchFamily="2" charset="2"/>
              </a:rPr>
              <a:t> dynamic behavior.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Unlike </a:t>
            </a:r>
            <a:r>
              <a:rPr lang="en-US" altLang="ko-KR" dirty="0">
                <a:sym typeface="Wingdings" panose="05000000000000000000" pitchFamily="2" charset="2"/>
              </a:rPr>
              <a:t>feedforward neural networks, RNNs can use their </a:t>
            </a:r>
            <a:r>
              <a:rPr lang="en-US" altLang="ko-KR" u="sng" dirty="0">
                <a:sym typeface="Wingdings" panose="05000000000000000000" pitchFamily="2" charset="2"/>
              </a:rPr>
              <a:t>internal state (memory)</a:t>
            </a:r>
            <a:r>
              <a:rPr lang="en-US" altLang="ko-KR" dirty="0">
                <a:sym typeface="Wingdings" panose="05000000000000000000" pitchFamily="2" charset="2"/>
              </a:rPr>
              <a:t> to process sequences of </a:t>
            </a:r>
            <a:r>
              <a:rPr lang="en-US" altLang="ko-KR" dirty="0" smtClean="0">
                <a:sym typeface="Wingdings" panose="05000000000000000000" pitchFamily="2" charset="2"/>
              </a:rPr>
              <a:t>inputs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869" y="3501008"/>
            <a:ext cx="3246487" cy="303235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-10142" y="6416675"/>
            <a:ext cx="914400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&lt; </a:t>
            </a:r>
            <a:r>
              <a:rPr lang="en-US" altLang="ko-KR" sz="1200" dirty="0" smtClean="0">
                <a:hlinkClick r:id="rId4"/>
              </a:rPr>
              <a:t>https</a:t>
            </a:r>
            <a:r>
              <a:rPr lang="en-US" altLang="ko-KR" sz="1200" dirty="0">
                <a:hlinkClick r:id="rId4"/>
              </a:rPr>
              <a:t>://</a:t>
            </a:r>
            <a:r>
              <a:rPr lang="en-US" altLang="ko-KR" sz="1200" dirty="0" smtClean="0">
                <a:hlinkClick r:id="rId4"/>
              </a:rPr>
              <a:t>dreamgonfly.github.io/rnn/2017/09/04/understanding-rnn.html</a:t>
            </a:r>
            <a:r>
              <a:rPr lang="en-US" altLang="ko-KR" sz="1200" dirty="0" smtClean="0"/>
              <a:t> 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502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SDN-based WLAN</a:t>
                </a:r>
              </a:p>
              <a:p>
                <a:pPr lvl="1"/>
                <a:r>
                  <a:rPr lang="en-US" altLang="ko-KR" i="1" dirty="0" smtClean="0">
                    <a:sym typeface="Wingdings" panose="05000000000000000000" pitchFamily="2" charset="2"/>
                  </a:rPr>
                  <a:t>M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APs and </a:t>
                </a:r>
                <a:r>
                  <a:rPr lang="en-US" altLang="ko-KR" i="1" dirty="0" smtClean="0">
                    <a:sym typeface="Wingdings" panose="05000000000000000000" pitchFamily="2" charset="2"/>
                  </a:rPr>
                  <a:t>N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STAs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Focus on the handoff scheme under the condition of </a:t>
                </a:r>
                <a:r>
                  <a:rPr lang="en-US" altLang="ko-KR" u="sng" dirty="0" smtClean="0">
                    <a:sym typeface="Wingdings" panose="05000000000000000000" pitchFamily="2" charset="2"/>
                  </a:rPr>
                  <a:t>uplink traffic</a:t>
                </a:r>
              </a:p>
              <a:p>
                <a:pPr marL="457200" lvl="1" indent="0">
                  <a:buNone/>
                </a:pPr>
                <a:endParaRPr lang="en-US" altLang="ko-KR" u="sng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Log-distance Path Loss Model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This model is leveraged to serve as the </a:t>
                </a:r>
                <a:r>
                  <a:rPr lang="en-US" altLang="ko-KR" u="sng" dirty="0" smtClean="0">
                    <a:sym typeface="Wingdings" panose="05000000000000000000" pitchFamily="2" charset="2"/>
                  </a:rPr>
                  <a:t>channel transmission model</a:t>
                </a:r>
                <a:endParaRPr lang="en-US" altLang="ko-KR" u="sng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The uplink RSS detected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AP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at the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STA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can be assigned by</a:t>
                </a:r>
              </a:p>
              <a:p>
                <a:pPr lvl="1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u="sng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 u="sng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en-US" altLang="ko-KR" i="1" u="sng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𝑡𝑥</m:t>
                        </m:r>
                      </m:sub>
                    </m:sSub>
                  </m:oMath>
                </a14:m>
                <a:r>
                  <a:rPr lang="en-US" altLang="ko-KR" u="sng" dirty="0" smtClean="0">
                    <a:sym typeface="Wingdings" panose="05000000000000000000" pitchFamily="2" charset="2"/>
                  </a:rPr>
                  <a:t> represents the transmitting power of STAs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u="sng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u="sng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𝐺</m:t>
                        </m:r>
                      </m:e>
                      <m:sub>
                        <m:r>
                          <a:rPr lang="en-US" altLang="ko-KR" b="0" i="1" u="sng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u="sng" dirty="0" smtClean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u="sng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u="sng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𝐺</m:t>
                        </m:r>
                      </m:e>
                      <m:sub>
                        <m:r>
                          <a:rPr lang="en-US" altLang="ko-KR" b="0" i="1" u="sng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u="sng" dirty="0" smtClean="0">
                    <a:sym typeface="Wingdings" panose="05000000000000000000" pitchFamily="2" charset="2"/>
                  </a:rPr>
                  <a:t> are the transmitting and receiving antenna gain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respectively. </a:t>
                </a:r>
                <a:r>
                  <a:rPr lang="en-US" altLang="ko-KR" i="1" u="sng" dirty="0" smtClean="0">
                    <a:sym typeface="Wingdings" panose="05000000000000000000" pitchFamily="2" charset="2"/>
                  </a:rPr>
                  <a:t>f</a:t>
                </a:r>
                <a:r>
                  <a:rPr lang="en-US" altLang="ko-KR" u="sng" dirty="0" smtClean="0">
                    <a:sym typeface="Wingdings" panose="05000000000000000000" pitchFamily="2" charset="2"/>
                  </a:rPr>
                  <a:t> denotes the frequency band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u="sng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u="sng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b>
                        <m:r>
                          <a:rPr lang="en-US" altLang="ko-KR" b="0" i="1" u="sng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altLang="ko-KR" u="sng" dirty="0" smtClean="0">
                    <a:sym typeface="Wingdings" panose="05000000000000000000" pitchFamily="2" charset="2"/>
                  </a:rPr>
                  <a:t> is the reference distance to calculate the loss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. </a:t>
                </a:r>
                <a:r>
                  <a:rPr lang="en-US" altLang="ko-KR" i="1" u="sng" dirty="0" smtClean="0">
                    <a:sym typeface="Wingdings" panose="05000000000000000000" pitchFamily="2" charset="2"/>
                  </a:rPr>
                  <a:t>L</a:t>
                </a:r>
                <a:r>
                  <a:rPr lang="en-US" altLang="ko-KR" u="sng" dirty="0" smtClean="0">
                    <a:sym typeface="Wingdings" panose="05000000000000000000" pitchFamily="2" charset="2"/>
                  </a:rPr>
                  <a:t> is the system loss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, </a:t>
                </a:r>
                <a:r>
                  <a:rPr lang="en-US" altLang="ko-KR" i="1" u="sng" dirty="0" smtClean="0">
                    <a:sym typeface="Wingdings" panose="05000000000000000000" pitchFamily="2" charset="2"/>
                  </a:rPr>
                  <a:t>c</a:t>
                </a:r>
                <a:r>
                  <a:rPr lang="en-US" altLang="ko-KR" u="sng" dirty="0" smtClean="0">
                    <a:sym typeface="Wingdings" panose="05000000000000000000" pitchFamily="2" charset="2"/>
                  </a:rPr>
                  <a:t> corresponds to the light velocity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ko-KR" altLang="en-US" i="1" u="sng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𝛿</m:t>
                    </m:r>
                  </m:oMath>
                </a14:m>
                <a:r>
                  <a:rPr lang="en-US" altLang="ko-KR" u="sng" dirty="0" smtClean="0">
                    <a:sym typeface="Wingdings" panose="05000000000000000000" pitchFamily="2" charset="2"/>
                  </a:rPr>
                  <a:t> represents the path loss factor</a:t>
                </a:r>
                <a:endParaRPr lang="en-US" altLang="ko-KR" u="sng" dirty="0">
                  <a:sym typeface="Wingdings" panose="05000000000000000000" pitchFamily="2" charset="2"/>
                </a:endParaRPr>
              </a:p>
              <a:p>
                <a:pPr lvl="1"/>
                <a:endParaRPr lang="en-US" altLang="ko-KR" u="sng" dirty="0">
                  <a:sym typeface="Wingdings" panose="05000000000000000000" pitchFamily="2" charset="2"/>
                </a:endParaRPr>
              </a:p>
              <a:p>
                <a:pPr lvl="1"/>
                <a:endParaRPr lang="en-US" altLang="ko-KR" u="sng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>
                <a:blip r:embed="rId3"/>
                <a:stretch>
                  <a:fillRect l="-444" t="-1294" r="-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 bwMode="auto">
              <a:xfrm>
                <a:off x="11113" y="3717032"/>
                <a:ext cx="9144000" cy="78386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pPr lvl="2"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𝑖𝑗</m:t>
                              </m:r>
                            </m:sub>
                          </m:sSub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𝑡𝑥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𝑟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−20</m:t>
                      </m:r>
                      <m:func>
                        <m:func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4</m:t>
                                  </m:r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𝜋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𝑓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𝑟𝑒𝑓</m:t>
                                      </m:r>
                                    </m:sub>
                                  </m:sSub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𝐿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−10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𝛿</m:t>
                      </m:r>
                      <m:func>
                        <m:funcPr>
                          <m:ctrlPr>
                            <a:rPr lang="en-US" altLang="ko-KR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𝑟𝑒𝑓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0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13" y="3717032"/>
                <a:ext cx="9144000" cy="783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72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SINR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The uplink SINR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STA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P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is</a:t>
                </a:r>
              </a:p>
              <a:p>
                <a:pPr lvl="1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𝑖𝑗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,1≤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indicates the cumulative interference caused by other STAs.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is additive white Gaussian noise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 bwMode="auto">
              <a:xfrm>
                <a:off x="11113" y="1988840"/>
                <a:ext cx="9144000" cy="89825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pPr lvl="2"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𝑆𝐼𝑁𝑅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𝑖𝑗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13" y="1988840"/>
                <a:ext cx="9144000" cy="8982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5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Scheme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State</a:t>
                </a:r>
              </a:p>
              <a:p>
                <a:pPr lvl="1"/>
                <a:r>
                  <a:rPr lang="en-US" altLang="ko-KR" u="sng" dirty="0" smtClean="0">
                    <a:sym typeface="Wingdings" panose="05000000000000000000" pitchFamily="2" charset="2"/>
                  </a:rPr>
                  <a:t>At time n,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u="sng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u="sng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b>
                        <m:r>
                          <a:rPr lang="en-US" altLang="ko-KR" b="0" i="1" u="sng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US" altLang="ko-KR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ko-KR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perceived by the agent module is defined as</a:t>
                </a:r>
              </a:p>
              <a:p>
                <a:pPr lvl="1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(0&lt;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is the state information (i.e., </a:t>
                </a:r>
                <a:r>
                  <a:rPr lang="en-US" altLang="ko-KR" u="sng" dirty="0" smtClean="0">
                    <a:sym typeface="Wingdings" panose="05000000000000000000" pitchFamily="2" charset="2"/>
                  </a:rPr>
                  <a:t>SINR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) perceived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AP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is the number of APs</a:t>
                </a:r>
              </a:p>
              <a:p>
                <a:pPr lvl="1"/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The agent module termly </a:t>
                </a:r>
                <a:r>
                  <a:rPr lang="en-US" altLang="ko-KR" u="sng" dirty="0" smtClean="0">
                    <a:sym typeface="Wingdings" panose="05000000000000000000" pitchFamily="2" charset="2"/>
                  </a:rPr>
                  <a:t>refreshes the state at a time interval </a:t>
                </a:r>
                <a14:m>
                  <m:oMath xmlns:m="http://schemas.openxmlformats.org/officeDocument/2006/math">
                    <m:r>
                      <a:rPr lang="ko-KR" altLang="en-US" i="1" u="sng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𝜏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, and preprocesses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to </a:t>
                </a:r>
                <a:r>
                  <a:rPr lang="en-US" altLang="ko-KR" u="sng" dirty="0" smtClean="0">
                    <a:sym typeface="Wingdings" panose="05000000000000000000" pitchFamily="2" charset="2"/>
                  </a:rPr>
                  <a:t>an image-like tensor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,</a:t>
                </a:r>
              </a:p>
              <a:p>
                <a:pPr lvl="2"/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marL="914400" lvl="2" indent="0">
                  <a:buNone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ko-KR" i="1" u="sng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</m:oMath>
                </a14:m>
                <a:r>
                  <a:rPr lang="en-US" altLang="ko-KR" u="sng" dirty="0" smtClean="0">
                    <a:sym typeface="Wingdings" panose="05000000000000000000" pitchFamily="2" charset="2"/>
                  </a:rPr>
                  <a:t> is the time length for perceiving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, indicating the size of the reformulated tensor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∅(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for feature extraction. It depends on the actual networks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 bwMode="auto">
              <a:xfrm>
                <a:off x="0" y="2247255"/>
                <a:ext cx="9144000" cy="46166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pPr lvl="2"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={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,…,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𝑚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,…,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𝑀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𝑀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}</m:t>
                      </m:r>
                    </m:oMath>
                  </m:oMathPara>
                </a14:m>
                <a:endParaRPr lang="en-US" altLang="ko-KR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2247255"/>
                <a:ext cx="9144000" cy="461665"/>
              </a:xfrm>
              <a:prstGeom prst="rect">
                <a:avLst/>
              </a:prstGeom>
              <a:blipFill>
                <a:blip r:embed="rId4"/>
                <a:stretch>
                  <a:fillRect b="-2133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 bwMode="auto">
              <a:xfrm>
                <a:off x="0" y="4653136"/>
                <a:ext cx="9144000" cy="49904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pPr lvl="2"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𝑙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𝑙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}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4653136"/>
                <a:ext cx="9144000" cy="499047"/>
              </a:xfrm>
              <a:prstGeom prst="rect">
                <a:avLst/>
              </a:prstGeom>
              <a:blipFill>
                <a:blip r:embed="rId5"/>
                <a:stretch>
                  <a:fillRect b="-1097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73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107110</TotalTime>
  <Words>819</Words>
  <Application>Microsoft Office PowerPoint</Application>
  <PresentationFormat>화면 슬라이드 쇼(4:3)</PresentationFormat>
  <Paragraphs>212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굴림</vt:lpstr>
      <vt:lpstr>맑은 고딕</vt:lpstr>
      <vt:lpstr>Arial</vt:lpstr>
      <vt:lpstr>Cambria Math</vt:lpstr>
      <vt:lpstr>Wingdings</vt:lpstr>
      <vt:lpstr>pres</vt:lpstr>
      <vt:lpstr>Artificial Intelligence-Based Handoff Management for Dense WLANs: A Deep Reinforcement Learning Approach  ZIJUN HAN, TAO LEI, ZHAOMING LU, XIANGMING WEN, WEI ZHENG, (Member IEEE), AND LINGCHAO GUO  IEEE ACCESS</vt:lpstr>
      <vt:lpstr>Contents</vt:lpstr>
      <vt:lpstr>Background</vt:lpstr>
      <vt:lpstr>Problem</vt:lpstr>
      <vt:lpstr>Architecture</vt:lpstr>
      <vt:lpstr>RNN(Recurrent Neural Network)</vt:lpstr>
      <vt:lpstr>System Model</vt:lpstr>
      <vt:lpstr>System Model</vt:lpstr>
      <vt:lpstr>Proposed Scheme</vt:lpstr>
      <vt:lpstr>Proposed Scheme</vt:lpstr>
      <vt:lpstr>Algorithm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  <vt:lpstr>Conclusion</vt:lpstr>
      <vt:lpstr>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</cp:lastModifiedBy>
  <cp:revision>7837</cp:revision>
  <cp:lastPrinted>2018-08-16T16:32:18Z</cp:lastPrinted>
  <dcterms:created xsi:type="dcterms:W3CDTF">2010-07-29T14:05:23Z</dcterms:created>
  <dcterms:modified xsi:type="dcterms:W3CDTF">2019-08-16T00:39:27Z</dcterms:modified>
</cp:coreProperties>
</file>