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0"/>
  </p:notesMasterIdLst>
  <p:handoutMasterIdLst>
    <p:handoutMasterId r:id="rId11"/>
  </p:handoutMasterIdLst>
  <p:sldIdLst>
    <p:sldId id="665" r:id="rId2"/>
    <p:sldId id="666" r:id="rId3"/>
    <p:sldId id="660" r:id="rId4"/>
    <p:sldId id="669" r:id="rId5"/>
    <p:sldId id="670" r:id="rId6"/>
    <p:sldId id="662" r:id="rId7"/>
    <p:sldId id="671" r:id="rId8"/>
    <p:sldId id="668" r:id="rId9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>
        <p:scale>
          <a:sx n="100" d="100"/>
          <a:sy n="100" d="100"/>
        </p:scale>
        <p:origin x="2292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94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오늘 발표의 내용은 다음과 같습니다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Formulation</a:t>
            </a:r>
            <a:r>
              <a:rPr kumimoji="0" lang="ko-KR" altLang="en-US" kern="0" dirty="0" smtClean="0">
                <a:sym typeface="굴림" pitchFamily="50" charset="-127"/>
              </a:rPr>
              <a:t>에서는 </a:t>
            </a:r>
            <a:r>
              <a:rPr kumimoji="0" lang="en-US" altLang="ko-KR" kern="0" dirty="0" smtClean="0">
                <a:sym typeface="굴림" pitchFamily="50" charset="-127"/>
              </a:rPr>
              <a:t>formulation</a:t>
            </a:r>
            <a:r>
              <a:rPr kumimoji="0" lang="ko-KR" altLang="en-US" kern="0" dirty="0" smtClean="0">
                <a:sym typeface="굴림" pitchFamily="50" charset="-127"/>
              </a:rPr>
              <a:t>에 대한 정리를 보이겠습니다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Algorithm</a:t>
            </a:r>
            <a:r>
              <a:rPr kumimoji="0" lang="ko-KR" altLang="en-US" kern="0" dirty="0" smtClean="0">
                <a:sym typeface="굴림" pitchFamily="50" charset="-127"/>
              </a:rPr>
              <a:t>은</a:t>
            </a:r>
            <a:r>
              <a:rPr kumimoji="0" lang="en-US" altLang="ko-KR" kern="0" baseline="0" dirty="0" smtClean="0">
                <a:sym typeface="굴림" pitchFamily="50" charset="-127"/>
              </a:rPr>
              <a:t> </a:t>
            </a:r>
            <a:r>
              <a:rPr kumimoji="0" lang="ko-KR" altLang="en-US" kern="0" baseline="0" dirty="0" smtClean="0">
                <a:sym typeface="굴림" pitchFamily="50" charset="-127"/>
              </a:rPr>
              <a:t>제안한 알고리즘을 설명 드리겠습니다</a:t>
            </a:r>
            <a:r>
              <a:rPr kumimoji="0" lang="en-US" altLang="ko-KR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endParaRPr kumimoji="0" lang="en-US" altLang="ko-KR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49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예상 질문</a:t>
            </a:r>
            <a:endParaRPr kumimoji="0" lang="en-US" altLang="ko-KR" kern="0" dirty="0" smtClean="0">
              <a:sym typeface="굴림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(5)</a:t>
            </a:r>
            <a:r>
              <a:rPr kumimoji="0" lang="en-US" altLang="ko-KR" kern="0" baseline="0" dirty="0" smtClean="0">
                <a:sym typeface="굴림" pitchFamily="50" charset="-127"/>
              </a:rPr>
              <a:t> </a:t>
            </a:r>
            <a:r>
              <a:rPr kumimoji="0" lang="ko-KR" altLang="en-US" kern="0" baseline="0" dirty="0" smtClean="0">
                <a:sym typeface="굴림" pitchFamily="50" charset="-127"/>
              </a:rPr>
              <a:t>갑자기 </a:t>
            </a:r>
            <a:r>
              <a:rPr kumimoji="0" lang="en-US" altLang="ko-KR" kern="0" baseline="0" dirty="0" smtClean="0">
                <a:sym typeface="굴림" pitchFamily="50" charset="-127"/>
              </a:rPr>
              <a:t>time slot </a:t>
            </a:r>
            <a:r>
              <a:rPr kumimoji="0" lang="ko-KR" altLang="en-US" kern="0" baseline="0" dirty="0" smtClean="0">
                <a:sym typeface="굴림" pitchFamily="50" charset="-127"/>
              </a:rPr>
              <a:t>튀어나옴</a:t>
            </a:r>
            <a:endParaRPr kumimoji="0" lang="en-US" altLang="ko-KR" kern="0" dirty="0" smtClean="0">
              <a:sym typeface="굴림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à"/>
              <a:defRPr/>
            </a:pPr>
            <a:r>
              <a:rPr kumimoji="0" lang="en-US" altLang="ko-KR" kern="0" dirty="0" smtClean="0">
                <a:sym typeface="Wingdings" panose="05000000000000000000" pitchFamily="2" charset="2"/>
              </a:rPr>
              <a:t>?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0" lang="en-US" altLang="ko-KR" kern="0" dirty="0" smtClean="0">
                <a:sym typeface="Wingdings" panose="05000000000000000000" pitchFamily="2" charset="2"/>
              </a:rPr>
              <a:t>-</a:t>
            </a:r>
            <a:r>
              <a:rPr kumimoji="0" lang="en-US" altLang="ko-KR" kern="0" baseline="0" dirty="0" smtClean="0">
                <a:sym typeface="Wingdings" panose="05000000000000000000" pitchFamily="2" charset="2"/>
              </a:rPr>
              <a:t> (5)</a:t>
            </a:r>
            <a:r>
              <a:rPr kumimoji="0" lang="ko-KR" altLang="en-US" kern="0" baseline="0" dirty="0" smtClean="0">
                <a:sym typeface="Wingdings" panose="05000000000000000000" pitchFamily="2" charset="2"/>
              </a:rPr>
              <a:t>에서</a:t>
            </a:r>
            <a:r>
              <a:rPr kumimoji="0" lang="en-US" altLang="ko-KR" kern="0" baseline="0" dirty="0" smtClean="0">
                <a:sym typeface="Wingdings" panose="05000000000000000000" pitchFamily="2" charset="2"/>
              </a:rPr>
              <a:t> time </a:t>
            </a:r>
            <a:r>
              <a:rPr kumimoji="0" lang="en-US" altLang="ko-KR" kern="0" baseline="0" dirty="0" err="1" smtClean="0">
                <a:sym typeface="Wingdings" panose="05000000000000000000" pitchFamily="2" charset="2"/>
              </a:rPr>
              <a:t>req</a:t>
            </a:r>
            <a:r>
              <a:rPr kumimoji="0" lang="ko-KR" altLang="en-US" kern="0" baseline="0" dirty="0" smtClean="0">
                <a:sym typeface="Wingdings" panose="05000000000000000000" pitchFamily="2" charset="2"/>
              </a:rPr>
              <a:t>뭔지 설명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---</a:t>
            </a:r>
          </a:p>
          <a:p>
            <a:pPr marL="228600" indent="-228600">
              <a:buAutoNum type="arabicParenBoth"/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UE</a:t>
            </a:r>
            <a:r>
              <a:rPr kumimoji="0" lang="ko-KR" altLang="en-US" b="0" kern="0" baseline="0" dirty="0" smtClean="0">
                <a:sym typeface="굴림" pitchFamily="50" charset="-127"/>
              </a:rPr>
              <a:t>가 새로운 </a:t>
            </a:r>
            <a:r>
              <a:rPr kumimoji="0" lang="en-US" altLang="ko-KR" b="0" kern="0" baseline="0" dirty="0" smtClean="0">
                <a:sym typeface="굴림" pitchFamily="50" charset="-127"/>
              </a:rPr>
              <a:t>AP</a:t>
            </a:r>
            <a:r>
              <a:rPr kumimoji="0" lang="ko-KR" altLang="en-US" b="0" kern="0" baseline="0" dirty="0" smtClean="0">
                <a:sym typeface="굴림" pitchFamily="50" charset="-127"/>
              </a:rPr>
              <a:t>에 연결될 때마다 </a:t>
            </a:r>
            <a:r>
              <a:rPr kumimoji="0" lang="en-US" altLang="ko-KR" b="0" kern="0" baseline="0" dirty="0" smtClean="0">
                <a:sym typeface="굴림" pitchFamily="50" charset="-127"/>
              </a:rPr>
              <a:t>Bitrate </a:t>
            </a:r>
            <a:r>
              <a:rPr kumimoji="0" lang="ko-KR" altLang="en-US" b="0" kern="0" baseline="0" dirty="0" smtClean="0">
                <a:sym typeface="굴림" pitchFamily="50" charset="-127"/>
              </a:rPr>
              <a:t>재조정</a:t>
            </a:r>
            <a:r>
              <a:rPr kumimoji="0" lang="en-US" altLang="ko-KR" b="0" kern="0" baseline="0" dirty="0" smtClean="0">
                <a:sym typeface="굴림" pitchFamily="50" charset="-127"/>
              </a:rPr>
              <a:t>, </a:t>
            </a:r>
            <a:r>
              <a:rPr kumimoji="0" lang="ko-KR" altLang="en-US" b="0" kern="0" baseline="0" dirty="0" smtClean="0">
                <a:sym typeface="굴림" pitchFamily="50" charset="-127"/>
              </a:rPr>
              <a:t>만약 원하는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Bitrate</a:t>
            </a:r>
            <a:r>
              <a:rPr kumimoji="0" lang="ko-KR" altLang="en-US" b="0" kern="0" baseline="0" dirty="0" smtClean="0">
                <a:sym typeface="굴림" pitchFamily="50" charset="-127"/>
              </a:rPr>
              <a:t>랑 </a:t>
            </a:r>
            <a:r>
              <a:rPr kumimoji="0" lang="en-US" altLang="ko-KR" b="0" kern="0" baseline="0" dirty="0" smtClean="0">
                <a:sym typeface="굴림" pitchFamily="50" charset="-127"/>
              </a:rPr>
              <a:t>SDN</a:t>
            </a:r>
            <a:r>
              <a:rPr kumimoji="0" lang="ko-KR" altLang="en-US" b="0" kern="0" baseline="0" dirty="0" smtClean="0">
                <a:sym typeface="굴림" pitchFamily="50" charset="-127"/>
              </a:rPr>
              <a:t>이 정해주는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Bitrate</a:t>
            </a:r>
            <a:r>
              <a:rPr kumimoji="0" lang="ko-KR" altLang="en-US" b="0" kern="0" baseline="0" dirty="0" smtClean="0">
                <a:sym typeface="굴림" pitchFamily="50" charset="-127"/>
              </a:rPr>
              <a:t>와의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차이가 특정 값보다 크면 </a:t>
            </a:r>
            <a:r>
              <a:rPr kumimoji="0" lang="en-US" altLang="ko-KR" b="0" kern="0" baseline="0" dirty="0" smtClean="0">
                <a:sym typeface="굴림" pitchFamily="50" charset="-127"/>
              </a:rPr>
              <a:t>AP </a:t>
            </a:r>
            <a:r>
              <a:rPr kumimoji="0" lang="ko-KR" altLang="en-US" b="0" kern="0" baseline="0" dirty="0" smtClean="0">
                <a:sym typeface="굴림" pitchFamily="50" charset="-127"/>
              </a:rPr>
              <a:t>연결을 재 구성합니다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 marL="228600" indent="-228600">
              <a:buAutoNum type="arabicParenBoth"/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사용자가 원하는 퀄리티와 </a:t>
            </a:r>
            <a:r>
              <a:rPr kumimoji="0" lang="en-US" altLang="ko-KR" b="0" kern="0" baseline="0" dirty="0" smtClean="0">
                <a:sym typeface="굴림" pitchFamily="50" charset="-127"/>
              </a:rPr>
              <a:t>SDN</a:t>
            </a:r>
            <a:r>
              <a:rPr kumimoji="0" lang="ko-KR" altLang="en-US" b="0" kern="0" baseline="0" dirty="0" smtClean="0">
                <a:sym typeface="굴림" pitchFamily="50" charset="-127"/>
              </a:rPr>
              <a:t>이 정해주는 퀄리티의 차이를 최소화 하는 것이 </a:t>
            </a:r>
            <a:r>
              <a:rPr kumimoji="0" lang="en-US" altLang="ko-KR" b="0" kern="0" baseline="0" dirty="0" smtClean="0">
                <a:sym typeface="굴림" pitchFamily="50" charset="-127"/>
              </a:rPr>
              <a:t>Formulation</a:t>
            </a:r>
            <a:r>
              <a:rPr kumimoji="0" lang="ko-KR" altLang="en-US" b="0" kern="0" baseline="0" dirty="0" smtClean="0">
                <a:sym typeface="굴림" pitchFamily="50" charset="-127"/>
              </a:rPr>
              <a:t>의 목적</a:t>
            </a:r>
            <a:r>
              <a:rPr kumimoji="0" lang="en-US" altLang="ko-KR" b="0" kern="0" baseline="0" dirty="0" smtClean="0">
                <a:sym typeface="굴림" pitchFamily="50" charset="-127"/>
              </a:rPr>
              <a:t>, </a:t>
            </a:r>
            <a:r>
              <a:rPr kumimoji="0" lang="ko-KR" altLang="en-US" b="0" kern="0" baseline="0" dirty="0" smtClean="0">
                <a:sym typeface="굴림" pitchFamily="50" charset="-127"/>
              </a:rPr>
              <a:t>식에 </a:t>
            </a:r>
            <a:r>
              <a:rPr kumimoji="0" lang="en-US" altLang="ko-KR" b="0" kern="0" baseline="0" dirty="0" smtClean="0">
                <a:sym typeface="굴림" pitchFamily="50" charset="-127"/>
              </a:rPr>
              <a:t>max</a:t>
            </a:r>
            <a:r>
              <a:rPr kumimoji="0" lang="ko-KR" altLang="en-US" b="0" kern="0" baseline="0" dirty="0" smtClean="0">
                <a:sym typeface="굴림" pitchFamily="50" charset="-127"/>
              </a:rPr>
              <a:t>값이 들어간 이유는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– </a:t>
            </a:r>
            <a:r>
              <a:rPr kumimoji="0" lang="ko-KR" altLang="en-US" b="0" kern="0" baseline="0" dirty="0" smtClean="0">
                <a:sym typeface="굴림" pitchFamily="50" charset="-127"/>
              </a:rPr>
              <a:t>값을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제거 하기 위함입니다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 marL="228600" indent="-228600">
              <a:buAutoNum type="arabicParenBoth"/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Underflow</a:t>
            </a:r>
            <a:r>
              <a:rPr kumimoji="0" lang="ko-KR" altLang="en-US" b="0" kern="0" baseline="0" dirty="0" smtClean="0">
                <a:sym typeface="굴림" pitchFamily="50" charset="-127"/>
              </a:rPr>
              <a:t>를 파일 사이즈 관점에서 식을 세웠습니다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 marL="228600" indent="-228600">
              <a:buAutoNum type="arabicParenBoth"/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SDN</a:t>
            </a:r>
            <a:r>
              <a:rPr kumimoji="0" lang="ko-KR" altLang="en-US" b="0" kern="0" baseline="0" dirty="0" smtClean="0">
                <a:sym typeface="굴림" pitchFamily="50" charset="-127"/>
              </a:rPr>
              <a:t>이 정해주는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Bitrate</a:t>
            </a:r>
            <a:r>
              <a:rPr kumimoji="0" lang="ko-KR" altLang="en-US" b="0" kern="0" baseline="0" dirty="0" smtClean="0">
                <a:sym typeface="굴림" pitchFamily="50" charset="-127"/>
              </a:rPr>
              <a:t>는 추정한</a:t>
            </a:r>
            <a:r>
              <a:rPr kumimoji="0" lang="en-US" altLang="ko-KR" b="0" kern="0" baseline="0" dirty="0" smtClean="0">
                <a:sym typeface="굴림" pitchFamily="50" charset="-127"/>
              </a:rPr>
              <a:t> Bandwidth </a:t>
            </a:r>
            <a:r>
              <a:rPr kumimoji="0" lang="ko-KR" altLang="en-US" b="0" kern="0" baseline="0" dirty="0" smtClean="0">
                <a:sym typeface="굴림" pitchFamily="50" charset="-127"/>
              </a:rPr>
              <a:t>보다 항상 같거나 </a:t>
            </a:r>
            <a:r>
              <a:rPr kumimoji="0" lang="ko-KR" altLang="en-US" b="0" kern="0" baseline="0" dirty="0" err="1" smtClean="0">
                <a:sym typeface="굴림" pitchFamily="50" charset="-127"/>
              </a:rPr>
              <a:t>작아야합니다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 marL="228600" indent="-228600">
              <a:buAutoNum type="arabicParenBoth"/>
              <a:defRPr/>
            </a:pPr>
            <a:r>
              <a:rPr kumimoji="0" lang="ko-KR" altLang="en-US" b="0" kern="0" baseline="0" dirty="0" err="1" smtClean="0">
                <a:sym typeface="굴림" pitchFamily="50" charset="-127"/>
              </a:rPr>
              <a:t>ㄹ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 marL="228600" indent="-228600">
              <a:buAutoNum type="arabicParenBoth"/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자원관리를 시간 관점에서 관리합니다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 </a:t>
            </a:r>
            <a:r>
              <a:rPr kumimoji="0" lang="ko-KR" altLang="en-US" b="0" kern="0" baseline="0" dirty="0" smtClean="0">
                <a:sym typeface="굴림" pitchFamily="50" charset="-127"/>
              </a:rPr>
              <a:t>그래서 </a:t>
            </a:r>
            <a:r>
              <a:rPr kumimoji="0" lang="en-US" altLang="ko-KR" b="0" kern="0" baseline="0" dirty="0" smtClean="0">
                <a:sym typeface="굴림" pitchFamily="50" charset="-127"/>
              </a:rPr>
              <a:t>time slot</a:t>
            </a:r>
            <a:r>
              <a:rPr kumimoji="0" lang="ko-KR" altLang="en-US" b="0" kern="0" baseline="0" dirty="0" smtClean="0">
                <a:sym typeface="굴림" pitchFamily="50" charset="-127"/>
              </a:rPr>
              <a:t>을 사용하였습니다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  <a:r>
              <a:rPr kumimoji="0" lang="ko-KR" altLang="en-US" b="0" kern="0" baseline="0" dirty="0" smtClean="0">
                <a:sym typeface="굴림" pitchFamily="50" charset="-127"/>
              </a:rPr>
              <a:t> 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77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예상 질문</a:t>
            </a:r>
            <a:endParaRPr kumimoji="0" lang="en-US" altLang="ko-KR" kern="0" dirty="0" smtClean="0">
              <a:sym typeface="굴림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RSSI </a:t>
            </a:r>
            <a:r>
              <a:rPr kumimoji="0" lang="ko-KR" altLang="en-US" kern="0" dirty="0" smtClean="0">
                <a:sym typeface="굴림" pitchFamily="50" charset="-127"/>
              </a:rPr>
              <a:t>사용 안하는 이유에 대해 생각해보기</a:t>
            </a:r>
            <a:endParaRPr kumimoji="0" lang="en-US" altLang="ko-KR" kern="0" dirty="0" smtClean="0">
              <a:sym typeface="굴림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à"/>
              <a:defRPr/>
            </a:pPr>
            <a:r>
              <a:rPr kumimoji="0" lang="en-US" altLang="ko-KR" kern="0" dirty="0" smtClean="0">
                <a:sym typeface="Wingdings" panose="05000000000000000000" pitchFamily="2" charset="2"/>
              </a:rPr>
              <a:t>?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0" lang="en-US" altLang="ko-KR" kern="0" dirty="0" smtClean="0">
                <a:sym typeface="Wingdings" panose="05000000000000000000" pitchFamily="2" charset="2"/>
              </a:rPr>
              <a:t>-</a:t>
            </a:r>
            <a:r>
              <a:rPr kumimoji="0" lang="en-US" altLang="ko-KR" kern="0" baseline="0" dirty="0" smtClean="0">
                <a:sym typeface="Wingdings" panose="05000000000000000000" pitchFamily="2" charset="2"/>
              </a:rPr>
              <a:t> (5)</a:t>
            </a:r>
            <a:r>
              <a:rPr kumimoji="0" lang="ko-KR" altLang="en-US" kern="0" baseline="0" dirty="0" smtClean="0">
                <a:sym typeface="Wingdings" panose="05000000000000000000" pitchFamily="2" charset="2"/>
              </a:rPr>
              <a:t>에서</a:t>
            </a:r>
            <a:r>
              <a:rPr kumimoji="0" lang="en-US" altLang="ko-KR" kern="0" baseline="0" dirty="0" smtClean="0">
                <a:sym typeface="Wingdings" panose="05000000000000000000" pitchFamily="2" charset="2"/>
              </a:rPr>
              <a:t> time </a:t>
            </a:r>
            <a:r>
              <a:rPr kumimoji="0" lang="en-US" altLang="ko-KR" kern="0" baseline="0" dirty="0" err="1" smtClean="0">
                <a:sym typeface="Wingdings" panose="05000000000000000000" pitchFamily="2" charset="2"/>
              </a:rPr>
              <a:t>req</a:t>
            </a:r>
            <a:r>
              <a:rPr kumimoji="0" lang="ko-KR" altLang="en-US" kern="0" baseline="0" dirty="0" smtClean="0">
                <a:sym typeface="Wingdings" panose="05000000000000000000" pitchFamily="2" charset="2"/>
              </a:rPr>
              <a:t>뭔지 설명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---</a:t>
            </a:r>
          </a:p>
          <a:p>
            <a:pPr marL="228600" indent="-228600">
              <a:buAutoNum type="arabicParenBoth"/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UE</a:t>
            </a:r>
            <a:r>
              <a:rPr kumimoji="0" lang="ko-KR" altLang="en-US" b="0" kern="0" baseline="0" dirty="0" smtClean="0">
                <a:sym typeface="굴림" pitchFamily="50" charset="-127"/>
              </a:rPr>
              <a:t>가 새로운 </a:t>
            </a:r>
            <a:r>
              <a:rPr kumimoji="0" lang="en-US" altLang="ko-KR" b="0" kern="0" baseline="0" dirty="0" smtClean="0">
                <a:sym typeface="굴림" pitchFamily="50" charset="-127"/>
              </a:rPr>
              <a:t>AP</a:t>
            </a:r>
            <a:r>
              <a:rPr kumimoji="0" lang="ko-KR" altLang="en-US" b="0" kern="0" baseline="0" dirty="0" smtClean="0">
                <a:sym typeface="굴림" pitchFamily="50" charset="-127"/>
              </a:rPr>
              <a:t>에 연결될 때마다 </a:t>
            </a:r>
            <a:r>
              <a:rPr kumimoji="0" lang="en-US" altLang="ko-KR" b="0" kern="0" baseline="0" dirty="0" smtClean="0">
                <a:sym typeface="굴림" pitchFamily="50" charset="-127"/>
              </a:rPr>
              <a:t>Bitrate </a:t>
            </a:r>
            <a:r>
              <a:rPr kumimoji="0" lang="ko-KR" altLang="en-US" b="0" kern="0" baseline="0" dirty="0" smtClean="0">
                <a:sym typeface="굴림" pitchFamily="50" charset="-127"/>
              </a:rPr>
              <a:t>재조정</a:t>
            </a:r>
            <a:r>
              <a:rPr kumimoji="0" lang="en-US" altLang="ko-KR" b="0" kern="0" baseline="0" dirty="0" smtClean="0">
                <a:sym typeface="굴림" pitchFamily="50" charset="-127"/>
              </a:rPr>
              <a:t>, </a:t>
            </a:r>
            <a:r>
              <a:rPr kumimoji="0" lang="ko-KR" altLang="en-US" b="0" kern="0" baseline="0" dirty="0" smtClean="0">
                <a:sym typeface="굴림" pitchFamily="50" charset="-127"/>
              </a:rPr>
              <a:t>만약 원하는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Bitrate</a:t>
            </a:r>
            <a:r>
              <a:rPr kumimoji="0" lang="ko-KR" altLang="en-US" b="0" kern="0" baseline="0" dirty="0" smtClean="0">
                <a:sym typeface="굴림" pitchFamily="50" charset="-127"/>
              </a:rPr>
              <a:t>랑 </a:t>
            </a:r>
            <a:r>
              <a:rPr kumimoji="0" lang="en-US" altLang="ko-KR" b="0" kern="0" baseline="0" dirty="0" smtClean="0">
                <a:sym typeface="굴림" pitchFamily="50" charset="-127"/>
              </a:rPr>
              <a:t>SDN</a:t>
            </a:r>
            <a:r>
              <a:rPr kumimoji="0" lang="ko-KR" altLang="en-US" b="0" kern="0" baseline="0" dirty="0" smtClean="0">
                <a:sym typeface="굴림" pitchFamily="50" charset="-127"/>
              </a:rPr>
              <a:t>이 정해주는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Bitrate</a:t>
            </a:r>
            <a:r>
              <a:rPr kumimoji="0" lang="ko-KR" altLang="en-US" b="0" kern="0" baseline="0" dirty="0" smtClean="0">
                <a:sym typeface="굴림" pitchFamily="50" charset="-127"/>
              </a:rPr>
              <a:t>와의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차이가 특정 값보다 크면 </a:t>
            </a:r>
            <a:r>
              <a:rPr kumimoji="0" lang="en-US" altLang="ko-KR" b="0" kern="0" baseline="0" dirty="0" smtClean="0">
                <a:sym typeface="굴림" pitchFamily="50" charset="-127"/>
              </a:rPr>
              <a:t>AP </a:t>
            </a:r>
            <a:r>
              <a:rPr kumimoji="0" lang="ko-KR" altLang="en-US" b="0" kern="0" baseline="0" dirty="0" smtClean="0">
                <a:sym typeface="굴림" pitchFamily="50" charset="-127"/>
              </a:rPr>
              <a:t>연결을 재 구성합니다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 marL="228600" indent="-228600">
              <a:buAutoNum type="arabicParenBoth"/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사용자가 원하는 퀄리티와 </a:t>
            </a:r>
            <a:r>
              <a:rPr kumimoji="0" lang="en-US" altLang="ko-KR" b="0" kern="0" baseline="0" dirty="0" smtClean="0">
                <a:sym typeface="굴림" pitchFamily="50" charset="-127"/>
              </a:rPr>
              <a:t>SDN</a:t>
            </a:r>
            <a:r>
              <a:rPr kumimoji="0" lang="ko-KR" altLang="en-US" b="0" kern="0" baseline="0" dirty="0" smtClean="0">
                <a:sym typeface="굴림" pitchFamily="50" charset="-127"/>
              </a:rPr>
              <a:t>이 정해주는 퀄리티의 차이를 최소화 하는 것이 </a:t>
            </a:r>
            <a:r>
              <a:rPr kumimoji="0" lang="en-US" altLang="ko-KR" b="0" kern="0" baseline="0" dirty="0" smtClean="0">
                <a:sym typeface="굴림" pitchFamily="50" charset="-127"/>
              </a:rPr>
              <a:t>Formulation</a:t>
            </a:r>
            <a:r>
              <a:rPr kumimoji="0" lang="ko-KR" altLang="en-US" b="0" kern="0" baseline="0" dirty="0" smtClean="0">
                <a:sym typeface="굴림" pitchFamily="50" charset="-127"/>
              </a:rPr>
              <a:t>의 목적</a:t>
            </a:r>
            <a:r>
              <a:rPr kumimoji="0" lang="en-US" altLang="ko-KR" b="0" kern="0" baseline="0" dirty="0" smtClean="0">
                <a:sym typeface="굴림" pitchFamily="50" charset="-127"/>
              </a:rPr>
              <a:t>, </a:t>
            </a:r>
            <a:r>
              <a:rPr kumimoji="0" lang="ko-KR" altLang="en-US" b="0" kern="0" baseline="0" dirty="0" smtClean="0">
                <a:sym typeface="굴림" pitchFamily="50" charset="-127"/>
              </a:rPr>
              <a:t>식에 </a:t>
            </a:r>
            <a:r>
              <a:rPr kumimoji="0" lang="en-US" altLang="ko-KR" b="0" kern="0" baseline="0" dirty="0" smtClean="0">
                <a:sym typeface="굴림" pitchFamily="50" charset="-127"/>
              </a:rPr>
              <a:t>max</a:t>
            </a:r>
            <a:r>
              <a:rPr kumimoji="0" lang="ko-KR" altLang="en-US" b="0" kern="0" baseline="0" dirty="0" smtClean="0">
                <a:sym typeface="굴림" pitchFamily="50" charset="-127"/>
              </a:rPr>
              <a:t>값이 들어간 이유는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– </a:t>
            </a:r>
            <a:r>
              <a:rPr kumimoji="0" lang="ko-KR" altLang="en-US" b="0" kern="0" baseline="0" dirty="0" smtClean="0">
                <a:sym typeface="굴림" pitchFamily="50" charset="-127"/>
              </a:rPr>
              <a:t>값을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제거 하기 위함입니다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 marL="228600" indent="-228600">
              <a:buAutoNum type="arabicParenBoth"/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Underflow</a:t>
            </a:r>
            <a:r>
              <a:rPr kumimoji="0" lang="ko-KR" altLang="en-US" b="0" kern="0" baseline="0" dirty="0" smtClean="0">
                <a:sym typeface="굴림" pitchFamily="50" charset="-127"/>
              </a:rPr>
              <a:t>를 파일 사이즈 관점에서 식을 세웠습니다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 marL="228600" indent="-228600">
              <a:buAutoNum type="arabicParenBoth"/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SDN</a:t>
            </a:r>
            <a:r>
              <a:rPr kumimoji="0" lang="ko-KR" altLang="en-US" b="0" kern="0" baseline="0" dirty="0" smtClean="0">
                <a:sym typeface="굴림" pitchFamily="50" charset="-127"/>
              </a:rPr>
              <a:t>이 정해주는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Bitrate</a:t>
            </a:r>
            <a:r>
              <a:rPr kumimoji="0" lang="ko-KR" altLang="en-US" b="0" kern="0" baseline="0" dirty="0" smtClean="0">
                <a:sym typeface="굴림" pitchFamily="50" charset="-127"/>
              </a:rPr>
              <a:t>는 추정한</a:t>
            </a:r>
            <a:r>
              <a:rPr kumimoji="0" lang="en-US" altLang="ko-KR" b="0" kern="0" baseline="0" dirty="0" smtClean="0">
                <a:sym typeface="굴림" pitchFamily="50" charset="-127"/>
              </a:rPr>
              <a:t> Bandwidth </a:t>
            </a:r>
            <a:r>
              <a:rPr kumimoji="0" lang="ko-KR" altLang="en-US" b="0" kern="0" baseline="0" dirty="0" smtClean="0">
                <a:sym typeface="굴림" pitchFamily="50" charset="-127"/>
              </a:rPr>
              <a:t>보다 항상 같거나 </a:t>
            </a:r>
            <a:r>
              <a:rPr kumimoji="0" lang="ko-KR" altLang="en-US" b="0" kern="0" baseline="0" dirty="0" err="1" smtClean="0">
                <a:sym typeface="굴림" pitchFamily="50" charset="-127"/>
              </a:rPr>
              <a:t>작아야합니다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 marL="228600" indent="-228600">
              <a:buAutoNum type="arabicParenBoth"/>
              <a:defRPr/>
            </a:pPr>
            <a:r>
              <a:rPr kumimoji="0" lang="ko-KR" altLang="en-US" b="0" kern="0" baseline="0" dirty="0" err="1" smtClean="0">
                <a:sym typeface="굴림" pitchFamily="50" charset="-127"/>
              </a:rPr>
              <a:t>ㄹ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 marL="228600" indent="-228600">
              <a:buAutoNum type="arabicParenBoth"/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자원관리를 시간 관점에서 관리합니다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 </a:t>
            </a:r>
            <a:r>
              <a:rPr kumimoji="0" lang="ko-KR" altLang="en-US" b="0" kern="0" baseline="0" dirty="0" smtClean="0">
                <a:sym typeface="굴림" pitchFamily="50" charset="-127"/>
              </a:rPr>
              <a:t>그래서 </a:t>
            </a:r>
            <a:r>
              <a:rPr kumimoji="0" lang="en-US" altLang="ko-KR" b="0" kern="0" baseline="0" dirty="0" smtClean="0">
                <a:sym typeface="굴림" pitchFamily="50" charset="-127"/>
              </a:rPr>
              <a:t>time slot</a:t>
            </a:r>
            <a:r>
              <a:rPr kumimoji="0" lang="ko-KR" altLang="en-US" b="0" kern="0" baseline="0" dirty="0" smtClean="0">
                <a:sym typeface="굴림" pitchFamily="50" charset="-127"/>
              </a:rPr>
              <a:t>을 사용하였습니다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  <a:r>
              <a:rPr kumimoji="0" lang="ko-KR" altLang="en-US" b="0" kern="0" baseline="0" dirty="0" smtClean="0">
                <a:sym typeface="굴림" pitchFamily="50" charset="-127"/>
              </a:rPr>
              <a:t> 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528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예상 질문</a:t>
            </a:r>
            <a:endParaRPr kumimoji="0" lang="en-US" altLang="ko-KR" kern="0" dirty="0" smtClean="0">
              <a:sym typeface="굴림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?</a:t>
            </a:r>
          </a:p>
          <a:p>
            <a:pPr marL="171450" indent="-171450">
              <a:buFont typeface="Wingdings" panose="05000000000000000000" pitchFamily="2" charset="2"/>
              <a:buChar char="à"/>
              <a:defRPr/>
            </a:pPr>
            <a:r>
              <a:rPr kumimoji="0" lang="en-US" altLang="ko-KR" kern="0" dirty="0" smtClean="0">
                <a:sym typeface="Wingdings" panose="05000000000000000000" pitchFamily="2" charset="2"/>
              </a:rPr>
              <a:t>?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---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다음으로는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Knapsack</a:t>
            </a:r>
            <a:r>
              <a:rPr kumimoji="0" lang="ko-KR" altLang="en-US" b="0" kern="0" baseline="0" dirty="0" smtClean="0">
                <a:sym typeface="굴림" pitchFamily="50" charset="-127"/>
              </a:rPr>
              <a:t> 알고리즘을 간략히 알아보겠습니다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 </a:t>
            </a: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Knapsack </a:t>
            </a:r>
            <a:r>
              <a:rPr kumimoji="0" lang="ko-KR" altLang="en-US" b="0" kern="0" baseline="0" dirty="0" smtClean="0">
                <a:sym typeface="굴림" pitchFamily="50" charset="-127"/>
              </a:rPr>
              <a:t>알고리즘은 무게가 제한 되어있는 가방에 짐들을 넣어 가방의 최대 가치를 구하는 문제입니다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Knapsack </a:t>
            </a:r>
            <a:r>
              <a:rPr kumimoji="0" lang="ko-KR" altLang="en-US" b="0" kern="0" baseline="0" dirty="0" smtClean="0">
                <a:sym typeface="굴림" pitchFamily="50" charset="-127"/>
              </a:rPr>
              <a:t>알고리즘은 풀이 법으로 </a:t>
            </a:r>
            <a:r>
              <a:rPr kumimoji="0" lang="en-US" altLang="ko-KR" b="0" kern="0" baseline="0" dirty="0" smtClean="0">
                <a:sym typeface="굴림" pitchFamily="50" charset="-127"/>
              </a:rPr>
              <a:t>0/1 Knapsack</a:t>
            </a:r>
            <a:r>
              <a:rPr kumimoji="0" lang="ko-KR" altLang="en-US" b="0" kern="0" baseline="0" dirty="0" smtClean="0">
                <a:sym typeface="굴림" pitchFamily="50" charset="-127"/>
              </a:rPr>
              <a:t>과 </a:t>
            </a:r>
            <a:r>
              <a:rPr kumimoji="0" lang="en-US" altLang="ko-KR" b="0" kern="0" baseline="0" dirty="0" smtClean="0">
                <a:sym typeface="굴림" pitchFamily="50" charset="-127"/>
              </a:rPr>
              <a:t>Unbounded Knapsack </a:t>
            </a:r>
            <a:r>
              <a:rPr kumimoji="0" lang="ko-KR" altLang="en-US" b="0" kern="0" baseline="0" dirty="0" smtClean="0">
                <a:sym typeface="굴림" pitchFamily="50" charset="-127"/>
              </a:rPr>
              <a:t>알고리즘이 있습니다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이들의 차이점은 각각의 짐을 쪼갤 수 있느냐 입니다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 </a:t>
            </a:r>
            <a:r>
              <a:rPr kumimoji="0" lang="ko-KR" altLang="en-US" b="0" kern="0" baseline="0" dirty="0" smtClean="0">
                <a:sym typeface="굴림" pitchFamily="50" charset="-127"/>
              </a:rPr>
              <a:t>만약 짐을 쪼갤 수 있다면 </a:t>
            </a:r>
            <a:r>
              <a:rPr kumimoji="0" lang="en-US" altLang="ko-KR" b="0" kern="0" baseline="0" dirty="0" smtClean="0">
                <a:sym typeface="굴림" pitchFamily="50" charset="-127"/>
              </a:rPr>
              <a:t>Unbounded Knapsack </a:t>
            </a:r>
            <a:r>
              <a:rPr kumimoji="0" lang="ko-KR" altLang="en-US" b="0" kern="0" baseline="0" dirty="0" smtClean="0">
                <a:sym typeface="굴림" pitchFamily="50" charset="-127"/>
              </a:rPr>
              <a:t>문제가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되고 짐을 쪼갤 수 없다면 </a:t>
            </a:r>
            <a:r>
              <a:rPr kumimoji="0" lang="en-US" altLang="ko-KR" b="0" kern="0" baseline="0" dirty="0" smtClean="0">
                <a:sym typeface="굴림" pitchFamily="50" charset="-127"/>
              </a:rPr>
              <a:t>1/0 Knapsack </a:t>
            </a:r>
            <a:r>
              <a:rPr kumimoji="0" lang="ko-KR" altLang="en-US" b="0" kern="0" baseline="0" dirty="0" smtClean="0">
                <a:sym typeface="굴림" pitchFamily="50" charset="-127"/>
              </a:rPr>
              <a:t>문제가 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이들은 각기 다른 방법으로 접근하여 해결하는데 </a:t>
            </a:r>
            <a:r>
              <a:rPr kumimoji="0" lang="en-US" altLang="ko-KR" b="0" kern="0" baseline="0" dirty="0" smtClean="0">
                <a:sym typeface="굴림" pitchFamily="50" charset="-127"/>
              </a:rPr>
              <a:t>0/1 Knapsack</a:t>
            </a:r>
            <a:r>
              <a:rPr kumimoji="0" lang="ko-KR" altLang="en-US" b="0" kern="0" baseline="0" dirty="0" smtClean="0">
                <a:sym typeface="굴림" pitchFamily="50" charset="-127"/>
              </a:rPr>
              <a:t>의 경우 </a:t>
            </a:r>
            <a:r>
              <a:rPr kumimoji="0" lang="en-US" altLang="ko-KR" b="0" kern="0" baseline="0" dirty="0" smtClean="0">
                <a:sym typeface="굴림" pitchFamily="50" charset="-127"/>
              </a:rPr>
              <a:t>Dynamic Algorithm, Unbounded Knapsack</a:t>
            </a:r>
            <a:r>
              <a:rPr kumimoji="0" lang="ko-KR" altLang="en-US" b="0" kern="0" baseline="0" dirty="0" smtClean="0">
                <a:sym typeface="굴림" pitchFamily="50" charset="-127"/>
              </a:rPr>
              <a:t>의 경우 </a:t>
            </a:r>
            <a:r>
              <a:rPr kumimoji="0" lang="en-US" altLang="ko-KR" b="0" kern="0" baseline="0" dirty="0" smtClean="0">
                <a:sym typeface="굴림" pitchFamily="50" charset="-127"/>
              </a:rPr>
              <a:t>Greedy Algorithm</a:t>
            </a:r>
            <a:r>
              <a:rPr kumimoji="0" lang="ko-KR" altLang="en-US" b="0" kern="0" baseline="0" dirty="0" smtClean="0">
                <a:sym typeface="굴림" pitchFamily="50" charset="-127"/>
              </a:rPr>
              <a:t>을 사용하여 해결합니다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… </a:t>
            </a:r>
            <a:r>
              <a:rPr kumimoji="0" lang="ko-KR" altLang="en-US" b="0" kern="0" baseline="0" dirty="0" smtClean="0">
                <a:sym typeface="굴림" pitchFamily="50" charset="-127"/>
              </a:rPr>
              <a:t>설명 계속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단순한 배낭 문제는 부적합하다 이를 여러 가방으로 확장해야 함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394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예상 질문</a:t>
            </a:r>
            <a:endParaRPr kumimoji="0" lang="en-US" altLang="ko-KR" kern="0" dirty="0" smtClean="0">
              <a:sym typeface="굴림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?</a:t>
            </a:r>
          </a:p>
          <a:p>
            <a:pPr marL="171450" indent="-171450">
              <a:buFont typeface="Wingdings" panose="05000000000000000000" pitchFamily="2" charset="2"/>
              <a:buChar char="à"/>
              <a:defRPr/>
            </a:pPr>
            <a:r>
              <a:rPr kumimoji="0" lang="en-US" altLang="ko-KR" kern="0" dirty="0" smtClean="0">
                <a:sym typeface="Wingdings" panose="05000000000000000000" pitchFamily="2" charset="2"/>
              </a:rPr>
              <a:t>?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---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위 코드는 기본적인 </a:t>
            </a:r>
            <a:r>
              <a:rPr kumimoji="0" lang="en-US" altLang="ko-KR" b="0" kern="0" baseline="0" dirty="0" smtClean="0">
                <a:sym typeface="굴림" pitchFamily="50" charset="-127"/>
              </a:rPr>
              <a:t>Knapsack </a:t>
            </a:r>
            <a:r>
              <a:rPr kumimoji="0" lang="ko-KR" altLang="en-US" b="0" kern="0" baseline="0" dirty="0" smtClean="0">
                <a:sym typeface="굴림" pitchFamily="50" charset="-127"/>
              </a:rPr>
              <a:t>알고리즘인데 보시면 알 수 있듯이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가방 하나에 짐들을 넣습니다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제 연구에 비유하자면 짐들을 가방에 할당하면서 가치를 최대화 하는 것이므로 가방이 </a:t>
            </a:r>
            <a:r>
              <a:rPr kumimoji="0" lang="en-US" altLang="ko-KR" b="0" kern="0" baseline="0" dirty="0" smtClean="0">
                <a:sym typeface="굴림" pitchFamily="50" charset="-127"/>
              </a:rPr>
              <a:t>AP</a:t>
            </a:r>
            <a:r>
              <a:rPr kumimoji="0" lang="ko-KR" altLang="en-US" b="0" kern="0" baseline="0" dirty="0" smtClean="0">
                <a:sym typeface="굴림" pitchFamily="50" charset="-127"/>
              </a:rPr>
              <a:t>가 되고 짐이 </a:t>
            </a:r>
            <a:r>
              <a:rPr kumimoji="0" lang="en-US" altLang="ko-KR" b="0" kern="0" baseline="0" dirty="0" smtClean="0">
                <a:sym typeface="굴림" pitchFamily="50" charset="-127"/>
              </a:rPr>
              <a:t>UE</a:t>
            </a:r>
            <a:r>
              <a:rPr kumimoji="0" lang="ko-KR" altLang="en-US" b="0" kern="0" baseline="0" dirty="0" smtClean="0">
                <a:sym typeface="굴림" pitchFamily="50" charset="-127"/>
              </a:rPr>
              <a:t>가 됩니다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 </a:t>
            </a:r>
            <a:r>
              <a:rPr kumimoji="0" lang="ko-KR" altLang="en-US" b="0" kern="0" baseline="0" dirty="0" smtClean="0">
                <a:sym typeface="굴림" pitchFamily="50" charset="-127"/>
              </a:rPr>
              <a:t>이 </a:t>
            </a:r>
            <a:r>
              <a:rPr kumimoji="0" lang="en-US" altLang="ko-KR" b="0" kern="0" baseline="0" dirty="0" smtClean="0">
                <a:sym typeface="굴림" pitchFamily="50" charset="-127"/>
              </a:rPr>
              <a:t>UE</a:t>
            </a:r>
            <a:r>
              <a:rPr kumimoji="0" lang="ko-KR" altLang="en-US" b="0" kern="0" baseline="0" dirty="0" smtClean="0">
                <a:sym typeface="굴림" pitchFamily="50" charset="-127"/>
              </a:rPr>
              <a:t>들의 퀄리티를 최대화 하는 것을 목표로 할 수 있습니다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보시면 기존 </a:t>
            </a:r>
            <a:r>
              <a:rPr kumimoji="0" lang="en-US" altLang="ko-KR" b="0" kern="0" baseline="0" dirty="0" smtClean="0">
                <a:sym typeface="굴림" pitchFamily="50" charset="-127"/>
              </a:rPr>
              <a:t>Knapsack</a:t>
            </a:r>
            <a:r>
              <a:rPr kumimoji="0" lang="ko-KR" altLang="en-US" b="0" kern="0" baseline="0" dirty="0" smtClean="0">
                <a:sym typeface="굴림" pitchFamily="50" charset="-127"/>
              </a:rPr>
              <a:t> 알고리즘은 가방 하나로 하기 때문에 바로 알고리즘을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적용하기 힘듭니다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 </a:t>
            </a:r>
            <a:r>
              <a:rPr kumimoji="0" lang="ko-KR" altLang="en-US" b="0" kern="0" baseline="0" dirty="0" smtClean="0">
                <a:sym typeface="굴림" pitchFamily="50" charset="-127"/>
              </a:rPr>
              <a:t>그래서 가방을 여러 개로 확장하는 방법을 생각하였습니다</a:t>
            </a:r>
            <a:r>
              <a:rPr kumimoji="0" lang="en-US" altLang="ko-KR" b="0" kern="0" baseline="0" dirty="0" smtClean="0">
                <a:sym typeface="굴림" pitchFamily="50" charset="-127"/>
              </a:rPr>
              <a:t>.</a:t>
            </a: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748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예상 질문</a:t>
            </a:r>
            <a:endParaRPr kumimoji="0" lang="en-US" altLang="ko-KR" kern="0" dirty="0" smtClean="0">
              <a:sym typeface="굴림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이렇게 하나 </a:t>
            </a:r>
            <a:r>
              <a:rPr kumimoji="0" lang="ko-KR" altLang="en-US" kern="0" dirty="0" err="1" smtClean="0">
                <a:sym typeface="굴림" pitchFamily="50" charset="-127"/>
              </a:rPr>
              <a:t>하나</a:t>
            </a:r>
            <a:r>
              <a:rPr kumimoji="0" lang="ko-KR" altLang="en-US" kern="0" dirty="0" smtClean="0">
                <a:sym typeface="굴림" pitchFamily="50" charset="-127"/>
              </a:rPr>
              <a:t> 넣으면 </a:t>
            </a:r>
            <a:r>
              <a:rPr kumimoji="0" lang="en-US" altLang="ko-KR" kern="0" dirty="0" smtClean="0">
                <a:sym typeface="굴림" pitchFamily="50" charset="-127"/>
              </a:rPr>
              <a:t>Local</a:t>
            </a:r>
            <a:r>
              <a:rPr kumimoji="0" lang="en-US" altLang="ko-KR" kern="0" baseline="0" dirty="0" smtClean="0">
                <a:sym typeface="굴림" pitchFamily="50" charset="-127"/>
              </a:rPr>
              <a:t> </a:t>
            </a:r>
            <a:r>
              <a:rPr kumimoji="0" lang="ko-KR" altLang="en-US" kern="0" baseline="0" dirty="0" smtClean="0">
                <a:sym typeface="굴림" pitchFamily="50" charset="-127"/>
              </a:rPr>
              <a:t>한 방법 아니냐</a:t>
            </a:r>
            <a:r>
              <a:rPr kumimoji="0" lang="en-US" altLang="ko-KR" kern="0" baseline="0" dirty="0" smtClean="0">
                <a:sym typeface="굴림" pitchFamily="50" charset="-127"/>
              </a:rPr>
              <a:t>?</a:t>
            </a:r>
            <a:endParaRPr kumimoji="0" lang="en-US" altLang="ko-KR" kern="0" dirty="0" smtClean="0">
              <a:sym typeface="굴림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à"/>
              <a:defRPr/>
            </a:pPr>
            <a:r>
              <a:rPr kumimoji="0" lang="en-US" altLang="ko-KR" kern="0" dirty="0" smtClean="0">
                <a:sym typeface="Wingdings" panose="05000000000000000000" pitchFamily="2" charset="2"/>
              </a:rPr>
              <a:t>?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---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발표 내용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45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예상 질문</a:t>
            </a:r>
            <a:endParaRPr kumimoji="0" lang="en-US" altLang="ko-KR" kern="0" dirty="0" smtClean="0">
              <a:sym typeface="굴림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검증은 언제까지 할 것인가</a:t>
            </a:r>
            <a:r>
              <a:rPr kumimoji="0" lang="en-US" altLang="ko-KR" kern="0" dirty="0" smtClean="0">
                <a:sym typeface="굴림" pitchFamily="50" charset="-127"/>
              </a:rPr>
              <a:t>?</a:t>
            </a:r>
          </a:p>
          <a:p>
            <a:pPr marL="171450" indent="-171450">
              <a:buFont typeface="Wingdings" panose="05000000000000000000" pitchFamily="2" charset="2"/>
              <a:buChar char="à"/>
              <a:defRPr/>
            </a:pPr>
            <a:r>
              <a:rPr kumimoji="0" lang="ko-KR" altLang="en-US" kern="0" dirty="0" err="1" smtClean="0">
                <a:sym typeface="Wingdings" panose="05000000000000000000" pitchFamily="2" charset="2"/>
              </a:rPr>
              <a:t>코스웍</a:t>
            </a:r>
            <a:r>
              <a:rPr kumimoji="0" lang="ko-KR" altLang="en-US" kern="0" dirty="0" smtClean="0">
                <a:sym typeface="Wingdings" panose="05000000000000000000" pitchFamily="2" charset="2"/>
              </a:rPr>
              <a:t> 관련 </a:t>
            </a:r>
            <a:r>
              <a:rPr kumimoji="0" lang="en-US" altLang="ko-KR" kern="0" dirty="0" smtClean="0">
                <a:sym typeface="Wingdings" panose="05000000000000000000" pitchFamily="2" charset="2"/>
              </a:rPr>
              <a:t>1~2</a:t>
            </a:r>
            <a:r>
              <a:rPr kumimoji="0" lang="ko-KR" altLang="en-US" kern="0" dirty="0" smtClean="0">
                <a:sym typeface="Wingdings" panose="05000000000000000000" pitchFamily="2" charset="2"/>
              </a:rPr>
              <a:t>달 있어야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---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다음 주 진행 할 것은 알고리즘 검증 단계입니다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이를 진행하기 위해서는 테스트 베드를 완전히 구축 해야하는데</a:t>
            </a:r>
            <a:r>
              <a:rPr kumimoji="0" lang="en-US" altLang="ko-KR" kern="0" dirty="0" smtClean="0">
                <a:sym typeface="굴림" pitchFamily="50" charset="-127"/>
              </a:rPr>
              <a:t>, </a:t>
            </a:r>
            <a:r>
              <a:rPr kumimoji="0" lang="ko-KR" altLang="en-US" kern="0" dirty="0" smtClean="0">
                <a:sym typeface="굴림" pitchFamily="50" charset="-127"/>
              </a:rPr>
              <a:t>현재 진행 상황으로 클라이언트 스트리밍 상황이 많이 부족합니다</a:t>
            </a:r>
            <a:r>
              <a:rPr kumimoji="0" lang="en-US" altLang="ko-KR" kern="0" dirty="0" smtClean="0">
                <a:sym typeface="굴림" pitchFamily="50" charset="-127"/>
              </a:rPr>
              <a:t>. </a:t>
            </a:r>
            <a:r>
              <a:rPr kumimoji="0" lang="ko-KR" altLang="en-US" kern="0" dirty="0" smtClean="0">
                <a:sym typeface="굴림" pitchFamily="50" charset="-127"/>
              </a:rPr>
              <a:t>리눅스에서 </a:t>
            </a:r>
            <a:r>
              <a:rPr kumimoji="0" lang="en-US" altLang="ko-KR" kern="0" dirty="0" smtClean="0">
                <a:sym typeface="굴림" pitchFamily="50" charset="-127"/>
              </a:rPr>
              <a:t>DASH </a:t>
            </a:r>
            <a:r>
              <a:rPr kumimoji="0" lang="ko-KR" altLang="en-US" kern="0" dirty="0" smtClean="0">
                <a:sym typeface="굴림" pitchFamily="50" charset="-127"/>
              </a:rPr>
              <a:t>동작 안함 윈도우에서는 </a:t>
            </a:r>
            <a:r>
              <a:rPr kumimoji="0" lang="en-US" altLang="ko-KR" kern="0" dirty="0" smtClean="0">
                <a:sym typeface="굴림" pitchFamily="50" charset="-127"/>
              </a:rPr>
              <a:t>DASH </a:t>
            </a:r>
            <a:r>
              <a:rPr kumimoji="0" lang="ko-KR" altLang="en-US" kern="0" dirty="0" smtClean="0">
                <a:sym typeface="굴림" pitchFamily="50" charset="-127"/>
              </a:rPr>
              <a:t>제대로 동작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클라이언트 스트리밍 어떻게 해야할지 막막</a:t>
            </a:r>
            <a:r>
              <a:rPr kumimoji="0" lang="en-US" altLang="ko-KR" b="0" kern="0" baseline="0" dirty="0" smtClean="0">
                <a:sym typeface="굴림" pitchFamily="50" charset="-127"/>
              </a:rPr>
              <a:t>, </a:t>
            </a:r>
            <a:r>
              <a:rPr kumimoji="0" lang="ko-KR" altLang="en-US" b="0" kern="0" baseline="0" dirty="0" smtClean="0">
                <a:sym typeface="굴림" pitchFamily="50" charset="-127"/>
              </a:rPr>
              <a:t>테스트 베드 </a:t>
            </a:r>
            <a:r>
              <a:rPr kumimoji="0" lang="ko-KR" altLang="en-US" b="0" kern="0" baseline="0" dirty="0" err="1" smtClean="0">
                <a:sym typeface="굴림" pitchFamily="50" charset="-127"/>
              </a:rPr>
              <a:t>셋팅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프록시 서버 처리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44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erocho.com/category/Algorithm/post/584b979a580277001862f18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erocho.com/category/Algorithm/post/584b979a580277001862f18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2018-10-05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2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Contents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227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Contents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Formulation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Algorithm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Future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Work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3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16058"/>
              </p:ext>
            </p:extLst>
          </p:nvPr>
        </p:nvGraphicFramePr>
        <p:xfrm>
          <a:off x="6516216" y="1438084"/>
          <a:ext cx="576064" cy="3322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667308519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1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x-none" sz="1100" kern="100" spc="-5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x-none" sz="11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1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5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(2)</a:t>
                      </a: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(3)</a:t>
                      </a: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(4)</a:t>
                      </a: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(5)</a:t>
                      </a: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1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altLang="ko-KR" sz="11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altLang="ko-KR" sz="11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(6)</a:t>
                      </a:r>
                      <a:endParaRPr lang="ko-KR" sz="1000" kern="100" spc="-5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01956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ko-KR" sz="1000" kern="100" spc="-5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02145"/>
                  </a:ext>
                </a:extLst>
              </a:tr>
            </a:tbl>
          </a:graphicData>
        </a:graphic>
      </p:graphicFrame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569251"/>
                  </p:ext>
                </p:extLst>
              </p:nvPr>
            </p:nvGraphicFramePr>
            <p:xfrm>
              <a:off x="2267744" y="1412776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200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𝑖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,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𝑓𝑜𝑟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∀ 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𝑖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∈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𝑁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, ∀ 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𝑗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∈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𝑀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𝑎𝑛𝑑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𝑖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,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𝑓𝑜𝑟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∀ 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𝑖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∈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𝑁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</m:oMath>
                          </a14:m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 so as </a:t>
                          </a:r>
                          <a:r>
                            <a:rPr lang="x-none" sz="1400" kern="100" spc="-5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to</a:t>
                          </a:r>
                          <a:endParaRPr lang="en-US" sz="14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naryPr>
                                <m:sub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𝒊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=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|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𝑵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|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ko-KR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𝒋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=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|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𝑴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|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ko-KR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𝑖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,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𝒎𝒂𝒙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{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</a:rPr>
                                                <m:t>𝒓𝒆𝒒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−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</a:rPr>
                                                <m:t>𝒔𝒖𝒑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,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𝟎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}</m:t>
                                      </m:r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ko-KR" sz="1000" kern="100" spc="-5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1016000" indent="-508000"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𝜃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𝑖</m:t>
                                    </m:r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,</m:t>
                                    </m:r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𝑖</m:t>
                                    </m:r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,</m:t>
                                    </m:r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𝑠𝑢𝑝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𝑖</m:t>
                                    </m:r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,</m:t>
                                    </m:r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𝑒𝑠𝑡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𝑓𝑜𝑟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∀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𝑖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𝑁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, ∀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𝑗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𝑠𝑙𝑜𝑡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  <m:d>
                                  <m:d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𝑅𝑆𝑆𝐼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200" b="1" i="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𝑓𝑜𝑟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∀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𝑖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	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|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𝑁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ko-KR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𝑒𝑠𝑡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569251"/>
                  </p:ext>
                </p:extLst>
              </p:nvPr>
            </p:nvGraphicFramePr>
            <p:xfrm>
              <a:off x="2267744" y="1412776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79" t="-2625" r="-557" b="-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45032"/>
              </p:ext>
            </p:extLst>
          </p:nvPr>
        </p:nvGraphicFramePr>
        <p:xfrm>
          <a:off x="1163032" y="1438084"/>
          <a:ext cx="1536760" cy="2273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760">
                  <a:extLst>
                    <a:ext uri="{9D8B030D-6E8A-4147-A177-3AD203B41FA5}">
                      <a16:colId xmlns:a16="http://schemas.microsoft.com/office/drawing/2014/main" val="1667308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Determine 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sz="3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Minimize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ko-KR" sz="600" kern="100" spc="-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subject 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to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3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5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8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endParaRPr lang="ko-KR" altLang="ko-KR" sz="12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019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-116362" y="3626336"/>
                <a:ext cx="9008842" cy="23827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b="1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(1)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Bitrate(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 kern="100" spc="-5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x-none" altLang="ko-KR" sz="1400" kern="100" spc="-5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x-none" altLang="ko-KR" sz="1400" kern="100" spc="-5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x-none" altLang="ko-KR" sz="1400" kern="100" spc="-5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x-none" altLang="ko-KR" sz="1400" kern="100" spc="-5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x-none" altLang="ko-KR" sz="1400" kern="100" spc="-5">
                            <a:latin typeface="Cambria Math" panose="02040503050406030204" pitchFamily="18" charset="0"/>
                          </a:rPr>
                          <m:t>𝑠𝑢𝑝</m:t>
                        </m:r>
                      </m:sup>
                    </m:sSubSup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를 재조정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,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만약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UE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가 원하는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Bitrate(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 kern="100" spc="-5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x-none" altLang="ko-KR" sz="1400" b="0" i="1" kern="100" spc="-5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x-none" altLang="ko-KR" sz="1400" b="0" i="1" kern="100" spc="-5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x-none" altLang="ko-KR" sz="1400" b="0" i="1" kern="100" spc="-5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와 차이가 크다면 전체적인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UE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와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AP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연결을 재조정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pc="-5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altLang="ko-KR" sz="1400" kern="100" spc="-5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x-none" altLang="ko-KR" sz="1400" kern="100" spc="-5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x-none" altLang="ko-KR" sz="1400" kern="100" spc="-5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x-none" altLang="ko-KR" sz="1400" kern="100" spc="-5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9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90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ko-KR" sz="900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ko-KR" sz="9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9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9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900" b="0" i="0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r>
                                <a:rPr lang="en-US" altLang="ko-KR" sz="9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𝑖𝑠</m:t>
                              </m:r>
                              <m:r>
                                <a:rPr lang="en-US" altLang="ko-KR" sz="9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r>
                                <a:rPr lang="en-US" altLang="ko-KR" sz="9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𝑛𝑜𝑡</m:t>
                              </m:r>
                              <m:r>
                                <a:rPr lang="en-US" altLang="ko-KR" sz="9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r>
                                <a:rPr lang="en-US" altLang="ko-KR" sz="9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𝑎𝑠𝑠𝑜𝑐𝑖𝑎𝑡𝑒𝑑</m:t>
                              </m:r>
                              <m:r>
                                <a:rPr lang="en-US" altLang="ko-KR" sz="9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r>
                                <a:rPr lang="en-US" altLang="ko-KR" sz="9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𝑤𝑖𝑡h</m:t>
                              </m:r>
                              <m:sSub>
                                <m:sSubPr>
                                  <m:ctrlPr>
                                    <a:rPr lang="en-US" altLang="ko-KR" sz="9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9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9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900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altLang="ko-KR" sz="9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  </m:t>
                                  </m:r>
                                  <m:r>
                                    <a:rPr lang="en-US" altLang="ko-KR" sz="9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  </m:t>
                                  </m:r>
                                  <m:r>
                                    <a:rPr lang="en-US" altLang="ko-KR" sz="9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9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900" b="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r>
                                <a:rPr lang="en-US" altLang="ko-KR" sz="9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𝑖𝑠</m:t>
                              </m:r>
                              <m:r>
                                <a:rPr lang="en-US" altLang="ko-KR" sz="9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r>
                                <a:rPr lang="en-US" altLang="ko-KR" sz="9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𝑎𝑠𝑠𝑜𝑐𝑖𝑎𝑡𝑒𝑑</m:t>
                              </m:r>
                              <m:r>
                                <a:rPr lang="en-US" altLang="ko-KR" sz="9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r>
                                <a:rPr lang="en-US" altLang="ko-KR" sz="9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𝑤𝑖𝑡h</m:t>
                              </m:r>
                              <m:r>
                                <a:rPr lang="en-US" altLang="ko-KR" sz="9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9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900" i="1" ker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 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b="1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(2)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목적은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UE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가 원하는 퀄리티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x-none" altLang="ko-KR" sz="1100" kern="100" spc="-5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ko-KR" altLang="ko-KR" sz="1100" i="1" kern="100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sz="1100" i="1" kern="100" spc="-5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x-none" altLang="ko-KR" sz="1100" kern="100" spc="-5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x-none" altLang="ko-KR" sz="1100" kern="100" spc="-5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x-none" altLang="ko-KR" sz="1100" kern="100" spc="-5">
                                <a:latin typeface="Cambria Math" panose="02040503050406030204" pitchFamily="18" charset="0"/>
                              </a:rPr>
                              <m:t>𝒓𝒆𝒒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와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SDN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을 통해 조정된 퀄리티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x-none" altLang="ko-KR" sz="1100" kern="100" spc="-5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ko-KR" altLang="ko-KR" sz="1100" i="1" kern="100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sz="1100" i="1" kern="100" spc="-5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x-none" altLang="ko-KR" sz="1100" kern="100" spc="-5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x-none" altLang="ko-KR" sz="1100" kern="100" spc="-5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x-none" altLang="ko-KR" sz="1100" kern="100" spc="-5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none" altLang="ko-KR" sz="1100" kern="100" spc="-5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x-none" altLang="ko-KR" sz="1100" kern="100" spc="-5">
                                <a:latin typeface="Cambria Math" panose="02040503050406030204" pitchFamily="18" charset="0"/>
                              </a:rPr>
                              <m:t>𝒔𝒖𝒑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의 차이를 최소화하는 것</a:t>
                </a:r>
                <a:endParaRPr lang="en-US" altLang="ko-KR" sz="14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b="1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(3)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파일 크기 관점에서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Buffer Underflow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방지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: 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재생하고 있는 구간까지의 크기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+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ker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ker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받는 데이터의 양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+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버퍼에 저장된 구간까지의 크기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b="1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(4)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SDN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을 통해 조절한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Bitrate(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𝑠𝑢𝑝</m:t>
                        </m:r>
                      </m:sup>
                    </m:sSubSup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가 추정한 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Bandwidth(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𝑏𝑤</m:t>
                        </m:r>
                      </m:e>
                      <m:sub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𝑒𝑠𝑡</m:t>
                        </m:r>
                      </m:sup>
                    </m:sSubSup>
                  </m:oMath>
                </a14:m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보다 같거나 작도록 제한</a:t>
                </a:r>
                <a:endParaRPr lang="en-US" altLang="ko-KR" sz="14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b="1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(5)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받는 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데이터의 양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  <m:r>
                      <a:rPr lang="en-US" altLang="ko-KR" sz="1400" kern="0">
                        <a:latin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ko-KR" altLang="ko-KR" sz="14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𝑠𝑢𝑝</m:t>
                        </m:r>
                      </m:sup>
                    </m:sSubSup>
                  </m:oMath>
                </a14:m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이 이용 가능한 데이터의 양</a:t>
                </a:r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400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  <m:r>
                      <a:rPr lang="en-US" altLang="ko-KR" sz="1400" ker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400" kern="0">
                        <a:latin typeface="Cambria Math" panose="02040503050406030204" pitchFamily="18" charset="0"/>
                      </a:rPr>
                      <m:t>𝑏𝑤</m:t>
                    </m:r>
                    <m:d>
                      <m:dPr>
                        <m:ctrlPr>
                          <a:rPr lang="ko-KR" altLang="ko-KR" sz="14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kern="0">
                                <a:latin typeface="Cambria Math" panose="02040503050406030204" pitchFamily="18" charset="0"/>
                              </a:rPr>
                              <m:t>𝑅𝑆𝑆𝐼</m:t>
                            </m:r>
                          </m:e>
                          <m:sub>
                            <m:r>
                              <a:rPr lang="en-US" altLang="ko-KR" sz="14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보다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같거나 작도록 </a:t>
                </a:r>
                <a:r>
                  <a:rPr lang="ko-KR" altLang="en-US" sz="14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제한 </a:t>
                </a:r>
                <a:endParaRPr lang="en-US" altLang="ko-KR" sz="14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400" b="1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(6)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시간의 관점</a:t>
                </a:r>
                <a:r>
                  <a:rPr lang="en-US" altLang="ko-KR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(Time slot)</a:t>
                </a:r>
                <a:r>
                  <a:rPr lang="ko-KR" altLang="en-US" sz="14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에서 전체적인 자원 관리</a:t>
                </a:r>
                <a:endParaRPr lang="en-US" altLang="ko-KR" sz="14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362" y="3626336"/>
                <a:ext cx="9008842" cy="2382704"/>
              </a:xfrm>
              <a:prstGeom prst="rect">
                <a:avLst/>
              </a:prstGeom>
              <a:blipFill>
                <a:blip r:embed="rId4"/>
                <a:stretch>
                  <a:fillRect t="-512" b="-15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5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Algorithm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395535" y="1135063"/>
                <a:ext cx="8208913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Pseudo Code</a:t>
                </a: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For 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 in AP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: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</a:t>
                </a:r>
                <a:r>
                  <a:rPr lang="en-US" altLang="ko-KR" sz="20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Best_difference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0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∞</m:t>
                    </m:r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</a:t>
                </a:r>
                <a:r>
                  <a:rPr lang="en-US" altLang="ko-KR" sz="20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Best_AP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Null</a:t>
                </a: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</a:t>
                </a:r>
                <a:r>
                  <a:rPr lang="ko-KR" altLang="en-US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스트리밍 가능한 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bitrate(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6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𝑠𝑢𝑝</m:t>
                        </m:r>
                      </m:sup>
                    </m:sSubSup>
                  </m:oMath>
                </a14:m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 </a:t>
                </a:r>
                <a:r>
                  <a:rPr lang="ko-KR" altLang="en-US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계산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6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  <m:r>
                      <a:rPr lang="en-US" altLang="ko-KR" sz="1600" kern="0">
                        <a:latin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ko-KR" altLang="ko-KR" sz="16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sz="1600" ker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ko-KR" altLang="ko-KR" sz="16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600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  <m:r>
                      <a:rPr lang="en-US" altLang="ko-KR" sz="1600" ker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600" kern="0">
                        <a:latin typeface="Cambria Math" panose="02040503050406030204" pitchFamily="18" charset="0"/>
                      </a:rPr>
                      <m:t>𝑏𝑤</m:t>
                    </m:r>
                    <m:d>
                      <m:dPr>
                        <m:ctrlPr>
                          <a:rPr lang="ko-KR" altLang="ko-KR" sz="16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0">
                                <a:latin typeface="Cambria Math" panose="02040503050406030204" pitchFamily="18" charset="0"/>
                              </a:rPr>
                              <m:t>𝑅𝑆𝑆𝐼</m:t>
                            </m:r>
                          </m:e>
                          <m:sub>
                            <m:r>
                              <a:rPr lang="en-US" altLang="ko-KR" sz="16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If | bitrate </a:t>
                </a: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– </a:t>
                </a:r>
                <a:r>
                  <a:rPr lang="en-US" altLang="ko-KR" sz="2000" kern="0" dirty="0" err="1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Req_bitrate</a:t>
                </a: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| &lt; threshold :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	If </a:t>
                </a:r>
                <a:r>
                  <a:rPr lang="en-US" altLang="ko-KR" sz="20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Best_difference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&lt; | bitrate – </a:t>
                </a:r>
                <a:r>
                  <a:rPr lang="en-US" altLang="ko-KR" sz="2000" kern="0" dirty="0" err="1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Req_bitrate</a:t>
                </a: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|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: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	</a:t>
                </a:r>
                <a:r>
                  <a:rPr lang="en-US" altLang="ko-KR" sz="20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Best_difference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</a:t>
                </a: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| bitrate – </a:t>
                </a:r>
                <a:r>
                  <a:rPr lang="en-US" altLang="ko-KR" sz="2000" kern="0" dirty="0" err="1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Req_bitrate</a:t>
                </a: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|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	</a:t>
                </a:r>
                <a:r>
                  <a:rPr lang="en-US" altLang="ko-KR" sz="20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Best_AP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 a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If </a:t>
                </a:r>
                <a:r>
                  <a:rPr lang="en-US" altLang="ko-KR" sz="20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Best_AP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== Null :</a:t>
                </a:r>
              </a:p>
              <a:p>
                <a:pPr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Handover</a:t>
                </a:r>
                <a:r>
                  <a:rPr lang="ko-KR" altLang="en-US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ko-KR" altLang="en-US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알고리즘</a:t>
                </a: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08913" cy="4893647"/>
              </a:xfrm>
              <a:prstGeom prst="rect">
                <a:avLst/>
              </a:prstGeom>
              <a:blipFill>
                <a:blip r:embed="rId3"/>
                <a:stretch>
                  <a:fillRect l="-1040" t="-996" b="-1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6012160" y="1161715"/>
            <a:ext cx="2194793" cy="1968360"/>
            <a:chOff x="5631052" y="1162943"/>
            <a:chExt cx="2194793" cy="1968360"/>
          </a:xfrm>
        </p:grpSpPr>
        <p:pic>
          <p:nvPicPr>
            <p:cNvPr id="6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1052" y="1485285"/>
              <a:ext cx="259445" cy="644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C:\Users\dream\Desktop\clien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2436198"/>
              <a:ext cx="213654" cy="416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340" y="1162943"/>
              <a:ext cx="259445" cy="644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8788" y="1527404"/>
              <a:ext cx="259445" cy="644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C:\Users\dream\Desktop\ap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6400" y="2486620"/>
              <a:ext cx="259445" cy="644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오른쪽 화살표 11"/>
            <p:cNvSpPr/>
            <p:nvPr/>
          </p:nvSpPr>
          <p:spPr>
            <a:xfrm rot="12762492">
              <a:off x="5831591" y="2295192"/>
              <a:ext cx="575855" cy="176883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 rot="16200000">
              <a:off x="6362878" y="2007264"/>
              <a:ext cx="575855" cy="176883"/>
            </a:xfrm>
            <a:prstGeom prst="rightArrow">
              <a:avLst/>
            </a:prstGeom>
            <a:solidFill>
              <a:srgbClr val="00B0F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 rot="19118126">
              <a:off x="6823120" y="2237726"/>
              <a:ext cx="575855" cy="176883"/>
            </a:xfrm>
            <a:prstGeom prst="rightArrow">
              <a:avLst/>
            </a:prstGeom>
            <a:solidFill>
              <a:srgbClr val="00B0F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 rot="1292826">
              <a:off x="6832447" y="2744076"/>
              <a:ext cx="575855" cy="176883"/>
            </a:xfrm>
            <a:prstGeom prst="rightArrow">
              <a:avLst/>
            </a:prstGeom>
            <a:solidFill>
              <a:srgbClr val="00B0F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158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Knapsack Algorithm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596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There are two types of algorithms</a:t>
            </a:r>
          </a:p>
          <a:p>
            <a:pPr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1. 0/1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Knapsack algorithm using Dynamic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Programming</a:t>
            </a:r>
          </a:p>
          <a:p>
            <a:pPr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2. Unbounded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Knapsack problem using Greedy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Algorithm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 this study, 0/1 knapsack problem can be utilized</a:t>
            </a:r>
            <a:endParaRPr lang="en-US" altLang="ko-KR" sz="18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One </a:t>
            </a: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 accesses to one </a:t>
            </a: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Need to expand existing 0/1 knapsack algorithm</a:t>
            </a:r>
            <a:endParaRPr lang="en-US" altLang="ko-KR" sz="18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One </a:t>
            </a: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 can </a:t>
            </a: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accesses to </a:t>
            </a: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multiple APs</a:t>
            </a:r>
            <a:endParaRPr lang="en-US" altLang="ko-KR" sz="18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endParaRPr lang="en-US" altLang="ko-KR" sz="2000" kern="0" dirty="0"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050" name="Picture 2" descr="Knapsack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784" y="1135063"/>
            <a:ext cx="3096344" cy="268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89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Knapsack Algorithm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871699" y="5480126"/>
            <a:ext cx="5256584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&lt; </a:t>
            </a:r>
            <a:r>
              <a:rPr lang="en-US" altLang="ko-KR" sz="1000" b="1" dirty="0" smtClean="0">
                <a:hlinkClick r:id="rId3"/>
              </a:rPr>
              <a:t>https</a:t>
            </a:r>
            <a:r>
              <a:rPr lang="en-US" altLang="ko-KR" sz="1000" b="1" dirty="0">
                <a:hlinkClick r:id="rId3"/>
              </a:rPr>
              <a:t>://</a:t>
            </a:r>
            <a:r>
              <a:rPr lang="en-US" altLang="ko-KR" sz="1000" b="1" dirty="0" smtClean="0">
                <a:hlinkClick r:id="rId3"/>
              </a:rPr>
              <a:t>www.zerocho.com/category/Algorithm/post/584b979a580277001862f182</a:t>
            </a:r>
            <a:r>
              <a:rPr lang="en-US" altLang="ko-KR" sz="1000" b="1" dirty="0" smtClean="0"/>
              <a:t> &gt;</a:t>
            </a:r>
            <a:endParaRPr lang="ko-KR" altLang="en-US" sz="1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66900"/>
            <a:ext cx="7467600" cy="3124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1619672" y="2276872"/>
            <a:ext cx="1944216" cy="258532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/>
              <a:t>가방</a:t>
            </a:r>
            <a:endParaRPr lang="en-US" altLang="ko-KR" sz="5400" b="1" dirty="0" smtClean="0"/>
          </a:p>
          <a:p>
            <a:pPr algn="ctr"/>
            <a:r>
              <a:rPr lang="ko-KR" altLang="en-US" sz="5400" b="1" dirty="0" smtClean="0"/>
              <a:t>짐</a:t>
            </a:r>
            <a:endParaRPr lang="en-US" altLang="ko-KR" sz="5400" b="1" dirty="0" smtClean="0"/>
          </a:p>
          <a:p>
            <a:pPr algn="ctr"/>
            <a:r>
              <a:rPr lang="ko-KR" altLang="en-US" sz="5400" b="1" dirty="0" smtClean="0"/>
              <a:t>가치</a:t>
            </a:r>
            <a:endParaRPr lang="ko-KR" altLang="en-US" sz="5400" b="1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5148064" y="2276872"/>
            <a:ext cx="2962672" cy="258532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AP</a:t>
            </a:r>
          </a:p>
          <a:p>
            <a:pPr algn="ctr"/>
            <a:r>
              <a:rPr lang="en-US" altLang="ko-KR" sz="5400" b="1" dirty="0" smtClean="0"/>
              <a:t>UE</a:t>
            </a:r>
          </a:p>
          <a:p>
            <a:pPr algn="ctr"/>
            <a:r>
              <a:rPr lang="en-US" altLang="ko-KR" sz="5400" b="1" dirty="0" smtClean="0"/>
              <a:t>Quality</a:t>
            </a:r>
            <a:endParaRPr lang="ko-KR" altLang="en-US" sz="5400" b="1" dirty="0"/>
          </a:p>
        </p:txBody>
      </p:sp>
      <p:sp>
        <p:nvSpPr>
          <p:cNvPr id="5" name="오른쪽 화살표 4"/>
          <p:cNvSpPr/>
          <p:nvPr/>
        </p:nvSpPr>
        <p:spPr>
          <a:xfrm>
            <a:off x="3743908" y="2996952"/>
            <a:ext cx="1656184" cy="86409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8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Knapsack Algorithm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871699" y="5480126"/>
            <a:ext cx="5256584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&lt; </a:t>
            </a:r>
            <a:r>
              <a:rPr lang="en-US" altLang="ko-KR" sz="1000" b="1" dirty="0" smtClean="0">
                <a:hlinkClick r:id="rId3"/>
              </a:rPr>
              <a:t>https</a:t>
            </a:r>
            <a:r>
              <a:rPr lang="en-US" altLang="ko-KR" sz="1000" b="1" dirty="0">
                <a:hlinkClick r:id="rId3"/>
              </a:rPr>
              <a:t>://</a:t>
            </a:r>
            <a:r>
              <a:rPr lang="en-US" altLang="ko-KR" sz="1000" b="1" dirty="0" smtClean="0">
                <a:hlinkClick r:id="rId3"/>
              </a:rPr>
              <a:t>www.zerocho.com/category/Algorithm/post/584b979a580277001862f182</a:t>
            </a:r>
            <a:r>
              <a:rPr lang="en-US" altLang="ko-KR" sz="1000" b="1" dirty="0" smtClean="0"/>
              <a:t> &gt;</a:t>
            </a:r>
            <a:endParaRPr lang="ko-KR" altLang="en-US" sz="1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66900"/>
            <a:ext cx="7467600" cy="31242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0800000">
            <a:off x="3563888" y="2996952"/>
            <a:ext cx="504056" cy="288032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211960" y="2924944"/>
            <a:ext cx="1656184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AP loop </a:t>
            </a:r>
            <a:r>
              <a:rPr lang="ko-KR" altLang="en-US" sz="2000" dirty="0" smtClean="0"/>
              <a:t>추가</a:t>
            </a:r>
            <a:endParaRPr lang="ko-KR" altLang="en-US" sz="2000" dirty="0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1835696" y="4005064"/>
            <a:ext cx="504056" cy="288032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2361084" y="3949025"/>
            <a:ext cx="703545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Loop</a:t>
            </a:r>
            <a:r>
              <a:rPr lang="ko-KR" altLang="en-US" sz="2000" dirty="0" smtClean="0"/>
              <a:t>가 끝날 때 어떤 </a:t>
            </a:r>
            <a:r>
              <a:rPr lang="en-US" altLang="ko-KR" sz="2000" dirty="0" smtClean="0"/>
              <a:t>AP</a:t>
            </a:r>
            <a:r>
              <a:rPr lang="ko-KR" altLang="en-US" sz="2000" dirty="0" smtClean="0"/>
              <a:t>에서 퀄리티가 최대인지 판단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871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Future Work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5" y="1135063"/>
            <a:ext cx="820891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Verification</a:t>
            </a:r>
            <a:endParaRPr lang="en-US" altLang="ko-KR" sz="20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sz="2000" kern="0" dirty="0">
                <a:latin typeface="Arial"/>
                <a:ea typeface="굴림"/>
                <a:cs typeface="Tahoma" panose="020B0604030504040204" pitchFamily="34" charset="0"/>
              </a:rPr>
              <a:t>Need to set test bed completely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Especially, client streaming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endParaRPr lang="en-US" altLang="ko-KR" sz="2000" kern="0" dirty="0"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32" y="2421172"/>
            <a:ext cx="4055816" cy="32248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639" y="2421172"/>
            <a:ext cx="4055817" cy="309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75536</TotalTime>
  <Words>643</Words>
  <Application>Microsoft Office PowerPoint</Application>
  <PresentationFormat>화면 슬라이드 쇼(4:3)</PresentationFormat>
  <Paragraphs>161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맑은 고딕</vt:lpstr>
      <vt:lpstr>Arial</vt:lpstr>
      <vt:lpstr>Cambria Math</vt:lpstr>
      <vt:lpstr>Tahoma</vt:lpstr>
      <vt:lpstr>Times New Roman</vt:lpstr>
      <vt:lpstr>Wingdings</vt:lpstr>
      <vt:lpstr>pres</vt:lpstr>
      <vt:lpstr>Research   Jae Jun Ha  Media Computing and Networking Laboratory POSTECH  2018-10-05</vt:lpstr>
      <vt:lpstr>Contents</vt:lpstr>
      <vt:lpstr>Formulation</vt:lpstr>
      <vt:lpstr>Algorithm</vt:lpstr>
      <vt:lpstr>Knapsack Algorithm</vt:lpstr>
      <vt:lpstr>Knapsack Algorithm</vt:lpstr>
      <vt:lpstr>Knapsack Algorithm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4289</cp:revision>
  <cp:lastPrinted>2018-08-16T16:32:18Z</cp:lastPrinted>
  <dcterms:created xsi:type="dcterms:W3CDTF">2010-07-29T14:05:23Z</dcterms:created>
  <dcterms:modified xsi:type="dcterms:W3CDTF">2018-10-04T14:48:59Z</dcterms:modified>
</cp:coreProperties>
</file>