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6"/>
  </p:notesMasterIdLst>
  <p:handoutMasterIdLst>
    <p:handoutMasterId r:id="rId7"/>
  </p:handoutMasterIdLst>
  <p:sldIdLst>
    <p:sldId id="858" r:id="rId2"/>
    <p:sldId id="860" r:id="rId3"/>
    <p:sldId id="861" r:id="rId4"/>
    <p:sldId id="859" r:id="rId5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95" d="100"/>
          <a:sy n="95" d="100"/>
        </p:scale>
        <p:origin x="27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전에도 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말씀드렸다시피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제 문제는 다중 배낭 문제로 해석할 수 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각각의 가치를 가진 디바이스를 용량이 한정된 </a:t>
            </a:r>
            <a:r>
              <a:rPr lang="en-US" altLang="ko-KR" dirty="0"/>
              <a:t>AP</a:t>
            </a:r>
            <a:r>
              <a:rPr lang="ko-KR" altLang="en-US" dirty="0"/>
              <a:t>에 적절히 연결 함으로써 전체 가치를 최대화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하지만 일반적인 배낭 문제와 차이점이 있습니다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736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74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52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61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Multiple Knapsack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D14312-0BB4-4A55-9C8D-09EC7DF9BF5B}"/>
              </a:ext>
            </a:extLst>
          </p:cNvPr>
          <p:cNvSpPr/>
          <p:nvPr/>
        </p:nvSpPr>
        <p:spPr>
          <a:xfrm>
            <a:off x="1124970" y="2431224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6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422CE951-3D77-46A8-BFD6-00980DC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1443869" y="3691407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178CFCC-1289-4BEA-9483-E6970323A497}"/>
              </a:ext>
            </a:extLst>
          </p:cNvPr>
          <p:cNvSpPr/>
          <p:nvPr/>
        </p:nvSpPr>
        <p:spPr>
          <a:xfrm>
            <a:off x="3328626" y="2935280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4803BD-215B-4BFC-9C54-ABAE217ED697}"/>
              </a:ext>
            </a:extLst>
          </p:cNvPr>
          <p:cNvSpPr/>
          <p:nvPr/>
        </p:nvSpPr>
        <p:spPr>
          <a:xfrm>
            <a:off x="2404982" y="1999176"/>
            <a:ext cx="1746124" cy="1746123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CA6FEE-87BF-4394-9865-ACFABB05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1000"/>
              </p:ext>
            </p:extLst>
          </p:nvPr>
        </p:nvGraphicFramePr>
        <p:xfrm>
          <a:off x="5783198" y="2543848"/>
          <a:ext cx="2495233" cy="20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456">
                  <a:extLst>
                    <a:ext uri="{9D8B030D-6E8A-4147-A177-3AD203B41FA5}">
                      <a16:colId xmlns:a16="http://schemas.microsoft.com/office/drawing/2014/main" val="2121553375"/>
                    </a:ext>
                  </a:extLst>
                </a:gridCol>
                <a:gridCol w="1171777">
                  <a:extLst>
                    <a:ext uri="{9D8B030D-6E8A-4147-A177-3AD203B41FA5}">
                      <a16:colId xmlns:a16="http://schemas.microsoft.com/office/drawing/2014/main" val="1987286191"/>
                    </a:ext>
                  </a:extLst>
                </a:gridCol>
              </a:tblGrid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MKP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Research</a:t>
                      </a:r>
                      <a:endParaRPr lang="ko-KR" altLang="en-US" sz="1600" b="1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021567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039748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191570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Quality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386325"/>
                  </a:ext>
                </a:extLst>
              </a:tr>
              <a:tr h="415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Timeslot</a:t>
                      </a:r>
                      <a:endParaRPr lang="ko-KR" altLang="en-US" sz="1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16569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24D1C309-9118-408C-AC3A-79E977790DF6}"/>
              </a:ext>
            </a:extLst>
          </p:cNvPr>
          <p:cNvGrpSpPr/>
          <p:nvPr/>
        </p:nvGrpSpPr>
        <p:grpSpPr>
          <a:xfrm>
            <a:off x="1084731" y="2499524"/>
            <a:ext cx="4140606" cy="1630430"/>
            <a:chOff x="2339218" y="2705212"/>
            <a:chExt cx="4140606" cy="1630430"/>
          </a:xfrm>
        </p:grpSpPr>
        <p:pic>
          <p:nvPicPr>
            <p:cNvPr id="1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305F520F-B6A5-42B8-AF09-0B36C5DD4A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339218" y="3055714"/>
              <a:ext cx="563905" cy="395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A47BC14E-91A2-4B1A-A7A2-AA0D5AEBBF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5212024" y="3787179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550C50A9-1438-49B6-8139-E4ADDEAB5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3077353" y="3085548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E19D9E1B-6A98-40F5-943F-34C57ACBA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4294069" y="2705212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C8B26BAD-E8B6-4748-ACDA-DE7500523E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5747477" y="3634011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28BE46-7FB8-4EFD-8445-9E3509B41C54}"/>
              </a:ext>
            </a:extLst>
          </p:cNvPr>
          <p:cNvGrpSpPr/>
          <p:nvPr/>
        </p:nvGrpSpPr>
        <p:grpSpPr>
          <a:xfrm>
            <a:off x="1560594" y="2924165"/>
            <a:ext cx="3203522" cy="1111573"/>
            <a:chOff x="2815081" y="3129853"/>
            <a:chExt cx="3203522" cy="1111573"/>
          </a:xfrm>
        </p:grpSpPr>
        <p:sp>
          <p:nvSpPr>
            <p:cNvPr id="17" name="오른쪽 화살표 42">
              <a:extLst>
                <a:ext uri="{FF2B5EF4-FFF2-40B4-BE49-F238E27FC236}">
                  <a16:creationId xmlns:a16="http://schemas.microsoft.com/office/drawing/2014/main" id="{01E1B0C4-3E5F-4380-87EE-46563C0D1AA5}"/>
                </a:ext>
              </a:extLst>
            </p:cNvPr>
            <p:cNvSpPr/>
            <p:nvPr/>
          </p:nvSpPr>
          <p:spPr>
            <a:xfrm rot="1634022">
              <a:off x="2815081" y="3286632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8" name="오른쪽 화살표 46">
              <a:extLst>
                <a:ext uri="{FF2B5EF4-FFF2-40B4-BE49-F238E27FC236}">
                  <a16:creationId xmlns:a16="http://schemas.microsoft.com/office/drawing/2014/main" id="{BC82367E-EF4F-48D5-9F94-EF563F38C595}"/>
                </a:ext>
              </a:extLst>
            </p:cNvPr>
            <p:cNvSpPr/>
            <p:nvPr/>
          </p:nvSpPr>
          <p:spPr>
            <a:xfrm rot="18103415">
              <a:off x="2986474" y="364440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오른쪽 화살표 47">
              <a:extLst>
                <a:ext uri="{FF2B5EF4-FFF2-40B4-BE49-F238E27FC236}">
                  <a16:creationId xmlns:a16="http://schemas.microsoft.com/office/drawing/2014/main" id="{9BD3BE8F-7A7D-48C4-820A-42ADA25EEBE1}"/>
                </a:ext>
              </a:extLst>
            </p:cNvPr>
            <p:cNvSpPr/>
            <p:nvPr/>
          </p:nvSpPr>
          <p:spPr>
            <a:xfrm rot="20267031">
              <a:off x="4081129" y="3129853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오른쪽 화살표 51">
              <a:extLst>
                <a:ext uri="{FF2B5EF4-FFF2-40B4-BE49-F238E27FC236}">
                  <a16:creationId xmlns:a16="http://schemas.microsoft.com/office/drawing/2014/main" id="{37FDE628-7EA9-4B02-889C-FD0CD17FD514}"/>
                </a:ext>
              </a:extLst>
            </p:cNvPr>
            <p:cNvSpPr/>
            <p:nvPr/>
          </p:nvSpPr>
          <p:spPr>
            <a:xfrm rot="13453341">
              <a:off x="4615268" y="3230336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1" name="오른쪽 화살표 52">
              <a:extLst>
                <a:ext uri="{FF2B5EF4-FFF2-40B4-BE49-F238E27FC236}">
                  <a16:creationId xmlns:a16="http://schemas.microsoft.com/office/drawing/2014/main" id="{8EFCC930-E5A7-474F-8918-DCE46096EE89}"/>
                </a:ext>
              </a:extLst>
            </p:cNvPr>
            <p:cNvSpPr/>
            <p:nvPr/>
          </p:nvSpPr>
          <p:spPr>
            <a:xfrm rot="20408627">
              <a:off x="4980306" y="4068361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2" name="오른쪽 화살표 53">
              <a:extLst>
                <a:ext uri="{FF2B5EF4-FFF2-40B4-BE49-F238E27FC236}">
                  <a16:creationId xmlns:a16="http://schemas.microsoft.com/office/drawing/2014/main" id="{1769F32D-1637-4BFF-8FD0-447173E5AE67}"/>
                </a:ext>
              </a:extLst>
            </p:cNvPr>
            <p:cNvSpPr/>
            <p:nvPr/>
          </p:nvSpPr>
          <p:spPr>
            <a:xfrm rot="9515687">
              <a:off x="5756956" y="3965149"/>
              <a:ext cx="261647" cy="173065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B4932E-7023-4E30-98C0-1C228AEE1475}"/>
              </a:ext>
            </a:extLst>
          </p:cNvPr>
          <p:cNvSpPr/>
          <p:nvPr/>
        </p:nvSpPr>
        <p:spPr>
          <a:xfrm>
            <a:off x="1033260" y="4936184"/>
            <a:ext cx="39058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https://ko.wikipedia.org/wiki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배낭_문제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6C898E-FC57-4D57-9385-2B19DCA37B15}"/>
              </a:ext>
            </a:extLst>
          </p:cNvPr>
          <p:cNvGrpSpPr/>
          <p:nvPr/>
        </p:nvGrpSpPr>
        <p:grpSpPr>
          <a:xfrm>
            <a:off x="6106002" y="2855370"/>
            <a:ext cx="1697585" cy="920670"/>
            <a:chOff x="6869371" y="3177404"/>
            <a:chExt cx="1697585" cy="920670"/>
          </a:xfrm>
        </p:grpSpPr>
        <p:pic>
          <p:nvPicPr>
            <p:cNvPr id="25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4492450-0B22-4FA6-B6CD-49E8AB50F4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9" t="23517" r="29823" b="20090"/>
            <a:stretch/>
          </p:blipFill>
          <p:spPr bwMode="auto">
            <a:xfrm>
              <a:off x="6933773" y="3177404"/>
              <a:ext cx="476924" cy="54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C:\Users\dream\Desktop\ap.png">
              <a:extLst>
                <a:ext uri="{FF2B5EF4-FFF2-40B4-BE49-F238E27FC236}">
                  <a16:creationId xmlns:a16="http://schemas.microsoft.com/office/drawing/2014/main" id="{2C493DE1-E168-4CEC-B590-53A906B87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185118"/>
              <a:ext cx="202827" cy="50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76D82160-DA2E-4863-AB14-52A01F4A38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6" t="79837" r="30738"/>
            <a:stretch/>
          </p:blipFill>
          <p:spPr bwMode="auto">
            <a:xfrm>
              <a:off x="6869371" y="3764884"/>
              <a:ext cx="732347" cy="31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dream\Desktop\client.png">
              <a:extLst>
                <a:ext uri="{FF2B5EF4-FFF2-40B4-BE49-F238E27FC236}">
                  <a16:creationId xmlns:a16="http://schemas.microsoft.com/office/drawing/2014/main" id="{7261BD56-A78A-46BE-BC46-453C3B689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129" y="3772366"/>
              <a:ext cx="167029" cy="32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014F84CF-FA84-4E1C-8DE1-490E71AD2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t="79837" r="30738"/>
          <a:stretch/>
        </p:blipFill>
        <p:spPr bwMode="auto">
          <a:xfrm>
            <a:off x="2284611" y="2987309"/>
            <a:ext cx="732347" cy="31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F0D8122F-3F55-40FE-B121-86F8DD16D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234553" y="3881667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s://upload.wikimedia.org/wikipedia/commons/thumb/f/fd/Knapsack.svg/800px-Knapsack.svg.png">
            <a:extLst>
              <a:ext uri="{FF2B5EF4-FFF2-40B4-BE49-F238E27FC236}">
                <a16:creationId xmlns:a16="http://schemas.microsoft.com/office/drawing/2014/main" id="{81CE16AE-0028-454E-8FBC-46F344564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4" t="51484" b="26449"/>
          <a:stretch/>
        </p:blipFill>
        <p:spPr bwMode="auto">
          <a:xfrm>
            <a:off x="3488146" y="3153212"/>
            <a:ext cx="563905" cy="39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6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Multiple Knapsack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B4932E-7023-4E30-98C0-1C228AEE1475}"/>
              </a:ext>
            </a:extLst>
          </p:cNvPr>
          <p:cNvSpPr/>
          <p:nvPr/>
        </p:nvSpPr>
        <p:spPr>
          <a:xfrm>
            <a:off x="1" y="5822537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https://ko.wikipedia.org/wiki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배낭_문제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9DFB4C-1C0C-4C70-9DEE-2DFD094CF3F4}"/>
              </a:ext>
            </a:extLst>
          </p:cNvPr>
          <p:cNvGrpSpPr/>
          <p:nvPr/>
        </p:nvGrpSpPr>
        <p:grpSpPr>
          <a:xfrm>
            <a:off x="899592" y="2079430"/>
            <a:ext cx="3470131" cy="3653826"/>
            <a:chOff x="1259455" y="1466498"/>
            <a:chExt cx="3470131" cy="36538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178CFCC-1289-4BEA-9483-E6970323A497}"/>
                </a:ext>
              </a:extLst>
            </p:cNvPr>
            <p:cNvSpPr/>
            <p:nvPr/>
          </p:nvSpPr>
          <p:spPr>
            <a:xfrm>
              <a:off x="2478100" y="2868839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4803BD-215B-4BFC-9C54-ABAE217ED697}"/>
                </a:ext>
              </a:extLst>
            </p:cNvPr>
            <p:cNvSpPr/>
            <p:nvPr/>
          </p:nvSpPr>
          <p:spPr>
            <a:xfrm>
              <a:off x="1259455" y="1466498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4D1C309-9118-408C-AC3A-79E977790DF6}"/>
                </a:ext>
              </a:extLst>
            </p:cNvPr>
            <p:cNvGrpSpPr/>
            <p:nvPr/>
          </p:nvGrpSpPr>
          <p:grpSpPr>
            <a:xfrm>
              <a:off x="1997985" y="2175943"/>
              <a:ext cx="1903443" cy="2232426"/>
              <a:chOff x="4294069" y="2705212"/>
              <a:chExt cx="1476202" cy="1731342"/>
            </a:xfrm>
          </p:grpSpPr>
          <p:pic>
            <p:nvPicPr>
              <p:cNvPr id="12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A47BC14E-91A2-4B1A-A7A2-AA0D5AEBBF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5293347" y="3888091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E19D9E1B-6A98-40F5-943F-34C57ACBA9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4294069" y="2705212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오른쪽 화살표 51">
              <a:extLst>
                <a:ext uri="{FF2B5EF4-FFF2-40B4-BE49-F238E27FC236}">
                  <a16:creationId xmlns:a16="http://schemas.microsoft.com/office/drawing/2014/main" id="{37FDE628-7EA9-4B02-889C-FD0CD17FD514}"/>
                </a:ext>
              </a:extLst>
            </p:cNvPr>
            <p:cNvSpPr/>
            <p:nvPr/>
          </p:nvSpPr>
          <p:spPr>
            <a:xfrm rot="13453341">
              <a:off x="2415218" y="2857833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81CE16AE-0028-454E-8FBC-46F344564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643320" y="3021908"/>
              <a:ext cx="727110" cy="51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51">
              <a:extLst>
                <a:ext uri="{FF2B5EF4-FFF2-40B4-BE49-F238E27FC236}">
                  <a16:creationId xmlns:a16="http://schemas.microsoft.com/office/drawing/2014/main" id="{CE7760C9-3F25-4F36-96CE-E56114815975}"/>
                </a:ext>
              </a:extLst>
            </p:cNvPr>
            <p:cNvSpPr/>
            <p:nvPr/>
          </p:nvSpPr>
          <p:spPr>
            <a:xfrm rot="2700000">
              <a:off x="3141145" y="3492607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E79B3EE-8262-41C8-BDCD-362A22CAE86F}"/>
              </a:ext>
            </a:extLst>
          </p:cNvPr>
          <p:cNvSpPr txBox="1"/>
          <p:nvPr/>
        </p:nvSpPr>
        <p:spPr bwMode="auto">
          <a:xfrm>
            <a:off x="1102990" y="1511647"/>
            <a:ext cx="26564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&lt;</a:t>
            </a:r>
            <a:r>
              <a:rPr lang="ko-KR" altLang="en-US" sz="2000" b="1" dirty="0"/>
              <a:t>일반적인</a:t>
            </a:r>
            <a:r>
              <a:rPr lang="ko-KR" altLang="en-US" sz="2000" dirty="0"/>
              <a:t> 배낭 문제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98D1C8-3024-4D7F-849E-7ABC7DBEC1B9}"/>
              </a:ext>
            </a:extLst>
          </p:cNvPr>
          <p:cNvGrpSpPr/>
          <p:nvPr/>
        </p:nvGrpSpPr>
        <p:grpSpPr>
          <a:xfrm>
            <a:off x="4558253" y="2079430"/>
            <a:ext cx="3470131" cy="3653826"/>
            <a:chOff x="1259455" y="1466498"/>
            <a:chExt cx="3470131" cy="365382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AAD6D0B-F36A-4F8A-A64F-7AACE718330C}"/>
                </a:ext>
              </a:extLst>
            </p:cNvPr>
            <p:cNvSpPr/>
            <p:nvPr/>
          </p:nvSpPr>
          <p:spPr>
            <a:xfrm>
              <a:off x="2478100" y="2868839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D2284F2-D330-4882-9B35-668540A28C9F}"/>
                </a:ext>
              </a:extLst>
            </p:cNvPr>
            <p:cNvSpPr/>
            <p:nvPr/>
          </p:nvSpPr>
          <p:spPr>
            <a:xfrm>
              <a:off x="1259455" y="1466498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6BE722A-E287-411A-B196-E58AC76B8C67}"/>
                </a:ext>
              </a:extLst>
            </p:cNvPr>
            <p:cNvGrpSpPr/>
            <p:nvPr/>
          </p:nvGrpSpPr>
          <p:grpSpPr>
            <a:xfrm>
              <a:off x="1997985" y="2175943"/>
              <a:ext cx="1903443" cy="2232426"/>
              <a:chOff x="4294069" y="2705212"/>
              <a:chExt cx="1476202" cy="1731342"/>
            </a:xfrm>
          </p:grpSpPr>
          <p:pic>
            <p:nvPicPr>
              <p:cNvPr id="43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65524142-EEBD-4354-945C-FFDAF6581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5293347" y="3888091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5BE29195-5A7E-47BF-9097-0D8622AB8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4294069" y="2705212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오른쪽 화살표 51">
              <a:extLst>
                <a:ext uri="{FF2B5EF4-FFF2-40B4-BE49-F238E27FC236}">
                  <a16:creationId xmlns:a16="http://schemas.microsoft.com/office/drawing/2014/main" id="{C075D3A6-5212-4F0E-9684-917D3D11C7F8}"/>
                </a:ext>
              </a:extLst>
            </p:cNvPr>
            <p:cNvSpPr/>
            <p:nvPr/>
          </p:nvSpPr>
          <p:spPr>
            <a:xfrm rot="13453341">
              <a:off x="2415218" y="2857833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4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B0654B0-BA6E-428F-994C-6E4EEF316E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643320" y="3021908"/>
              <a:ext cx="727110" cy="51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오른쪽 화살표 51">
              <a:extLst>
                <a:ext uri="{FF2B5EF4-FFF2-40B4-BE49-F238E27FC236}">
                  <a16:creationId xmlns:a16="http://schemas.microsoft.com/office/drawing/2014/main" id="{3D8E91AA-26E3-44AE-9F47-65973CBC6E07}"/>
                </a:ext>
              </a:extLst>
            </p:cNvPr>
            <p:cNvSpPr/>
            <p:nvPr/>
          </p:nvSpPr>
          <p:spPr>
            <a:xfrm rot="2700000">
              <a:off x="3141145" y="3492607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F87F88-4BC5-4367-B551-503DEED2EC20}"/>
              </a:ext>
            </a:extLst>
          </p:cNvPr>
          <p:cNvSpPr txBox="1"/>
          <p:nvPr/>
        </p:nvSpPr>
        <p:spPr bwMode="auto">
          <a:xfrm>
            <a:off x="4761651" y="1511647"/>
            <a:ext cx="297870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&lt;</a:t>
            </a:r>
            <a:r>
              <a:rPr lang="ko-KR" altLang="en-US" sz="2000" b="1" dirty="0"/>
              <a:t>풀고자 하는</a:t>
            </a:r>
            <a:r>
              <a:rPr lang="ko-KR" altLang="en-US" sz="2000" dirty="0"/>
              <a:t> 배낭 문제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864A5B9-9289-411D-B97A-B4A7C94E0C1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28071" y="3953204"/>
            <a:ext cx="418227" cy="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2F6EFE-B8FA-4444-84C7-F5E7BD86FD51}"/>
              </a:ext>
            </a:extLst>
          </p:cNvPr>
          <p:cNvSpPr txBox="1"/>
          <p:nvPr/>
        </p:nvSpPr>
        <p:spPr bwMode="auto">
          <a:xfrm>
            <a:off x="6228711" y="3182232"/>
            <a:ext cx="28712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어떤 가방에 </a:t>
            </a:r>
            <a:r>
              <a:rPr lang="ko-KR" altLang="en-US" sz="1000" dirty="0" err="1"/>
              <a:t>연결하느냐에</a:t>
            </a:r>
            <a:r>
              <a:rPr lang="ko-KR" altLang="en-US" sz="1000" dirty="0"/>
              <a:t> 따라 </a:t>
            </a:r>
            <a:r>
              <a:rPr lang="ko-KR" altLang="en-US" sz="1000" b="1" dirty="0"/>
              <a:t>무게</a:t>
            </a:r>
            <a:r>
              <a:rPr lang="ko-KR" altLang="en-US" sz="1000" dirty="0"/>
              <a:t>가 다름</a:t>
            </a:r>
            <a:endParaRPr lang="en-US" altLang="ko-KR" sz="1000" dirty="0"/>
          </a:p>
          <a:p>
            <a:pPr algn="l"/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/>
              <a:t>어느 </a:t>
            </a:r>
            <a:r>
              <a:rPr lang="en-US" altLang="ko-KR" sz="1000" dirty="0"/>
              <a:t>AP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연결하느냐에</a:t>
            </a:r>
            <a:r>
              <a:rPr lang="ko-KR" altLang="en-US" sz="1000" dirty="0"/>
              <a:t> 따라 </a:t>
            </a:r>
            <a:r>
              <a:rPr lang="ko-KR" altLang="en-US" sz="1000" b="1" dirty="0"/>
              <a:t>대역폭</a:t>
            </a:r>
            <a:r>
              <a:rPr lang="ko-KR" altLang="en-US" sz="1000" dirty="0"/>
              <a:t>이 다름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9C63-3B7D-41ED-8F6D-DD5ADC590535}"/>
              </a:ext>
            </a:extLst>
          </p:cNvPr>
          <p:cNvSpPr txBox="1"/>
          <p:nvPr/>
        </p:nvSpPr>
        <p:spPr bwMode="auto">
          <a:xfrm>
            <a:off x="2570050" y="3184677"/>
            <a:ext cx="23743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어떤 가방에 연결하든 따라 </a:t>
            </a:r>
            <a:endParaRPr lang="en-US" altLang="ko-KR" sz="1000" dirty="0"/>
          </a:p>
          <a:p>
            <a:pPr algn="l"/>
            <a:r>
              <a:rPr lang="ko-KR" altLang="en-US" sz="1000" b="1" dirty="0"/>
              <a:t>무게</a:t>
            </a:r>
            <a:r>
              <a:rPr lang="ko-KR" altLang="en-US" sz="1000" dirty="0"/>
              <a:t>는 고유의 속성이므로 변하지 않음</a:t>
            </a: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7410272E-11B5-484C-B93C-3C43CD7227AC}"/>
              </a:ext>
            </a:extLst>
          </p:cNvPr>
          <p:cNvSpPr/>
          <p:nvPr/>
        </p:nvSpPr>
        <p:spPr>
          <a:xfrm rot="10800000">
            <a:off x="8100392" y="2788874"/>
            <a:ext cx="227239" cy="3408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DC1545-12FE-449C-A87E-C494B4DAD4BE}"/>
                  </a:ext>
                </a:extLst>
              </p:cNvPr>
              <p:cNvSpPr txBox="1"/>
              <p:nvPr/>
            </p:nvSpPr>
            <p:spPr bwMode="auto">
              <a:xfrm>
                <a:off x="6998269" y="2380219"/>
                <a:ext cx="1985480" cy="339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200" dirty="0"/>
                  <a:t>타임슬롯으로 정의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DC1545-12FE-449C-A87E-C494B4DA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8269" y="2380219"/>
                <a:ext cx="1985480" cy="339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5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Multiple Knapsack Problem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B4932E-7023-4E30-98C0-1C228AEE1475}"/>
              </a:ext>
            </a:extLst>
          </p:cNvPr>
          <p:cNvSpPr/>
          <p:nvPr/>
        </p:nvSpPr>
        <p:spPr>
          <a:xfrm>
            <a:off x="1" y="5822537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&lt;</a:t>
            </a:r>
            <a:r>
              <a:rPr lang="ko-KR" altLang="en-US" sz="1000" dirty="0"/>
              <a:t>https://ko.wikipedia.org/wiki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배낭_문제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09DFB4C-1C0C-4C70-9DEE-2DFD094CF3F4}"/>
              </a:ext>
            </a:extLst>
          </p:cNvPr>
          <p:cNvGrpSpPr/>
          <p:nvPr/>
        </p:nvGrpSpPr>
        <p:grpSpPr>
          <a:xfrm>
            <a:off x="899592" y="2079430"/>
            <a:ext cx="3470131" cy="3653826"/>
            <a:chOff x="1259455" y="1466498"/>
            <a:chExt cx="3470131" cy="365382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178CFCC-1289-4BEA-9483-E6970323A497}"/>
                </a:ext>
              </a:extLst>
            </p:cNvPr>
            <p:cNvSpPr/>
            <p:nvPr/>
          </p:nvSpPr>
          <p:spPr>
            <a:xfrm>
              <a:off x="2478100" y="2868839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4803BD-215B-4BFC-9C54-ABAE217ED697}"/>
                </a:ext>
              </a:extLst>
            </p:cNvPr>
            <p:cNvSpPr/>
            <p:nvPr/>
          </p:nvSpPr>
          <p:spPr>
            <a:xfrm>
              <a:off x="1259455" y="1466498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4D1C309-9118-408C-AC3A-79E977790DF6}"/>
                </a:ext>
              </a:extLst>
            </p:cNvPr>
            <p:cNvGrpSpPr/>
            <p:nvPr/>
          </p:nvGrpSpPr>
          <p:grpSpPr>
            <a:xfrm>
              <a:off x="1997985" y="2175943"/>
              <a:ext cx="1903443" cy="2232426"/>
              <a:chOff x="4294069" y="2705212"/>
              <a:chExt cx="1476202" cy="1731342"/>
            </a:xfrm>
          </p:grpSpPr>
          <p:pic>
            <p:nvPicPr>
              <p:cNvPr id="12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A47BC14E-91A2-4B1A-A7A2-AA0D5AEBBF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5293347" y="3888091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E19D9E1B-6A98-40F5-943F-34C57ACBA9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4294069" y="2705212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오른쪽 화살표 51">
              <a:extLst>
                <a:ext uri="{FF2B5EF4-FFF2-40B4-BE49-F238E27FC236}">
                  <a16:creationId xmlns:a16="http://schemas.microsoft.com/office/drawing/2014/main" id="{37FDE628-7EA9-4B02-889C-FD0CD17FD514}"/>
                </a:ext>
              </a:extLst>
            </p:cNvPr>
            <p:cNvSpPr/>
            <p:nvPr/>
          </p:nvSpPr>
          <p:spPr>
            <a:xfrm rot="13453341">
              <a:off x="2415218" y="2857833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3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81CE16AE-0028-454E-8FBC-46F3445640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643320" y="3021908"/>
              <a:ext cx="727110" cy="51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오른쪽 화살표 51">
              <a:extLst>
                <a:ext uri="{FF2B5EF4-FFF2-40B4-BE49-F238E27FC236}">
                  <a16:creationId xmlns:a16="http://schemas.microsoft.com/office/drawing/2014/main" id="{CE7760C9-3F25-4F36-96CE-E56114815975}"/>
                </a:ext>
              </a:extLst>
            </p:cNvPr>
            <p:cNvSpPr/>
            <p:nvPr/>
          </p:nvSpPr>
          <p:spPr>
            <a:xfrm rot="2700000">
              <a:off x="3141145" y="3492607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E79B3EE-8262-41C8-BDCD-362A22CAE86F}"/>
              </a:ext>
            </a:extLst>
          </p:cNvPr>
          <p:cNvSpPr txBox="1"/>
          <p:nvPr/>
        </p:nvSpPr>
        <p:spPr bwMode="auto">
          <a:xfrm>
            <a:off x="1102990" y="1511647"/>
            <a:ext cx="26564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&lt;</a:t>
            </a:r>
            <a:r>
              <a:rPr lang="ko-KR" altLang="en-US" sz="2000" b="1" dirty="0"/>
              <a:t>일반적인</a:t>
            </a:r>
            <a:r>
              <a:rPr lang="ko-KR" altLang="en-US" sz="2000" dirty="0"/>
              <a:t> 배낭 문제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98D1C8-3024-4D7F-849E-7ABC7DBEC1B9}"/>
              </a:ext>
            </a:extLst>
          </p:cNvPr>
          <p:cNvGrpSpPr/>
          <p:nvPr/>
        </p:nvGrpSpPr>
        <p:grpSpPr>
          <a:xfrm>
            <a:off x="4558253" y="2079430"/>
            <a:ext cx="3470131" cy="3653826"/>
            <a:chOff x="1259455" y="1466498"/>
            <a:chExt cx="3470131" cy="365382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AAD6D0B-F36A-4F8A-A64F-7AACE718330C}"/>
                </a:ext>
              </a:extLst>
            </p:cNvPr>
            <p:cNvSpPr/>
            <p:nvPr/>
          </p:nvSpPr>
          <p:spPr>
            <a:xfrm>
              <a:off x="2478100" y="2868839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D2284F2-D330-4882-9B35-668540A28C9F}"/>
                </a:ext>
              </a:extLst>
            </p:cNvPr>
            <p:cNvSpPr/>
            <p:nvPr/>
          </p:nvSpPr>
          <p:spPr>
            <a:xfrm>
              <a:off x="1259455" y="1466498"/>
              <a:ext cx="2251486" cy="2251485"/>
            </a:xfrm>
            <a:prstGeom prst="ellipse">
              <a:avLst/>
            </a:prstGeom>
            <a:solidFill>
              <a:srgbClr val="00B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6BE722A-E287-411A-B196-E58AC76B8C67}"/>
                </a:ext>
              </a:extLst>
            </p:cNvPr>
            <p:cNvGrpSpPr/>
            <p:nvPr/>
          </p:nvGrpSpPr>
          <p:grpSpPr>
            <a:xfrm>
              <a:off x="1997985" y="2175943"/>
              <a:ext cx="1903443" cy="2232426"/>
              <a:chOff x="4294069" y="2705212"/>
              <a:chExt cx="1476202" cy="1731342"/>
            </a:xfrm>
          </p:grpSpPr>
          <p:pic>
            <p:nvPicPr>
              <p:cNvPr id="43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65524142-EEBD-4354-945C-FFDAF6581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5293347" y="3888091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" descr="https://upload.wikimedia.org/wikipedia/commons/thumb/f/fd/Knapsack.svg/800px-Knapsack.svg.png">
                <a:extLst>
                  <a:ext uri="{FF2B5EF4-FFF2-40B4-BE49-F238E27FC236}">
                    <a16:creationId xmlns:a16="http://schemas.microsoft.com/office/drawing/2014/main" id="{5BE29195-5A7E-47BF-9097-0D8622AB8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9" t="23517" r="29823" b="20090"/>
              <a:stretch/>
            </p:blipFill>
            <p:spPr bwMode="auto">
              <a:xfrm>
                <a:off x="4294069" y="2705212"/>
                <a:ext cx="476924" cy="54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오른쪽 화살표 51">
              <a:extLst>
                <a:ext uri="{FF2B5EF4-FFF2-40B4-BE49-F238E27FC236}">
                  <a16:creationId xmlns:a16="http://schemas.microsoft.com/office/drawing/2014/main" id="{C075D3A6-5212-4F0E-9684-917D3D11C7F8}"/>
                </a:ext>
              </a:extLst>
            </p:cNvPr>
            <p:cNvSpPr/>
            <p:nvPr/>
          </p:nvSpPr>
          <p:spPr>
            <a:xfrm rot="13453341">
              <a:off x="2415218" y="2857833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pic>
          <p:nvPicPr>
            <p:cNvPr id="41" name="Picture 4" descr="https://upload.wikimedia.org/wikipedia/commons/thumb/f/fd/Knapsack.svg/800px-Knapsack.svg.png">
              <a:extLst>
                <a:ext uri="{FF2B5EF4-FFF2-40B4-BE49-F238E27FC236}">
                  <a16:creationId xmlns:a16="http://schemas.microsoft.com/office/drawing/2014/main" id="{9B0654B0-BA6E-428F-994C-6E4EEF316E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74" t="51484" b="26449"/>
            <a:stretch/>
          </p:blipFill>
          <p:spPr bwMode="auto">
            <a:xfrm>
              <a:off x="2643320" y="3021908"/>
              <a:ext cx="727110" cy="51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오른쪽 화살표 51">
              <a:extLst>
                <a:ext uri="{FF2B5EF4-FFF2-40B4-BE49-F238E27FC236}">
                  <a16:creationId xmlns:a16="http://schemas.microsoft.com/office/drawing/2014/main" id="{3D8E91AA-26E3-44AE-9F47-65973CBC6E07}"/>
                </a:ext>
              </a:extLst>
            </p:cNvPr>
            <p:cNvSpPr/>
            <p:nvPr/>
          </p:nvSpPr>
          <p:spPr>
            <a:xfrm rot="2700000">
              <a:off x="3141145" y="3492607"/>
              <a:ext cx="337373" cy="223154"/>
            </a:xfrm>
            <a:prstGeom prst="rightArrow">
              <a:avLst/>
            </a:prstGeom>
            <a:solidFill>
              <a:srgbClr val="00B0F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F87F88-4BC5-4367-B551-503DEED2EC20}"/>
              </a:ext>
            </a:extLst>
          </p:cNvPr>
          <p:cNvSpPr txBox="1"/>
          <p:nvPr/>
        </p:nvSpPr>
        <p:spPr bwMode="auto">
          <a:xfrm>
            <a:off x="4761651" y="1511647"/>
            <a:ext cx="297870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&lt;</a:t>
            </a:r>
            <a:r>
              <a:rPr lang="ko-KR" altLang="en-US" sz="2000" b="1" dirty="0"/>
              <a:t>풀고자 하는</a:t>
            </a:r>
            <a:r>
              <a:rPr lang="ko-KR" altLang="en-US" sz="2000" dirty="0"/>
              <a:t> 배낭 문제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864A5B9-9289-411D-B97A-B4A7C94E0C1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28071" y="3953204"/>
            <a:ext cx="418227" cy="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2F6EFE-B8FA-4444-84C7-F5E7BD86FD51}"/>
              </a:ext>
            </a:extLst>
          </p:cNvPr>
          <p:cNvSpPr txBox="1"/>
          <p:nvPr/>
        </p:nvSpPr>
        <p:spPr bwMode="auto">
          <a:xfrm>
            <a:off x="6228711" y="3182232"/>
            <a:ext cx="28712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어떤 가방에 </a:t>
            </a:r>
            <a:r>
              <a:rPr lang="ko-KR" altLang="en-US" sz="1000" dirty="0" err="1"/>
              <a:t>연결하느냐에</a:t>
            </a:r>
            <a:r>
              <a:rPr lang="ko-KR" altLang="en-US" sz="1000" dirty="0"/>
              <a:t> 따라 </a:t>
            </a:r>
            <a:r>
              <a:rPr lang="ko-KR" altLang="en-US" sz="1000" b="1" dirty="0"/>
              <a:t>무게</a:t>
            </a:r>
            <a:r>
              <a:rPr lang="ko-KR" altLang="en-US" sz="1000" dirty="0"/>
              <a:t>가 다름</a:t>
            </a:r>
            <a:endParaRPr lang="en-US" altLang="ko-KR" sz="1000" dirty="0"/>
          </a:p>
          <a:p>
            <a:pPr algn="l"/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/>
              <a:t>어느 </a:t>
            </a:r>
            <a:r>
              <a:rPr lang="en-US" altLang="ko-KR" sz="1000" dirty="0"/>
              <a:t>AP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연결하느냐에</a:t>
            </a:r>
            <a:r>
              <a:rPr lang="ko-KR" altLang="en-US" sz="1000" dirty="0"/>
              <a:t> 따라 </a:t>
            </a:r>
            <a:r>
              <a:rPr lang="ko-KR" altLang="en-US" sz="1000" b="1" dirty="0"/>
              <a:t>대역폭</a:t>
            </a:r>
            <a:r>
              <a:rPr lang="ko-KR" altLang="en-US" sz="1000" dirty="0"/>
              <a:t>이 다름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E9C63-3B7D-41ED-8F6D-DD5ADC590535}"/>
              </a:ext>
            </a:extLst>
          </p:cNvPr>
          <p:cNvSpPr txBox="1"/>
          <p:nvPr/>
        </p:nvSpPr>
        <p:spPr bwMode="auto">
          <a:xfrm>
            <a:off x="2570050" y="3184677"/>
            <a:ext cx="23743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어떤 가방에 연결하든 따라 </a:t>
            </a:r>
            <a:endParaRPr lang="en-US" altLang="ko-KR" sz="1000" dirty="0"/>
          </a:p>
          <a:p>
            <a:pPr algn="l"/>
            <a:r>
              <a:rPr lang="ko-KR" altLang="en-US" sz="1000" b="1" dirty="0"/>
              <a:t>무게</a:t>
            </a:r>
            <a:r>
              <a:rPr lang="ko-KR" altLang="en-US" sz="1000" dirty="0"/>
              <a:t>는 고유의 속성이므로 변하지 않음</a:t>
            </a: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7410272E-11B5-484C-B93C-3C43CD7227AC}"/>
              </a:ext>
            </a:extLst>
          </p:cNvPr>
          <p:cNvSpPr/>
          <p:nvPr/>
        </p:nvSpPr>
        <p:spPr>
          <a:xfrm rot="10800000">
            <a:off x="8100392" y="2788874"/>
            <a:ext cx="227239" cy="3408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DC1545-12FE-449C-A87E-C494B4DAD4BE}"/>
                  </a:ext>
                </a:extLst>
              </p:cNvPr>
              <p:cNvSpPr txBox="1"/>
              <p:nvPr/>
            </p:nvSpPr>
            <p:spPr bwMode="auto">
              <a:xfrm>
                <a:off x="6998269" y="2380219"/>
                <a:ext cx="1985480" cy="339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1200" dirty="0"/>
                  <a:t>타임슬롯으로 정의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ko-KR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𝒃𝒘</m:t>
                        </m:r>
                      </m:den>
                    </m:f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DC1545-12FE-449C-A87E-C494B4DA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8269" y="2380219"/>
                <a:ext cx="1985480" cy="339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630CE8D-4C41-4A1E-A02C-D92F15B7D4C1}"/>
              </a:ext>
            </a:extLst>
          </p:cNvPr>
          <p:cNvSpPr txBox="1"/>
          <p:nvPr/>
        </p:nvSpPr>
        <p:spPr bwMode="auto">
          <a:xfrm>
            <a:off x="266961" y="2898771"/>
            <a:ext cx="8671989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일반적인 배낭 문제로 풀고자 할 경우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특정 디바이스가 어떤 </a:t>
            </a:r>
            <a:r>
              <a:rPr lang="en-US" altLang="ko-KR" sz="1800" b="1" dirty="0">
                <a:solidFill>
                  <a:srgbClr val="FF0000"/>
                </a:solidFill>
              </a:rPr>
              <a:t>AP</a:t>
            </a:r>
            <a:r>
              <a:rPr lang="ko-KR" altLang="en-US" sz="1800" b="1" dirty="0">
                <a:solidFill>
                  <a:srgbClr val="FF0000"/>
                </a:solidFill>
              </a:rPr>
              <a:t>에 연결하든 무게는 동일해야 하므로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대역폭을 </a:t>
            </a:r>
            <a:r>
              <a:rPr lang="en-US" altLang="ko-KR" sz="1800" b="1" dirty="0">
                <a:solidFill>
                  <a:srgbClr val="FF0000"/>
                </a:solidFill>
              </a:rPr>
              <a:t>smoothing</a:t>
            </a:r>
            <a:r>
              <a:rPr lang="ko-KR" altLang="en-US" sz="1800" b="1" dirty="0">
                <a:solidFill>
                  <a:srgbClr val="FF0000"/>
                </a:solidFill>
              </a:rPr>
              <a:t>하는 과정이 필요함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</a:rPr>
              <a:t>어떤 </a:t>
            </a:r>
            <a:r>
              <a:rPr lang="en-US" altLang="ko-KR" sz="1800" b="1" dirty="0">
                <a:solidFill>
                  <a:srgbClr val="FF0000"/>
                </a:solidFill>
              </a:rPr>
              <a:t>AP</a:t>
            </a:r>
            <a:r>
              <a:rPr lang="ko-KR" altLang="en-US" sz="1800" b="1" dirty="0">
                <a:solidFill>
                  <a:srgbClr val="FF0000"/>
                </a:solidFill>
              </a:rPr>
              <a:t>에 연결하든 같은 대역폭으로 가정</a:t>
            </a:r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이는 많은 오차를 발생시킴</a:t>
            </a:r>
          </a:p>
        </p:txBody>
      </p:sp>
    </p:spTree>
    <p:extLst>
      <p:ext uri="{BB962C8B-B14F-4D97-AF65-F5344CB8AC3E}">
        <p14:creationId xmlns:p14="http://schemas.microsoft.com/office/powerpoint/2010/main" val="49499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문제를 쪼개서 푸는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Ideal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DQN</a:t>
            </a:r>
            <a:r>
              <a:rPr lang="ko-KR" altLang="en-US" dirty="0">
                <a:sym typeface="Wingdings" panose="05000000000000000000" pitchFamily="2" charset="2"/>
              </a:rPr>
              <a:t>을 통해 </a:t>
            </a:r>
            <a:r>
              <a:rPr lang="en-US" altLang="ko-KR" dirty="0">
                <a:sym typeface="Wingdings" panose="05000000000000000000" pitchFamily="2" charset="2"/>
              </a:rPr>
              <a:t>Bitrate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AP selection</a:t>
            </a:r>
            <a:r>
              <a:rPr lang="ko-KR" altLang="en-US" dirty="0">
                <a:sym typeface="Wingdings" panose="05000000000000000000" pitchFamily="2" charset="2"/>
              </a:rPr>
              <a:t>을 동시에 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수가 너무 많아 </a:t>
            </a:r>
            <a:r>
              <a:rPr lang="en-US" altLang="ko-KR" dirty="0">
                <a:sym typeface="Wingdings" panose="05000000000000000000" pitchFamily="2" charset="2"/>
              </a:rPr>
              <a:t>DQN </a:t>
            </a:r>
            <a:r>
              <a:rPr lang="ko-KR" altLang="en-US" dirty="0">
                <a:sym typeface="Wingdings" panose="05000000000000000000" pitchFamily="2" charset="2"/>
              </a:rPr>
              <a:t>성능상 문제 발생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Problem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Future Work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결과를 통한 성능 비교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4996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noFill/>
        <a:ln>
          <a:noFill/>
        </a:ln>
      </a:spPr>
      <a:bodyPr wrap="square" rtlCol="0">
        <a:spAutoFit/>
      </a:bodyPr>
      <a:lstStyle>
        <a:defPPr algn="l">
          <a:defRPr sz="2000" dirty="0"/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109897</TotalTime>
  <Words>226</Words>
  <Application>Microsoft Office PowerPoint</Application>
  <PresentationFormat>화면 슬라이드 쇼(4:3)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Cambria Math</vt:lpstr>
      <vt:lpstr>Wingdings</vt:lpstr>
      <vt:lpstr>pres</vt:lpstr>
      <vt:lpstr>DQN을 사용하는 이유</vt:lpstr>
      <vt:lpstr>DQN을 사용하는 이유</vt:lpstr>
      <vt:lpstr>DQN을 사용하는 이유</vt:lpstr>
      <vt:lpstr>문제를 쪼개서 푸는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8244</cp:revision>
  <cp:lastPrinted>2018-08-16T16:32:18Z</cp:lastPrinted>
  <dcterms:created xsi:type="dcterms:W3CDTF">2010-07-29T14:05:23Z</dcterms:created>
  <dcterms:modified xsi:type="dcterms:W3CDTF">2019-09-16T01:00:28Z</dcterms:modified>
</cp:coreProperties>
</file>