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0"/>
  </p:notesMasterIdLst>
  <p:handoutMasterIdLst>
    <p:handoutMasterId r:id="rId11"/>
  </p:handoutMasterIdLst>
  <p:sldIdLst>
    <p:sldId id="611" r:id="rId2"/>
    <p:sldId id="624" r:id="rId3"/>
    <p:sldId id="653" r:id="rId4"/>
    <p:sldId id="645" r:id="rId5"/>
    <p:sldId id="650" r:id="rId6"/>
    <p:sldId id="623" r:id="rId7"/>
    <p:sldId id="652" r:id="rId8"/>
    <p:sldId id="643" r:id="rId9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416" autoAdjust="0"/>
  </p:normalViewPr>
  <p:slideViewPr>
    <p:cSldViewPr>
      <p:cViewPr varScale="1">
        <p:scale>
          <a:sx n="89" d="100"/>
          <a:sy n="89" d="100"/>
        </p:scale>
        <p:origin x="31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54473389254462"/>
          <c:y val="3.0687919020798368E-2"/>
          <c:w val="0.73181951198568229"/>
          <c:h val="0.8233219397752334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진행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(User)Client</c:v>
                </c:pt>
                <c:pt idx="1">
                  <c:v>(SDN)Algorithm</c:v>
                </c:pt>
                <c:pt idx="2">
                  <c:v>(Media)Media Server</c:v>
                </c:pt>
                <c:pt idx="3">
                  <c:v>(AP)Proxy Server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CC-4760-AD94-7569D25A0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37466208"/>
        <c:axId val="623584272"/>
      </c:barChart>
      <c:catAx>
        <c:axId val="537466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3584272"/>
        <c:crosses val="autoZero"/>
        <c:auto val="1"/>
        <c:lblAlgn val="ctr"/>
        <c:lblOffset val="100"/>
        <c:noMultiLvlLbl val="0"/>
      </c:catAx>
      <c:valAx>
        <c:axId val="623584272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746620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1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01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1" kern="0" dirty="0" smtClean="0">
                <a:sym typeface="굴림" pitchFamily="50" charset="-127"/>
              </a:rPr>
              <a:t>교수님 피드백 내용들</a:t>
            </a:r>
            <a:endParaRPr kumimoji="0" lang="en-US" altLang="ko-KR" b="1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b="0" kern="0" dirty="0" smtClean="0">
                <a:sym typeface="굴림" pitchFamily="50" charset="-127"/>
              </a:rPr>
              <a:t>TDMA</a:t>
            </a:r>
            <a:r>
              <a:rPr kumimoji="0" lang="ko-KR" altLang="en-US" b="0" kern="0" dirty="0" smtClean="0">
                <a:sym typeface="굴림" pitchFamily="50" charset="-127"/>
              </a:rPr>
              <a:t>에서</a:t>
            </a:r>
            <a:endParaRPr kumimoji="0" lang="en-US" altLang="ko-KR" b="0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채널 퀄리티</a:t>
            </a:r>
            <a:r>
              <a:rPr kumimoji="0" lang="en-US" altLang="ko-KR" b="0" kern="0" dirty="0" smtClean="0">
                <a:sym typeface="굴림" pitchFamily="50" charset="-127"/>
              </a:rPr>
              <a:t>(RSSI)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좋으면 </a:t>
            </a:r>
            <a:r>
              <a:rPr kumimoji="0" lang="en-US" altLang="ko-KR" b="0" kern="0" baseline="0" dirty="0" smtClean="0">
                <a:sym typeface="굴림" pitchFamily="50" charset="-127"/>
              </a:rPr>
              <a:t>dense</a:t>
            </a:r>
            <a:r>
              <a:rPr kumimoji="0" lang="ko-KR" altLang="en-US" b="0" kern="0" baseline="0" dirty="0" smtClean="0">
                <a:sym typeface="굴림" pitchFamily="50" charset="-127"/>
              </a:rPr>
              <a:t>하게 보낼 수 있음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채널 퀄리티</a:t>
            </a:r>
            <a:r>
              <a:rPr kumimoji="0" lang="en-US" altLang="ko-KR" b="0" kern="0" baseline="0" dirty="0" smtClean="0">
                <a:sym typeface="굴림" pitchFamily="50" charset="-127"/>
              </a:rPr>
              <a:t>(RSSI) </a:t>
            </a:r>
            <a:r>
              <a:rPr kumimoji="0" lang="ko-KR" altLang="en-US" b="0" kern="0" baseline="0" dirty="0" smtClean="0">
                <a:sym typeface="굴림" pitchFamily="50" charset="-127"/>
              </a:rPr>
              <a:t>좋지 않으면 </a:t>
            </a:r>
            <a:r>
              <a:rPr kumimoji="0" lang="en-US" altLang="ko-KR" b="0" kern="0" baseline="0" dirty="0" smtClean="0">
                <a:sym typeface="굴림" pitchFamily="50" charset="-127"/>
              </a:rPr>
              <a:t>sparse</a:t>
            </a:r>
            <a:r>
              <a:rPr kumimoji="0" lang="ko-KR" altLang="en-US" b="0" kern="0" baseline="0" dirty="0" smtClean="0">
                <a:sym typeface="굴림" pitchFamily="50" charset="-127"/>
              </a:rPr>
              <a:t>하게 </a:t>
            </a:r>
            <a:r>
              <a:rPr kumimoji="0" lang="ko-KR" altLang="en-US" b="0" kern="0" baseline="0" dirty="0" smtClean="0">
                <a:sym typeface="굴림" pitchFamily="50" charset="-127"/>
              </a:rPr>
              <a:t>보냄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b="0" kern="0" dirty="0" smtClean="0">
                <a:sym typeface="굴림" pitchFamily="50" charset="-127"/>
              </a:rPr>
              <a:t>RSSI</a:t>
            </a:r>
            <a:r>
              <a:rPr kumimoji="0" lang="ko-KR" altLang="en-US" b="0" kern="0" dirty="0" smtClean="0">
                <a:sym typeface="굴림" pitchFamily="50" charset="-127"/>
              </a:rPr>
              <a:t>는 신호이므로 </a:t>
            </a:r>
            <a:r>
              <a:rPr kumimoji="0" lang="en-US" altLang="ko-KR" b="0" kern="0" dirty="0" smtClean="0">
                <a:sym typeface="굴림" pitchFamily="50" charset="-127"/>
              </a:rPr>
              <a:t>Adaptive Modulation Scheme</a:t>
            </a:r>
            <a:r>
              <a:rPr kumimoji="0" lang="ko-KR" altLang="en-US" b="0" kern="0" dirty="0" smtClean="0">
                <a:sym typeface="굴림" pitchFamily="50" charset="-127"/>
              </a:rPr>
              <a:t>를 통해 </a:t>
            </a:r>
            <a:r>
              <a:rPr kumimoji="0" lang="en-US" altLang="ko-KR" b="0" kern="0" dirty="0" smtClean="0">
                <a:sym typeface="굴림" pitchFamily="50" charset="-127"/>
              </a:rPr>
              <a:t>Bandwidth</a:t>
            </a:r>
            <a:r>
              <a:rPr kumimoji="0" lang="ko-KR" altLang="en-US" b="0" kern="0" dirty="0" smtClean="0">
                <a:sym typeface="굴림" pitchFamily="50" charset="-127"/>
              </a:rPr>
              <a:t>로 변환시킨 후 데이터를 구하고</a:t>
            </a:r>
          </a:p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시간으로 나눠서 </a:t>
            </a:r>
            <a:r>
              <a:rPr kumimoji="0" lang="en-US" altLang="ko-KR" b="0" kern="0" dirty="0" smtClean="0">
                <a:sym typeface="굴림" pitchFamily="50" charset="-127"/>
              </a:rPr>
              <a:t>Bandwidth </a:t>
            </a:r>
            <a:r>
              <a:rPr kumimoji="0" lang="ko-KR" altLang="en-US" b="0" kern="0" dirty="0" smtClean="0">
                <a:sym typeface="굴림" pitchFamily="50" charset="-127"/>
              </a:rPr>
              <a:t>구함</a:t>
            </a:r>
          </a:p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아마 함수는 계단 형식으로 나올 것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---</a:t>
            </a: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Time slot </a:t>
            </a:r>
            <a:r>
              <a:rPr kumimoji="0" lang="ko-KR" altLang="en-US" b="0" kern="0" baseline="0" dirty="0" smtClean="0">
                <a:sym typeface="굴림" pitchFamily="50" charset="-127"/>
              </a:rPr>
              <a:t>만큼의 시간 단위로 클라이언트들의 스트리밍을 제어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f(r) </a:t>
            </a:r>
            <a:r>
              <a:rPr kumimoji="0" lang="ko-KR" altLang="en-US" b="0" kern="0" baseline="0" dirty="0" smtClean="0">
                <a:sym typeface="굴림" pitchFamily="50" charset="-127"/>
              </a:rPr>
              <a:t>함수만큼 </a:t>
            </a:r>
            <a:r>
              <a:rPr kumimoji="0" lang="en-US" altLang="ko-KR" b="0" kern="0" baseline="0" dirty="0" smtClean="0">
                <a:sym typeface="굴림" pitchFamily="50" charset="-127"/>
              </a:rPr>
              <a:t>Time Slot</a:t>
            </a:r>
            <a:r>
              <a:rPr kumimoji="0" lang="ko-KR" altLang="en-US" b="0" kern="0" baseline="0" dirty="0" smtClean="0">
                <a:sym typeface="굴림" pitchFamily="50" charset="-127"/>
              </a:rPr>
              <a:t>이 조절됨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f(r) </a:t>
            </a:r>
            <a:r>
              <a:rPr kumimoji="0" lang="ko-KR" altLang="en-US" b="0" kern="0" baseline="0" dirty="0" smtClean="0">
                <a:sym typeface="굴림" pitchFamily="50" charset="-127"/>
              </a:rPr>
              <a:t>함수는 더 많은 논문을 찾아보고 정할 예정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t(r) </a:t>
            </a:r>
            <a:r>
              <a:rPr kumimoji="0" lang="ko-KR" altLang="en-US" b="0" kern="0" baseline="0" dirty="0" smtClean="0">
                <a:sym typeface="굴림" pitchFamily="50" charset="-127"/>
              </a:rPr>
              <a:t>함수는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hand off</a:t>
            </a:r>
            <a:r>
              <a:rPr kumimoji="0" lang="ko-KR" altLang="en-US" b="0" kern="0" baseline="0" dirty="0" smtClean="0">
                <a:sym typeface="굴림" pitchFamily="50" charset="-127"/>
              </a:rPr>
              <a:t> 할 때 발생 되는 </a:t>
            </a:r>
            <a:r>
              <a:rPr kumimoji="0" lang="en-US" altLang="ko-KR" b="0" kern="0" baseline="0" dirty="0" smtClean="0">
                <a:sym typeface="굴림" pitchFamily="50" charset="-127"/>
              </a:rPr>
              <a:t>delay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88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>
                <a:solidFill>
                  <a:schemeClr val="tx1"/>
                </a:solidFill>
              </a:rPr>
              <a:t>요청할 때마다 </a:t>
            </a:r>
            <a:r>
              <a:rPr lang="en-US" altLang="ko-KR" b="0" dirty="0" smtClean="0">
                <a:solidFill>
                  <a:schemeClr val="tx1"/>
                </a:solidFill>
              </a:rPr>
              <a:t>Bitrate </a:t>
            </a:r>
            <a:r>
              <a:rPr lang="ko-KR" altLang="en-US" b="0" dirty="0" smtClean="0">
                <a:solidFill>
                  <a:schemeClr val="tx1"/>
                </a:solidFill>
              </a:rPr>
              <a:t>조정</a:t>
            </a:r>
            <a:endParaRPr lang="en-US" altLang="ko-KR" b="0" dirty="0" smtClean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smtClean="0">
                <a:solidFill>
                  <a:schemeClr val="tx1"/>
                </a:solidFill>
              </a:rPr>
              <a:t>이전에 </a:t>
            </a:r>
            <a:r>
              <a:rPr lang="ko-KR" altLang="en-US" b="1" dirty="0" smtClean="0">
                <a:solidFill>
                  <a:srgbClr val="FF0000"/>
                </a:solidFill>
              </a:rPr>
              <a:t>설정된 </a:t>
            </a:r>
            <a:r>
              <a:rPr lang="en-US" altLang="ko-KR" b="1" dirty="0" smtClean="0">
                <a:solidFill>
                  <a:srgbClr val="FF0000"/>
                </a:solidFill>
              </a:rPr>
              <a:t>Bitrate</a:t>
            </a:r>
            <a:r>
              <a:rPr lang="ko-KR" altLang="en-US" b="0" dirty="0" smtClean="0">
                <a:solidFill>
                  <a:schemeClr val="tx1"/>
                </a:solidFill>
              </a:rPr>
              <a:t>가 있는 경우 </a:t>
            </a:r>
            <a:r>
              <a:rPr lang="en-US" altLang="ko-KR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아래에서 자세히 </a:t>
            </a:r>
            <a:r>
              <a:rPr lang="ko-KR" altLang="en-US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설명</a:t>
            </a:r>
            <a:endParaRPr lang="en-US" altLang="ko-KR" b="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RSSI</a:t>
            </a:r>
            <a:r>
              <a:rPr lang="ko-KR" altLang="en-US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가 충분하지 않은 경우 건너 뛰는 이유는 </a:t>
            </a:r>
            <a:r>
              <a:rPr lang="en-US" altLang="ko-KR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RSSI</a:t>
            </a:r>
            <a:r>
              <a:rPr lang="ko-KR" altLang="en-US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가 낮을 수록 </a:t>
            </a:r>
            <a:r>
              <a:rPr lang="en-US" altLang="ko-KR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Bandwidth</a:t>
            </a:r>
            <a:r>
              <a:rPr lang="ko-KR" altLang="en-US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가 안 좋을 뿐만 아니라 </a:t>
            </a:r>
            <a:r>
              <a:rPr lang="en-US" altLang="ko-KR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drop</a:t>
            </a:r>
            <a:r>
              <a:rPr lang="en-US" altLang="ko-KR" b="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 rate</a:t>
            </a:r>
            <a:r>
              <a:rPr lang="ko-KR" altLang="en-US" b="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도 높을 수 있기 때문에 건너뜀</a:t>
            </a:r>
            <a:endParaRPr lang="en-US" altLang="ko-KR" b="0" baseline="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03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817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 DNS </a:t>
            </a:r>
            <a:r>
              <a:rPr kumimoji="0" lang="ko-KR" altLang="en-US" b="0" kern="0" baseline="0" dirty="0" smtClean="0">
                <a:sym typeface="굴림" pitchFamily="50" charset="-127"/>
              </a:rPr>
              <a:t>서버 설정관련 문제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22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진행한 것들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b="0" kern="0" baseline="0" dirty="0" err="1" smtClean="0">
                <a:sym typeface="굴림" pitchFamily="50" charset="-127"/>
              </a:rPr>
              <a:t>nmcli</a:t>
            </a:r>
            <a:r>
              <a:rPr kumimoji="0" lang="ko-KR" altLang="en-US" b="0" kern="0" baseline="0" dirty="0" smtClean="0">
                <a:sym typeface="굴림" pitchFamily="50" charset="-127"/>
              </a:rPr>
              <a:t>를 이용한 </a:t>
            </a:r>
            <a:r>
              <a:rPr kumimoji="0" lang="en-US" altLang="ko-KR" b="0" kern="0" baseline="0" dirty="0" err="1" smtClean="0">
                <a:sym typeface="굴림" pitchFamily="50" charset="-127"/>
              </a:rPr>
              <a:t>WiFi</a:t>
            </a:r>
            <a:r>
              <a:rPr kumimoji="0" lang="en-US" altLang="ko-KR" b="0" kern="0" baseline="0" dirty="0" smtClean="0">
                <a:sym typeface="굴림" pitchFamily="50" charset="-127"/>
              </a:rPr>
              <a:t> scan &amp; con</a:t>
            </a: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Python</a:t>
            </a:r>
            <a:r>
              <a:rPr kumimoji="0" lang="ko-KR" altLang="en-US" b="0" kern="0" baseline="0" dirty="0" smtClean="0">
                <a:sym typeface="굴림" pitchFamily="50" charset="-127"/>
              </a:rPr>
              <a:t>으로 간단한 </a:t>
            </a:r>
            <a:r>
              <a:rPr kumimoji="0" lang="en-US" altLang="ko-KR" b="0" kern="0" baseline="0" dirty="0" smtClean="0">
                <a:sym typeface="굴림" pitchFamily="50" charset="-127"/>
              </a:rPr>
              <a:t>proxy server </a:t>
            </a:r>
            <a:r>
              <a:rPr kumimoji="0" lang="ko-KR" altLang="en-US" b="0" kern="0" baseline="0" dirty="0" smtClean="0">
                <a:sym typeface="굴림" pitchFamily="50" charset="-127"/>
              </a:rPr>
              <a:t>구성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Bitrate </a:t>
            </a:r>
            <a:r>
              <a:rPr kumimoji="0" lang="ko-KR" altLang="en-US" b="0" kern="0" baseline="0" dirty="0" smtClean="0">
                <a:sym typeface="굴림" pitchFamily="50" charset="-127"/>
              </a:rPr>
              <a:t>변경 후 미디어 서버에게 스트리밍 요청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진행할 것들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굴림" pitchFamily="50" charset="-127"/>
              </a:rPr>
              <a:t>미디어 서버 구축 </a:t>
            </a:r>
            <a:r>
              <a:rPr kumimoji="0" lang="en-US" altLang="ko-KR" b="0" kern="0" baseline="0" dirty="0" smtClean="0">
                <a:sym typeface="Wingdings" panose="05000000000000000000" pitchFamily="2" charset="2"/>
              </a:rPr>
              <a:t> </a:t>
            </a:r>
            <a:r>
              <a:rPr kumimoji="0" lang="ko-KR" altLang="en-US" b="0" kern="0" baseline="0" dirty="0" smtClean="0">
                <a:sym typeface="Wingdings" panose="05000000000000000000" pitchFamily="2" charset="2"/>
              </a:rPr>
              <a:t>이건 시간이 별로 안 걸릴 것으로 예상</a:t>
            </a:r>
            <a:r>
              <a:rPr kumimoji="0" lang="en-US" altLang="ko-KR" b="0" kern="0" baseline="0" dirty="0" smtClean="0">
                <a:sym typeface="Wingdings" panose="05000000000000000000" pitchFamily="2" charset="2"/>
              </a:rPr>
              <a:t>(</a:t>
            </a:r>
            <a:r>
              <a:rPr kumimoji="0" lang="ko-KR" altLang="en-US" b="0" kern="0" baseline="0" dirty="0" smtClean="0">
                <a:sym typeface="Wingdings" panose="05000000000000000000" pitchFamily="2" charset="2"/>
              </a:rPr>
              <a:t>파일 저장 위주</a:t>
            </a:r>
            <a:r>
              <a:rPr kumimoji="0" lang="en-US" altLang="ko-KR" b="0" kern="0" baseline="0" dirty="0" smtClean="0">
                <a:sym typeface="Wingdings" panose="05000000000000000000" pitchFamily="2" charset="2"/>
              </a:rPr>
              <a:t>)</a:t>
            </a: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SDN Application</a:t>
            </a:r>
            <a:r>
              <a:rPr kumimoji="0" lang="ko-KR" altLang="en-US" b="0" kern="0" baseline="0" dirty="0" smtClean="0">
                <a:sym typeface="굴림" pitchFamily="50" charset="-127"/>
              </a:rPr>
              <a:t>에서 알고리즘 구현 </a:t>
            </a:r>
            <a:r>
              <a:rPr kumimoji="0" lang="en-US" altLang="ko-KR" b="0" kern="0" baseline="0" dirty="0" smtClean="0">
                <a:sym typeface="Wingdings" panose="05000000000000000000" pitchFamily="2" charset="2"/>
              </a:rPr>
              <a:t> </a:t>
            </a:r>
            <a:r>
              <a:rPr kumimoji="0" lang="ko-KR" altLang="en-US" b="0" kern="0" baseline="0" dirty="0" smtClean="0">
                <a:sym typeface="Wingdings" panose="05000000000000000000" pitchFamily="2" charset="2"/>
              </a:rPr>
              <a:t>위보다는 시간 조금 걸림</a:t>
            </a:r>
            <a:endParaRPr kumimoji="0" lang="en-US" altLang="ko-KR" b="0" kern="0" baseline="0" dirty="0" smtClean="0">
              <a:sym typeface="Wingdings" panose="05000000000000000000" pitchFamily="2" charset="2"/>
            </a:endParaRPr>
          </a:p>
          <a:p>
            <a:pPr>
              <a:defRPr/>
            </a:pPr>
            <a:r>
              <a:rPr kumimoji="0" lang="ko-KR" altLang="en-US" b="0" kern="0" baseline="0" dirty="0" smtClean="0">
                <a:sym typeface="Wingdings" panose="05000000000000000000" pitchFamily="2" charset="2"/>
              </a:rPr>
              <a:t>각</a:t>
            </a:r>
            <a:r>
              <a:rPr kumimoji="0" lang="en-US" altLang="ko-KR" b="0" kern="0" baseline="0" dirty="0" smtClean="0">
                <a:sym typeface="Wingdings" panose="05000000000000000000" pitchFamily="2" charset="2"/>
              </a:rPr>
              <a:t> </a:t>
            </a:r>
            <a:r>
              <a:rPr kumimoji="0" lang="ko-KR" altLang="en-US" b="0" kern="0" baseline="0" dirty="0" err="1" smtClean="0">
                <a:sym typeface="Wingdings" panose="05000000000000000000" pitchFamily="2" charset="2"/>
              </a:rPr>
              <a:t>요소간</a:t>
            </a:r>
            <a:r>
              <a:rPr kumimoji="0" lang="ko-KR" altLang="en-US" b="0" kern="0" baseline="0" dirty="0" smtClean="0">
                <a:sym typeface="Wingdings" panose="05000000000000000000" pitchFamily="2" charset="2"/>
              </a:rPr>
              <a:t> 통신 </a:t>
            </a:r>
            <a:r>
              <a:rPr kumimoji="0" lang="en-US" altLang="ko-KR" b="0" kern="0" baseline="0" dirty="0" smtClean="0">
                <a:sym typeface="Wingdings" panose="05000000000000000000" pitchFamily="2" charset="2"/>
              </a:rPr>
              <a:t> </a:t>
            </a:r>
            <a:r>
              <a:rPr kumimoji="0" lang="ko-KR" altLang="en-US" b="0" kern="0" baseline="0" dirty="0" smtClean="0">
                <a:sym typeface="Wingdings" panose="05000000000000000000" pitchFamily="2" charset="2"/>
              </a:rPr>
              <a:t>통신 부분이라 시간 걸릴 것으로 예상</a:t>
            </a:r>
            <a:endParaRPr kumimoji="0" lang="en-US" altLang="ko-KR" b="0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761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51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</a:t>
            </a: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Computing and Networking </a:t>
            </a: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Laboratory</a:t>
            </a: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2018-08-17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Contents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Adjust Bitrate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Algorithm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Verification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Future Work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58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Estimate Bandwidth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optimize Bitrate, need to know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91269" y="4583267"/>
            <a:ext cx="6336704" cy="357901"/>
            <a:chOff x="1291269" y="3359131"/>
            <a:chExt cx="6336704" cy="357901"/>
          </a:xfrm>
        </p:grpSpPr>
        <p:sp>
          <p:nvSpPr>
            <p:cNvPr id="37" name="직사각형 36"/>
            <p:cNvSpPr/>
            <p:nvPr/>
          </p:nvSpPr>
          <p:spPr>
            <a:xfrm>
              <a:off x="3491880" y="3410574"/>
              <a:ext cx="1597148" cy="255990"/>
            </a:xfrm>
            <a:prstGeom prst="rect">
              <a:avLst/>
            </a:prstGeom>
            <a:solidFill>
              <a:srgbClr val="FF66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291269" y="3410574"/>
              <a:ext cx="2344627" cy="25599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291269" y="3410574"/>
              <a:ext cx="6336704" cy="25599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2123879" y="3359131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 bwMode="auto">
            <a:xfrm>
              <a:off x="4103823" y="3378478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203848" y="1556792"/>
            <a:ext cx="3080212" cy="2410840"/>
            <a:chOff x="3203848" y="2636912"/>
            <a:chExt cx="3080212" cy="2410840"/>
          </a:xfrm>
        </p:grpSpPr>
        <p:grpSp>
          <p:nvGrpSpPr>
            <p:cNvPr id="71" name="그룹 70"/>
            <p:cNvGrpSpPr/>
            <p:nvPr/>
          </p:nvGrpSpPr>
          <p:grpSpPr>
            <a:xfrm>
              <a:off x="3203848" y="2636912"/>
              <a:ext cx="3080212" cy="2410840"/>
              <a:chOff x="1673478" y="1329974"/>
              <a:chExt cx="3789033" cy="2965625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1673478" y="2147656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314567" y="1329974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75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8431" y="301745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2581" y="198884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오른쪽 화살표 76"/>
              <p:cNvSpPr/>
              <p:nvPr/>
            </p:nvSpPr>
            <p:spPr>
              <a:xfrm rot="21069168">
                <a:off x="2140488" y="3329303"/>
                <a:ext cx="553787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78" name="오른쪽 화살표 77"/>
              <p:cNvSpPr/>
              <p:nvPr/>
            </p:nvSpPr>
            <p:spPr>
              <a:xfrm rot="15361692">
                <a:off x="2706577" y="3790701"/>
                <a:ext cx="553785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79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1072" y="3283832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2860" y="3799280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9615" y="2739245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오른쪽 화살표 81"/>
              <p:cNvSpPr/>
              <p:nvPr/>
            </p:nvSpPr>
            <p:spPr>
              <a:xfrm rot="9022588">
                <a:off x="2958699" y="3116270"/>
                <a:ext cx="553787" cy="170104"/>
              </a:xfrm>
              <a:prstGeom prst="rightArrow">
                <a:avLst/>
              </a:prstGeom>
              <a:solidFill>
                <a:srgbClr val="00B0F0">
                  <a:alpha val="3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 bwMode="auto">
              <a:xfrm>
                <a:off x="2038667" y="3159779"/>
                <a:ext cx="609462" cy="20005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 smtClean="0"/>
                  <a:t>1~20Kbps</a:t>
                </a:r>
                <a:endParaRPr lang="ko-KR" altLang="en-US" sz="9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 bwMode="auto">
              <a:xfrm>
                <a:off x="2209577" y="3813935"/>
                <a:ext cx="684803" cy="20005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 smtClean="0"/>
                  <a:t>0.5~11Kbps</a:t>
                </a:r>
                <a:endParaRPr lang="ko-KR" altLang="en-US" sz="900" b="1" dirty="0"/>
              </a:p>
            </p:txBody>
          </p:sp>
        </p:grpSp>
        <p:sp>
          <p:nvSpPr>
            <p:cNvPr id="72" name="TextBox 71"/>
            <p:cNvSpPr txBox="1"/>
            <p:nvPr/>
          </p:nvSpPr>
          <p:spPr bwMode="auto">
            <a:xfrm>
              <a:off x="4076910" y="3645872"/>
              <a:ext cx="349060" cy="4695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자유형 87"/>
          <p:cNvSpPr/>
          <p:nvPr/>
        </p:nvSpPr>
        <p:spPr>
          <a:xfrm>
            <a:off x="1291269" y="4293096"/>
            <a:ext cx="6336704" cy="302686"/>
          </a:xfrm>
          <a:custGeom>
            <a:avLst/>
            <a:gdLst>
              <a:gd name="connsiteX0" fmla="*/ 0 w 2352675"/>
              <a:gd name="connsiteY0" fmla="*/ 285750 h 285750"/>
              <a:gd name="connsiteX1" fmla="*/ 0 w 2352675"/>
              <a:gd name="connsiteY1" fmla="*/ 0 h 285750"/>
              <a:gd name="connsiteX2" fmla="*/ 2352675 w 2352675"/>
              <a:gd name="connsiteY2" fmla="*/ 0 h 285750"/>
              <a:gd name="connsiteX3" fmla="*/ 2352675 w 2352675"/>
              <a:gd name="connsiteY3" fmla="*/ 26670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675" h="285750">
                <a:moveTo>
                  <a:pt x="0" y="285750"/>
                </a:moveTo>
                <a:lnTo>
                  <a:pt x="0" y="0"/>
                </a:lnTo>
                <a:lnTo>
                  <a:pt x="2352675" y="0"/>
                </a:lnTo>
                <a:lnTo>
                  <a:pt x="2352675" y="266700"/>
                </a:lnTo>
              </a:path>
            </a:pathLst>
          </a:custGeom>
          <a:noFill/>
          <a:ln w="15875">
            <a:solidFill>
              <a:schemeClr val="tx1"/>
            </a:solidFill>
            <a:prstDash val="sysDash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 rot="10800000">
            <a:off x="6999270" y="3154984"/>
            <a:ext cx="720080" cy="936104"/>
          </a:xfrm>
          <a:prstGeom prst="downArrow">
            <a:avLst/>
          </a:prstGeom>
          <a:solidFill>
            <a:schemeClr val="tx1">
              <a:alpha val="3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95430" y="3474954"/>
            <a:ext cx="19672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12700">
                  <a:noFill/>
                  <a:prstDash val="solid"/>
                </a:ln>
                <a:effectLst>
                  <a:outerShdw blurRad="38100" dist="38100" dir="5400000" sx="20000" sy="20000" algn="tl" rotWithShape="0">
                    <a:schemeClr val="bg1">
                      <a:alpha val="30000"/>
                    </a:schemeClr>
                  </a:outerShdw>
                </a:effectLst>
              </a:rPr>
              <a:t>Consider </a:t>
            </a:r>
            <a:r>
              <a:rPr lang="en-US" altLang="ko-KR" sz="2000" b="1" cap="none" spc="0" dirty="0" smtClean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RSSI</a:t>
            </a:r>
            <a:endParaRPr lang="en-US" altLang="ko-KR" sz="2000" b="1" cap="none" spc="0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271100" y="2636912"/>
            <a:ext cx="22158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dirty="0" smtClean="0">
                <a:ln w="12700">
                  <a:solidFill>
                    <a:schemeClr val="bg1"/>
                  </a:solidFill>
                  <a:prstDash val="solid"/>
                </a:ln>
              </a:rPr>
              <a:t>Resize Time Slot</a:t>
            </a:r>
            <a:endParaRPr lang="en-US" altLang="ko-KR" sz="2000" b="1" cap="none" spc="0" dirty="0">
              <a:ln w="12700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91" name="포인트가 7개인 별 90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83771" y="4735290"/>
            <a:ext cx="6890027" cy="1806905"/>
            <a:chOff x="-171719" y="5001217"/>
            <a:chExt cx="6890027" cy="1806905"/>
          </a:xfrm>
        </p:grpSpPr>
        <p:sp>
          <p:nvSpPr>
            <p:cNvPr id="35" name="직사각형 34"/>
            <p:cNvSpPr/>
            <p:nvPr/>
          </p:nvSpPr>
          <p:spPr>
            <a:xfrm>
              <a:off x="342016" y="5317151"/>
              <a:ext cx="5194774" cy="11860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직사각형 35"/>
                <p:cNvSpPr/>
                <p:nvPr/>
              </p:nvSpPr>
              <p:spPr>
                <a:xfrm>
                  <a:off x="-171719" y="5001217"/>
                  <a:ext cx="6890027" cy="18069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648000" lvl="1">
                    <a:buClr>
                      <a:srgbClr val="A20000"/>
                    </a:buClr>
                    <a:buSzPct val="100000"/>
                  </a:pPr>
                  <a:r>
                    <a:rPr lang="en-US" altLang="ko-KR" sz="2000" b="1" dirty="0" smtClean="0">
                      <a:solidFill>
                        <a:srgbClr val="000000"/>
                      </a:solidFill>
                      <a:latin typeface="Cambria Math" panose="02040503050406030204" pitchFamily="18" charset="0"/>
                      <a:cs typeface="Tahoma" panose="020B0604030504040204" pitchFamily="34" charset="0"/>
                    </a:rPr>
                    <a:t>		</a:t>
                  </a:r>
                </a:p>
                <a:p>
                  <a:pPr marL="648000" lvl="1">
                    <a:buClr>
                      <a:srgbClr val="A20000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altLang="ko-KR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16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|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)</m:t>
                        </m:r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ko-KR" sz="1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sz="1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  </m:t>
                        </m:r>
                        <m:r>
                          <a:rPr lang="en-US" altLang="ko-KR" sz="1600" i="1" smtClean="0">
                            <a:latin typeface="Cambria Math"/>
                          </a:rPr>
                          <m:t>𝑓𝑜𝑟</m:t>
                        </m:r>
                        <m:r>
                          <a:rPr lang="en-US" altLang="ko-KR" sz="160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altLang="ko-KR" sz="1600" b="0" i="1" dirty="0" smtClean="0">
                    <a:latin typeface="Cambria Math" panose="02040503050406030204" pitchFamily="18" charset="0"/>
                  </a:endParaRPr>
                </a:p>
                <a:p>
                  <a:pPr marL="648000" lvl="1">
                    <a:buClr>
                      <a:srgbClr val="A20000"/>
                    </a:buClr>
                    <a:buSzPct val="100000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𝑏𝑤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𝑘</m:t>
                          </m:r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𝑎𝑣𝑎𝑖𝑙</m:t>
                          </m:r>
                        </m:sup>
                      </m:sSubSup>
                    </m:oMath>
                  </a14:m>
                  <a:r>
                    <a:rPr lang="en-US" altLang="ko-KR" sz="1600" b="0" i="1" dirty="0" smtClean="0">
                      <a:latin typeface="Cambria Math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ahoma" panose="020B060403050404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ahoma" panose="020B060403050404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  <m:t>𝑟</m:t>
                          </m:r>
                          <m:r>
                            <a:rPr lang="en-US" altLang="ko-KR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ahoma" panose="020B0604030504040204" pitchFamily="34" charset="0"/>
                            </a:rPr>
                            <m:t>)</m:t>
                          </m:r>
                        </m:den>
                      </m:f>
                    </m:oMath>
                  </a14:m>
                  <a:endParaRPr lang="en-US" altLang="ko-KR" sz="1600" b="0" i="1" dirty="0" smtClean="0">
                    <a:latin typeface="Cambria Math"/>
                  </a:endParaRPr>
                </a:p>
                <a:p>
                  <a:pPr marL="648000" lvl="1">
                    <a:buClr>
                      <a:srgbClr val="A20000"/>
                    </a:buClr>
                    <a:buSzPct val="100000"/>
                  </a:pPr>
                  <a:endParaRPr lang="en-US" altLang="ko-KR" sz="1600" i="1" dirty="0">
                    <a:solidFill>
                      <a:srgbClr val="000000"/>
                    </a:solidFill>
                    <a:latin typeface="Cambria Math"/>
                    <a:cs typeface="Tahoma" panose="020B0604030504040204" pitchFamily="34" charset="0"/>
                  </a:endParaRPr>
                </a:p>
              </p:txBody>
            </p:sp>
          </mc:Choice>
          <mc:Fallback>
            <p:sp>
              <p:nvSpPr>
                <p:cNvPr id="36" name="직사각형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71719" y="5001217"/>
                  <a:ext cx="6890027" cy="18069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50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sz="2800" dirty="0" smtClean="0"/>
              <a:t>Algorithm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3379685"/>
                  </p:ext>
                </p:extLst>
              </p:nvPr>
            </p:nvGraphicFramePr>
            <p:xfrm>
              <a:off x="1115616" y="1556792"/>
              <a:ext cx="6840760" cy="42009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760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4104456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6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600" b="1" dirty="0" smtClean="0">
                              <a:solidFill>
                                <a:srgbClr val="FF0000"/>
                              </a:solidFill>
                            </a:rPr>
                            <a:t>Def main</a:t>
                          </a:r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</a:rPr>
                            <a:t>():</a:t>
                          </a:r>
                        </a:p>
                        <a:p>
                          <a:pPr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</a:rPr>
                            <a:t>  UE </a:t>
                          </a:r>
                          <a:r>
                            <a:rPr lang="en-US" altLang="ko-KR" sz="1600" b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1600" b="0" dirty="0" smtClean="0">
                              <a:solidFill>
                                <a:schemeClr val="tx1"/>
                              </a:solidFill>
                            </a:rPr>
                            <a:t>가 </a:t>
                          </a:r>
                          <a:r>
                            <a:rPr lang="ko-KR" altLang="en-US" sz="1600" b="1" dirty="0" smtClean="0">
                              <a:solidFill>
                                <a:srgbClr val="FF0000"/>
                              </a:solidFill>
                            </a:rPr>
                            <a:t>특정 </a:t>
                          </a:r>
                          <a:r>
                            <a:rPr lang="en-US" altLang="ko-KR" sz="1600" b="1" dirty="0" smtClean="0">
                              <a:solidFill>
                                <a:srgbClr val="FF0000"/>
                              </a:solidFill>
                            </a:rPr>
                            <a:t>Bitrate</a:t>
                          </a:r>
                          <a:r>
                            <a:rPr lang="ko-KR" altLang="en-US" sz="1600" b="0" dirty="0" smtClean="0">
                              <a:solidFill>
                                <a:schemeClr val="tx1"/>
                              </a:solidFill>
                            </a:rPr>
                            <a:t>를 가지고 </a:t>
                          </a:r>
                          <a:r>
                            <a:rPr lang="en-US" altLang="ko-KR" sz="1600" b="1" dirty="0" smtClean="0">
                              <a:solidFill>
                                <a:srgbClr val="FF0000"/>
                              </a:solidFill>
                            </a:rPr>
                            <a:t>Streaming</a:t>
                          </a:r>
                          <a:r>
                            <a:rPr lang="ko-KR" altLang="en-US" sz="1600" b="1" dirty="0" smtClean="0">
                              <a:solidFill>
                                <a:srgbClr val="FF0000"/>
                              </a:solidFill>
                            </a:rPr>
                            <a:t>을 요청</a:t>
                          </a:r>
                          <a:endParaRPr lang="en-US" altLang="ko-KR" sz="1600" b="1" i="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600" b="1" i="0" dirty="0" smtClean="0">
                              <a:solidFill>
                                <a:srgbClr val="FF0000"/>
                              </a:solidFill>
                            </a:rPr>
                            <a:t>  If</a:t>
                          </a:r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1600" b="0" dirty="0" smtClean="0">
                              <a:solidFill>
                                <a:schemeClr val="tx1"/>
                              </a:solidFill>
                            </a:rPr>
                            <a:t>이전에 </a:t>
                          </a:r>
                          <a:r>
                            <a:rPr lang="ko-KR" altLang="en-US" sz="1600" b="1" dirty="0" smtClean="0">
                              <a:solidFill>
                                <a:srgbClr val="FF0000"/>
                              </a:solidFill>
                            </a:rPr>
                            <a:t>설정된 </a:t>
                          </a:r>
                          <a:r>
                            <a:rPr lang="en-US" altLang="ko-KR" sz="1600" b="1" dirty="0" smtClean="0">
                              <a:solidFill>
                                <a:srgbClr val="FF0000"/>
                              </a:solidFill>
                            </a:rPr>
                            <a:t>Bitrate</a:t>
                          </a:r>
                          <a:r>
                            <a:rPr lang="ko-KR" altLang="en-US" sz="1600" b="0" dirty="0" smtClean="0">
                              <a:solidFill>
                                <a:schemeClr val="tx1"/>
                              </a:solidFill>
                            </a:rPr>
                            <a:t>가 있는 경우</a:t>
                          </a:r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</a:rPr>
                            <a:t>    </a:t>
                          </a:r>
                          <a:r>
                            <a:rPr lang="ko-KR" altLang="en-US" sz="1600" b="0" dirty="0" smtClean="0">
                              <a:solidFill>
                                <a:schemeClr val="tx1"/>
                              </a:solidFill>
                            </a:rPr>
                            <a:t>설정된 </a:t>
                          </a:r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</a:rPr>
                            <a:t>Bitrate </a:t>
                          </a:r>
                          <a:r>
                            <a:rPr lang="ko-KR" altLang="en-US" sz="1600" b="0" dirty="0" smtClean="0">
                              <a:solidFill>
                                <a:schemeClr val="tx1"/>
                              </a:solidFill>
                            </a:rPr>
                            <a:t>값으로 설정</a:t>
                          </a:r>
                          <a:endParaRPr lang="en-US" altLang="ko-KR" sz="1600" b="1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en-US" altLang="ko-KR" sz="1600" b="1" dirty="0" smtClean="0">
                              <a:solidFill>
                                <a:srgbClr val="FF0000"/>
                              </a:solidFill>
                            </a:rPr>
                            <a:t>Else</a:t>
                          </a:r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</a:rPr>
                            <a:t>    </a:t>
                          </a:r>
                          <a:r>
                            <a:rPr lang="en-US" altLang="ko-KR" sz="1600" b="1" dirty="0" smtClean="0">
                              <a:solidFill>
                                <a:srgbClr val="FF0000"/>
                              </a:solidFill>
                            </a:rPr>
                            <a:t>For</a:t>
                          </a:r>
                          <a:r>
                            <a:rPr lang="en-US" altLang="ko-KR" sz="1600" b="0" baseline="0" dirty="0" smtClean="0">
                              <a:solidFill>
                                <a:schemeClr val="tx1"/>
                              </a:solidFill>
                            </a:rPr>
                            <a:t> j in </a:t>
                          </a:r>
                          <a:r>
                            <a:rPr lang="ko-KR" altLang="en-US" sz="1600" b="0" baseline="0" dirty="0" smtClean="0">
                              <a:solidFill>
                                <a:schemeClr val="tx1"/>
                              </a:solidFill>
                            </a:rPr>
                            <a:t>연결 가능한 </a:t>
                          </a:r>
                          <a:r>
                            <a:rPr lang="en-US" altLang="ko-KR" sz="1600" b="0" baseline="0" dirty="0" smtClean="0">
                              <a:solidFill>
                                <a:schemeClr val="tx1"/>
                              </a:solidFill>
                            </a:rPr>
                            <a:t>AP</a:t>
                          </a:r>
                          <a:r>
                            <a:rPr lang="ko-KR" altLang="en-US" sz="1600" b="0" baseline="0" dirty="0" smtClean="0">
                              <a:solidFill>
                                <a:schemeClr val="tx1"/>
                              </a:solidFill>
                            </a:rPr>
                            <a:t>들</a:t>
                          </a:r>
                          <a:r>
                            <a:rPr lang="en-US" altLang="ko-KR" sz="1600" b="0" baseline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600" b="0" baseline="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r>
                            <a:rPr lang="en-US" altLang="ko-KR" sz="1600" b="1" baseline="0" dirty="0" smtClean="0">
                              <a:solidFill>
                                <a:srgbClr val="FF0000"/>
                              </a:solidFill>
                            </a:rPr>
                            <a:t>If</a:t>
                          </a:r>
                          <a:r>
                            <a:rPr lang="en-US" altLang="ko-KR" sz="16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600" b="1" baseline="0" dirty="0" smtClean="0">
                              <a:solidFill>
                                <a:srgbClr val="FF0000"/>
                              </a:solidFill>
                            </a:rPr>
                            <a:t>RSSI</a:t>
                          </a:r>
                          <a:r>
                            <a:rPr lang="ko-KR" altLang="en-US" sz="1600" b="1" baseline="0" dirty="0" smtClean="0">
                              <a:solidFill>
                                <a:srgbClr val="FF0000"/>
                              </a:solidFill>
                            </a:rPr>
                            <a:t>가 충분하지 않는</a:t>
                          </a:r>
                          <a:r>
                            <a:rPr lang="ko-KR" altLang="en-US" sz="1600" b="0" baseline="0" dirty="0" smtClean="0">
                              <a:solidFill>
                                <a:schemeClr val="tx1"/>
                              </a:solidFill>
                            </a:rPr>
                            <a:t> 경우</a:t>
                          </a:r>
                          <a:r>
                            <a:rPr lang="en-US" altLang="ko-KR" sz="1600" b="0" baseline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600" b="0" baseline="0" dirty="0" smtClean="0">
                              <a:solidFill>
                                <a:schemeClr val="tx1"/>
                              </a:solidFill>
                            </a:rPr>
                            <a:t>        continue</a:t>
                          </a:r>
                        </a:p>
                        <a:p>
                          <a:pPr latinLnBrk="1"/>
                          <a:r>
                            <a:rPr lang="en-US" altLang="ko-KR" sz="1600" b="0" baseline="0" dirty="0" smtClean="0">
                              <a:solidFill>
                                <a:schemeClr val="tx1"/>
                              </a:solidFill>
                            </a:rPr>
                            <a:t>      </a:t>
                          </a:r>
                          <a:r>
                            <a:rPr lang="en-US" altLang="ko-KR" sz="1600" b="1" baseline="0" dirty="0" smtClean="0">
                              <a:solidFill>
                                <a:srgbClr val="FF0000"/>
                              </a:solidFill>
                            </a:rPr>
                            <a:t>Else</a:t>
                          </a:r>
                          <a:r>
                            <a:rPr lang="en-US" altLang="ko-KR" sz="1600" b="0" baseline="0" dirty="0" smtClean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</a:p>
                        <a:p>
                          <a:pPr latinLnBrk="1"/>
                          <a:r>
                            <a:rPr lang="en-US" altLang="ko-KR" sz="1600" b="0" baseline="0" dirty="0" smtClean="0">
                              <a:solidFill>
                                <a:schemeClr val="tx1"/>
                              </a:solidFill>
                            </a:rPr>
                            <a:t>        </a:t>
                          </a:r>
                          <a:r>
                            <a:rPr lang="en-US" altLang="ko-KR" sz="1600" b="1" baseline="0" dirty="0" err="1" smtClean="0">
                              <a:solidFill>
                                <a:srgbClr val="FF0000"/>
                              </a:solidFill>
                            </a:rPr>
                            <a:t>calBitrate</a:t>
                          </a:r>
                          <a:r>
                            <a:rPr lang="en-US" altLang="ko-KR" sz="1600" b="1" baseline="0" dirty="0" smtClean="0">
                              <a:solidFill>
                                <a:srgbClr val="FF0000"/>
                              </a:solidFill>
                            </a:rPr>
                            <a:t>(j)</a:t>
                          </a:r>
                        </a:p>
                        <a:p>
                          <a:pPr algn="just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𝒊</m:t>
                                  </m:r>
                                  <m:r>
                                    <a:rPr lang="en-US" altLang="ko-KR" sz="16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=</m:t>
                                  </m:r>
                                  <m:r>
                                    <a:rPr lang="en-US" altLang="ko-KR" sz="16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6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|</m:t>
                                  </m:r>
                                  <m:r>
                                    <a:rPr lang="en-US" altLang="ko-KR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𝑵</m:t>
                                  </m:r>
                                  <m:r>
                                    <a:rPr lang="en-US" altLang="ko-KR" sz="16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|</m:t>
                                  </m:r>
                                </m:sup>
                                <m:e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𝒎𝒂𝒙</m:t>
                                  </m:r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{</m:t>
                                  </m:r>
                                  <m:r>
                                    <a:rPr lang="en-US" altLang="ko-KR" sz="16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𝒖</m:t>
                                  </m:r>
                                  <m:d>
                                    <m:dPr>
                                      <m:ctrlPr>
                                        <a:rPr lang="en-US" altLang="ko-KR" sz="16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6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6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𝒊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6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𝒓𝒆𝒒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ko-KR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n-US" altLang="ko-KR" sz="16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𝒖</m:t>
                                  </m:r>
                                  <m:d>
                                    <m:dPr>
                                      <m:ctrlPr>
                                        <a:rPr lang="en-US" altLang="ko-KR" sz="16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16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6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ko-KR" sz="16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6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6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anose="020B0604030504040204" pitchFamily="34" charset="0"/>
                                            </a:rPr>
                                            <m:t>𝒔𝒖𝒑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,</m:t>
                                  </m:r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𝟎</m:t>
                                  </m:r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}</m:t>
                                  </m:r>
                                </m:e>
                              </m:nary>
                            </m:oMath>
                          </a14:m>
                          <a:r>
                            <a:rPr lang="ko-KR" altLang="en-US" sz="1600" b="0" dirty="0" smtClean="0">
                              <a:solidFill>
                                <a:schemeClr val="tx1"/>
                              </a:solidFill>
                            </a:rPr>
                            <a:t> 계산</a:t>
                          </a:r>
                          <a:endParaRPr lang="en-US" altLang="ko-KR" sz="16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just" latinLnBrk="1"/>
                          <a:r>
                            <a:rPr lang="en-US" altLang="ko-KR" sz="1600" b="0" baseline="0" dirty="0" smtClean="0">
                              <a:solidFill>
                                <a:schemeClr val="tx1"/>
                              </a:solidFill>
                            </a:rPr>
                            <a:t>    </a:t>
                          </a:r>
                          <a:r>
                            <a:rPr lang="en-US" altLang="ko-KR" sz="1600" b="1" baseline="0" dirty="0" smtClean="0">
                              <a:solidFill>
                                <a:srgbClr val="FF0000"/>
                              </a:solidFill>
                            </a:rPr>
                            <a:t>End For</a:t>
                          </a:r>
                          <a:endParaRPr lang="en-US" altLang="ko-KR" sz="1600" b="0" dirty="0" smtClean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  <a:cs typeface="Tahoma" panose="020B0604030504040204" pitchFamily="34" charset="0"/>
                          </a:endParaRPr>
                        </a:p>
                        <a:p>
                          <a:pPr algn="just" latinLnBrk="1"/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ahoma" panose="020B060403050404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={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ko-KR" sz="16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1600" b="0" dirty="0" smtClean="0">
                              <a:solidFill>
                                <a:schemeClr val="tx1"/>
                              </a:solidFill>
                            </a:rPr>
                            <a:t>에서</a:t>
                          </a:r>
                          <a:r>
                            <a:rPr lang="en-US" altLang="ko-KR" sz="1600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1600" b="1" baseline="0" dirty="0" smtClean="0">
                              <a:solidFill>
                                <a:srgbClr val="FF0000"/>
                              </a:solidFill>
                            </a:rPr>
                            <a:t>최솟값</a:t>
                          </a:r>
                          <a:r>
                            <a:rPr lang="ko-KR" altLang="en-US" sz="1600" b="0" baseline="0" dirty="0" smtClean="0">
                              <a:solidFill>
                                <a:schemeClr val="tx1"/>
                              </a:solidFill>
                            </a:rPr>
                            <a:t>을 찾고 그에 맞는 </a:t>
                          </a:r>
                          <a:r>
                            <a:rPr lang="en-US" altLang="ko-KR" sz="1600" b="1" baseline="0" dirty="0" smtClean="0">
                              <a:solidFill>
                                <a:srgbClr val="FF0000"/>
                              </a:solidFill>
                            </a:rPr>
                            <a:t>Bitrate </a:t>
                          </a:r>
                          <a:r>
                            <a:rPr lang="ko-KR" altLang="en-US" sz="1600" b="1" baseline="0" dirty="0" smtClean="0">
                              <a:solidFill>
                                <a:srgbClr val="FF0000"/>
                              </a:solidFill>
                            </a:rPr>
                            <a:t>재조정</a:t>
                          </a:r>
                          <a:endParaRPr lang="en-US" altLang="ko-KR" sz="1600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600" b="1" dirty="0" smtClean="0">
                              <a:solidFill>
                                <a:srgbClr val="FF0000"/>
                              </a:solidFill>
                            </a:rPr>
                            <a:t>End Def</a:t>
                          </a:r>
                        </a:p>
                        <a:p>
                          <a:pPr latinLnBrk="1"/>
                          <a:endParaRPr lang="en-US" altLang="ko-KR" sz="18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3379685"/>
                  </p:ext>
                </p:extLst>
              </p:nvPr>
            </p:nvGraphicFramePr>
            <p:xfrm>
              <a:off x="1115616" y="1556792"/>
              <a:ext cx="6840760" cy="42009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760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420090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8" t="-145" r="-178" b="-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57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/>
              <a:t>Algorithm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5351336"/>
                  </p:ext>
                </p:extLst>
              </p:nvPr>
            </p:nvGraphicFramePr>
            <p:xfrm>
              <a:off x="107504" y="1149078"/>
              <a:ext cx="4705672" cy="2927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05672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27994">
                    <a:tc>
                      <a:txBody>
                        <a:bodyPr/>
                        <a:lstStyle/>
                        <a:p>
                          <a:pPr latinLnBrk="0"/>
                          <a:endParaRPr lang="en-US" altLang="ko-KR" sz="1200" b="0" i="0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atinLnBrk="0"/>
                          <a:r>
                            <a:rPr lang="en-US" altLang="ko-KR" sz="12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Def </a:t>
                          </a:r>
                          <a:r>
                            <a:rPr lang="en-US" altLang="ko-KR" sz="1200" b="0" i="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calBitrate</a:t>
                          </a:r>
                          <a:r>
                            <a:rPr lang="en-US" altLang="ko-KR" sz="12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(AP j):</a:t>
                          </a:r>
                        </a:p>
                        <a:p>
                          <a:pPr latinLnBrk="0"/>
                          <a:endParaRPr lang="ko-KR" altLang="ko-KR" sz="12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atinLnBrk="0"/>
                          <a:r>
                            <a:rPr lang="en-US" altLang="ko-KR" sz="12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AP </a:t>
                          </a:r>
                          <a:r>
                            <a:rPr lang="en-US" altLang="ko-KR" sz="12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</a:t>
                          </a:r>
                          <a:r>
                            <a:rPr lang="ko-KR" altLang="ko-KR" sz="12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의 </a:t>
                          </a:r>
                          <a:r>
                            <a:rPr lang="en-US" altLang="ko-KR" sz="12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Available</a:t>
                          </a:r>
                          <a:r>
                            <a:rPr lang="ko-KR" altLang="ko-KR" sz="12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한 </a:t>
                          </a:r>
                          <a:r>
                            <a:rPr lang="en-US" altLang="ko-KR" sz="12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Bandwidth </a:t>
                          </a:r>
                          <a:r>
                            <a:rPr lang="ko-KR" altLang="ko-KR" sz="12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파악</a:t>
                          </a:r>
                          <a:endParaRPr lang="en-US" altLang="ko-KR" sz="1200" b="0" i="0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atinLnBrk="0"/>
                          <a:endParaRPr lang="ko-KR" altLang="ko-KR" sz="12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atinLnBrk="0"/>
                          <a:r>
                            <a:rPr lang="en-US" altLang="ko-KR" sz="12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:r>
                            <a:rPr lang="ko-KR" altLang="ko-KR" sz="12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새로 </a:t>
                          </a:r>
                          <a:r>
                            <a:rPr lang="ko-KR" altLang="ko-KR" sz="12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연결될</a:t>
                          </a:r>
                          <a:r>
                            <a:rPr lang="en-US" altLang="ko-KR" sz="12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Bitrate</a:t>
                          </a:r>
                          <a:r>
                            <a:rPr lang="ko-KR" altLang="ko-KR" sz="12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를 </a:t>
                          </a:r>
                          <a:r>
                            <a:rPr lang="en-US" altLang="ko-KR" sz="12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Available Bandwidth </a:t>
                          </a:r>
                          <a:r>
                            <a:rPr lang="ko-KR" altLang="ko-KR" sz="12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상한 값으로 </a:t>
                          </a:r>
                          <a:r>
                            <a:rPr lang="ko-KR" altLang="ko-KR" sz="12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지정</a:t>
                          </a:r>
                          <a:endParaRPr lang="en-US" altLang="ko-KR" sz="1200" b="0" i="0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atinLnBrk="0"/>
                          <a:endParaRPr lang="ko-KR" altLang="ko-KR" sz="12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atinLnBrk="0"/>
                          <a:r>
                            <a:rPr lang="en-US" altLang="ko-KR" sz="12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AP </a:t>
                          </a:r>
                          <a:r>
                            <a:rPr lang="en-US" altLang="ko-KR" sz="12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</a:t>
                          </a:r>
                          <a:r>
                            <a:rPr lang="ko-KR" altLang="ko-KR" sz="12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에 있는 </a:t>
                          </a:r>
                          <a:r>
                            <a:rPr lang="en-US" altLang="ko-KR" sz="12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Bitrate</a:t>
                          </a:r>
                          <a:r>
                            <a:rPr lang="ko-KR" altLang="ko-KR" sz="12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들을 가지고 </a:t>
                          </a:r>
                          <a:r>
                            <a:rPr lang="en-US" altLang="ko-KR" sz="12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Jain Fairness Index J </a:t>
                          </a:r>
                          <a:r>
                            <a:rPr lang="ko-KR" altLang="ko-KR" sz="12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계산</a:t>
                          </a:r>
                          <a:endParaRPr lang="en-US" altLang="ko-KR" sz="1200" b="0" i="0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atinLnBrk="0"/>
                          <a:endParaRPr lang="ko-KR" altLang="ko-KR" sz="12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atinLnBrk="0"/>
                          <a:r>
                            <a:rPr lang="en-US" altLang="ko-KR" sz="12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0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𝟏</m:t>
                              </m:r>
                              <m:r>
                                <a:rPr lang="en-US" altLang="ko-KR" sz="1200" b="1" i="0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lang="en-US" altLang="ko-KR" sz="1200" b="1" i="0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𝐉</m:t>
                              </m:r>
                              <m:r>
                                <a:rPr lang="en-US" altLang="ko-KR" sz="1200" b="1" i="0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lang="en-US" altLang="ko-KR" sz="1200" b="1" i="0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𝐉</m:t>
                              </m:r>
                              <m:r>
                                <a:rPr lang="en-US" altLang="ko-KR" sz="1200" b="1" i="0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ko-KR" altLang="ko-KR" sz="12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0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𝐧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ko-KR" sz="12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과 </a:t>
                          </a:r>
                          <a:r>
                            <a:rPr lang="en-US" altLang="ko-KR" sz="12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Formulation </a:t>
                          </a:r>
                          <a:r>
                            <a:rPr lang="ko-KR" altLang="ko-KR" sz="1200" b="1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조건</a:t>
                          </a:r>
                          <a:r>
                            <a:rPr lang="ko-KR" altLang="ko-KR" sz="12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을 만족시키도록 </a:t>
                          </a:r>
                          <a:r>
                            <a:rPr lang="en-US" altLang="ko-KR" sz="12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Bitrate </a:t>
                          </a:r>
                          <a:r>
                            <a:rPr lang="ko-KR" altLang="ko-KR" sz="12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재조정</a:t>
                          </a:r>
                          <a:endParaRPr lang="en-US" altLang="ko-KR" sz="1200" b="0" i="0" kern="1200" dirty="0" smtClean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atinLnBrk="0"/>
                          <a:endParaRPr lang="ko-KR" altLang="ko-KR" sz="12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atinLnBrk="0"/>
                          <a:r>
                            <a:rPr lang="en-US" altLang="ko-KR" sz="12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End Def</a:t>
                          </a:r>
                          <a:endParaRPr lang="ko-KR" altLang="ko-KR" sz="12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atinLnBrk="1"/>
                          <a:endParaRPr lang="en-US" altLang="ko-KR" sz="1200" b="1" i="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5351336"/>
                  </p:ext>
                </p:extLst>
              </p:nvPr>
            </p:nvGraphicFramePr>
            <p:xfrm>
              <a:off x="107504" y="1149078"/>
              <a:ext cx="4705672" cy="2927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05672">
                      <a:extLst>
                        <a:ext uri="{9D8B030D-6E8A-4147-A177-3AD203B41FA5}">
                          <a16:colId xmlns:a16="http://schemas.microsoft.com/office/drawing/2014/main" val="3707970526"/>
                        </a:ext>
                      </a:extLst>
                    </a:gridCol>
                  </a:tblGrid>
                  <a:tr h="29279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" t="-208" r="-259" b="-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2703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4572000" y="1628800"/>
                <a:ext cx="4790256" cy="3603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Suppose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𝟑</m:t>
                        </m:r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𝒋</m:t>
                        </m:r>
                      </m:sub>
                      <m:sup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𝒔𝒖𝒑</m:t>
                        </m:r>
                      </m:sup>
                    </m:sSubSup>
                  </m:oMath>
                </a14:m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𝒎𝒂𝒙</m:t>
                    </m:r>
                    <m:d>
                      <m:dPr>
                        <m:ctrlP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𝒃𝒘</m:t>
                            </m:r>
                          </m:e>
                          <m:sub>
                            <m: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𝟑</m:t>
                            </m:r>
                            <m: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,</m:t>
                            </m:r>
                            <m: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ko-K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𝒂𝒗𝒂𝒊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Adjust Bitrates to satisfy </a:t>
                </a:r>
              </a:p>
              <a:p>
                <a:pPr marL="362250"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altLang="ko-KR" sz="2000" b="1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𝟏</m:t>
                    </m:r>
                    <m:r>
                      <a:rPr lang="en-US" altLang="ko-KR" sz="2000" b="1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−</m:t>
                    </m:r>
                    <m:r>
                      <a:rPr lang="en-US" altLang="ko-KR" sz="2000" b="1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𝑱</m:t>
                    </m:r>
                    <m:r>
                      <a:rPr lang="en-US" altLang="ko-KR" sz="2000" b="1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&lt;</m:t>
                    </m:r>
                    <m:r>
                      <a:rPr lang="en-US" altLang="ko-KR" sz="2000" b="1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𝑱</m:t>
                    </m:r>
                    <m:r>
                      <a:rPr lang="en-US" altLang="ko-KR" sz="2000" b="1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−</m:t>
                    </m:r>
                    <m:f>
                      <m:fPr>
                        <m:ctrlPr>
                          <a:rPr lang="en-US" altLang="ko-KR" sz="20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sz="20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altLang="ko-KR" sz="2000" b="1" kern="0" dirty="0" smtClean="0">
                    <a:solidFill>
                      <a:srgbClr val="FF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 and Formulation</a:t>
                </a:r>
                <a:endParaRPr lang="en-US" altLang="ko-KR" sz="2000" b="1" kern="0" dirty="0" smtClean="0">
                  <a:solidFill>
                    <a:srgbClr val="FF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62250" lvl="1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28800"/>
                <a:ext cx="4790256" cy="3603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6075729" y="1250829"/>
            <a:ext cx="1808639" cy="1746123"/>
            <a:chOff x="5436096" y="1972608"/>
            <a:chExt cx="1808639" cy="1746123"/>
          </a:xfrm>
        </p:grpSpPr>
        <p:grpSp>
          <p:nvGrpSpPr>
            <p:cNvPr id="8" name="그룹 7"/>
            <p:cNvGrpSpPr/>
            <p:nvPr/>
          </p:nvGrpSpPr>
          <p:grpSpPr>
            <a:xfrm>
              <a:off x="5436096" y="1972608"/>
              <a:ext cx="1746124" cy="1746123"/>
              <a:chOff x="1673478" y="2147656"/>
              <a:chExt cx="2147944" cy="2147943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1673478" y="2147656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13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8431" y="301745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오른쪽 화살표 13"/>
              <p:cNvSpPr/>
              <p:nvPr/>
            </p:nvSpPr>
            <p:spPr>
              <a:xfrm rot="21069168">
                <a:off x="2140488" y="3329303"/>
                <a:ext cx="553787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 rot="15361692">
                <a:off x="2706577" y="3790701"/>
                <a:ext cx="553785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16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1072" y="3283832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2860" y="3799280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9615" y="2739245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오른쪽 화살표 18"/>
              <p:cNvSpPr/>
              <p:nvPr/>
            </p:nvSpPr>
            <p:spPr>
              <a:xfrm rot="9022588">
                <a:off x="2958699" y="3116270"/>
                <a:ext cx="553787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직사각형 8"/>
                <p:cNvSpPr/>
                <p:nvPr/>
              </p:nvSpPr>
              <p:spPr>
                <a:xfrm>
                  <a:off x="5659991" y="2491054"/>
                  <a:ext cx="679930" cy="4406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𝟏</m:t>
                            </m:r>
                            <m:r>
                              <a:rPr lang="en-US" altLang="ko-KR" sz="18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,</m:t>
                            </m:r>
                            <m:r>
                              <a:rPr lang="en-US" altLang="ko-K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ko-K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𝒔𝒖𝒑</m:t>
                            </m:r>
                          </m:sup>
                        </m:sSubSup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>
            <p:sp>
              <p:nvSpPr>
                <p:cNvPr id="9" name="직사각형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9991" y="2491054"/>
                  <a:ext cx="679930" cy="440633"/>
                </a:xfrm>
                <a:prstGeom prst="rect">
                  <a:avLst/>
                </a:prstGeom>
                <a:blipFill>
                  <a:blip r:embed="rId7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직사각형 9"/>
                <p:cNvSpPr/>
                <p:nvPr/>
              </p:nvSpPr>
              <p:spPr>
                <a:xfrm>
                  <a:off x="5856296" y="3257797"/>
                  <a:ext cx="679930" cy="4406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𝟐</m:t>
                            </m:r>
                            <m:r>
                              <a:rPr lang="en-US" altLang="ko-KR" sz="18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,</m:t>
                            </m:r>
                            <m:r>
                              <a:rPr lang="en-US" altLang="ko-K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ko-K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𝒔𝒖𝒑</m:t>
                            </m:r>
                          </m:sup>
                        </m:sSubSup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>
            <p:sp>
              <p:nvSpPr>
                <p:cNvPr id="10" name="직사각형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6296" y="3257797"/>
                  <a:ext cx="679930" cy="440633"/>
                </a:xfrm>
                <a:prstGeom prst="rect">
                  <a:avLst/>
                </a:prstGeom>
                <a:blipFill>
                  <a:blip r:embed="rId8"/>
                  <a:stretch>
                    <a:fillRect b="-97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직사각형 10"/>
                <p:cNvSpPr/>
                <p:nvPr/>
              </p:nvSpPr>
              <p:spPr>
                <a:xfrm>
                  <a:off x="6564805" y="2781313"/>
                  <a:ext cx="679930" cy="4406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𝟑</m:t>
                            </m:r>
                            <m:r>
                              <a:rPr lang="en-US" altLang="ko-KR" sz="18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,</m:t>
                            </m:r>
                            <m:r>
                              <a:rPr lang="en-US" altLang="ko-K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ko-K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𝒔𝒖𝒑</m:t>
                            </m:r>
                          </m:sup>
                        </m:sSubSup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>
            <p:sp>
              <p:nvSpPr>
                <p:cNvPr id="11" name="직사각형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4805" y="2781313"/>
                  <a:ext cx="679930" cy="440633"/>
                </a:xfrm>
                <a:prstGeom prst="rect">
                  <a:avLst/>
                </a:prstGeom>
                <a:blipFill>
                  <a:blip r:embed="rId9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773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 smtClean="0"/>
              <a:t>Verification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95535" y="1135063"/>
            <a:ext cx="8208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Last week’s problem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Cannot access external IP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address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(Solved)</a:t>
            </a:r>
            <a:endParaRPr lang="en-US" altLang="ko-KR" sz="2000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b="1" kern="0" dirty="0" err="1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dhclient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 wlan0</a:t>
            </a:r>
            <a:endParaRPr lang="en-US" altLang="ko-KR" sz="2000" b="1" kern="0" dirty="0">
              <a:solidFill>
                <a:srgbClr val="FF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632929" y="3109413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1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45024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264" y="4255049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오른쪽 화살표 16"/>
          <p:cNvSpPr/>
          <p:nvPr/>
        </p:nvSpPr>
        <p:spPr>
          <a:xfrm rot="19134987">
            <a:off x="3987788" y="4108890"/>
            <a:ext cx="450189" cy="13828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554" y="3359787"/>
            <a:ext cx="504056" cy="519424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4711103" y="3402650"/>
            <a:ext cx="1020507" cy="579825"/>
            <a:chOff x="4855242" y="3482255"/>
            <a:chExt cx="1020507" cy="57982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443435">
              <a:off x="4855242" y="3697620"/>
              <a:ext cx="1020507" cy="240742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 bwMode="auto">
            <a:xfrm flipH="1">
              <a:off x="5120950" y="3482255"/>
              <a:ext cx="489091" cy="579825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1950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fontAlgn="t">
              <a:spcBef>
                <a:spcPct val="20000"/>
              </a:spcBef>
            </a:pPr>
            <a:r>
              <a:rPr lang="en-US" altLang="ko-KR" dirty="0" smtClean="0"/>
              <a:t>Verification</a:t>
            </a:r>
            <a:endParaRPr lang="en-US" altLang="ko-KR" sz="28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95535" y="1135063"/>
            <a:ext cx="820891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Testbed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Process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62250" lvl="1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do</a:t>
            </a:r>
            <a:endParaRPr lang="en-US" altLang="ko-KR" sz="20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Make Media Server				</a:t>
            </a:r>
            <a:r>
              <a:rPr lang="ko-KR" altLang="en-US" sz="2000" kern="0" dirty="0" smtClean="0">
                <a:latin typeface="Arial"/>
                <a:ea typeface="굴림"/>
                <a:cs typeface="Tahoma" panose="020B0604030504040204" pitchFamily="34" charset="0"/>
              </a:rPr>
              <a:t>★☆☆☆☆</a:t>
            </a:r>
            <a:endParaRPr lang="en-US" altLang="ko-KR" sz="2000" kern="0" dirty="0" smtClean="0"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Inter-Component Communication		</a:t>
            </a:r>
            <a:r>
              <a:rPr lang="ko-KR" altLang="en-US" sz="2000" kern="0" dirty="0" smtClean="0">
                <a:latin typeface="Arial"/>
                <a:ea typeface="굴림"/>
                <a:cs typeface="Tahoma" panose="020B0604030504040204" pitchFamily="34" charset="0"/>
              </a:rPr>
              <a:t>★★★★★</a:t>
            </a:r>
            <a:endParaRPr lang="en-US" altLang="ko-KR" sz="20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>
                <a:latin typeface="Arial"/>
                <a:ea typeface="굴림"/>
                <a:cs typeface="Tahoma" panose="020B0604030504040204" pitchFamily="34" charset="0"/>
              </a:rPr>
              <a:t>Implement Algorithm at SDN</a:t>
            </a: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2000" kern="0" dirty="0"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	</a:t>
            </a:r>
            <a:r>
              <a:rPr lang="ko-KR" altLang="en-US" sz="2000" kern="0" dirty="0" smtClean="0">
                <a:latin typeface="Arial"/>
                <a:ea typeface="굴림"/>
                <a:cs typeface="Tahoma" panose="020B0604030504040204" pitchFamily="34" charset="0"/>
              </a:rPr>
              <a:t>★★★</a:t>
            </a:r>
            <a:r>
              <a:rPr lang="ko-KR" altLang="en-US" sz="2000" kern="0" dirty="0">
                <a:latin typeface="Arial"/>
                <a:ea typeface="굴림"/>
                <a:cs typeface="Tahoma" panose="020B0604030504040204" pitchFamily="34" charset="0"/>
              </a:rPr>
              <a:t>☆☆</a:t>
            </a:r>
            <a:endParaRPr lang="en-US" altLang="ko-KR" sz="20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endParaRPr lang="en-US" altLang="ko-KR" sz="20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endParaRPr lang="en-US" altLang="ko-KR" sz="20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b="1" kern="0" dirty="0">
              <a:solidFill>
                <a:srgbClr val="FF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99792" y="2060848"/>
            <a:ext cx="1080120" cy="144016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15616" y="1812752"/>
            <a:ext cx="7128792" cy="2840384"/>
            <a:chOff x="1115616" y="1596728"/>
            <a:chExt cx="7128792" cy="2840384"/>
          </a:xfrm>
        </p:grpSpPr>
        <p:graphicFrame>
          <p:nvGraphicFramePr>
            <p:cNvPr id="8" name="차트 7"/>
            <p:cNvGraphicFramePr/>
            <p:nvPr>
              <p:extLst>
                <p:ext uri="{D42A27DB-BD31-4B8C-83A1-F6EECF244321}">
                  <p14:modId xmlns:p14="http://schemas.microsoft.com/office/powerpoint/2010/main" val="37190712"/>
                </p:ext>
              </p:extLst>
            </p:nvPr>
          </p:nvGraphicFramePr>
          <p:xfrm>
            <a:off x="1115616" y="1596728"/>
            <a:ext cx="7128792" cy="28403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4" name="직사각형 13"/>
            <p:cNvSpPr/>
            <p:nvPr/>
          </p:nvSpPr>
          <p:spPr>
            <a:xfrm>
              <a:off x="2747342" y="1772816"/>
              <a:ext cx="3120802" cy="36190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59570" y="3503538"/>
              <a:ext cx="2100461" cy="35751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602956" y="2897408"/>
            <a:ext cx="1620181" cy="671071"/>
            <a:chOff x="4602956" y="2897408"/>
            <a:chExt cx="1620181" cy="671071"/>
          </a:xfrm>
        </p:grpSpPr>
        <p:sp>
          <p:nvSpPr>
            <p:cNvPr id="28" name="사각형 설명선 27"/>
            <p:cNvSpPr/>
            <p:nvPr/>
          </p:nvSpPr>
          <p:spPr>
            <a:xfrm>
              <a:off x="4602956" y="2897408"/>
              <a:ext cx="1620181" cy="671071"/>
            </a:xfrm>
            <a:prstGeom prst="wedgeRectCallout">
              <a:avLst>
                <a:gd name="adj1" fmla="val -34113"/>
                <a:gd name="adj2" fmla="val 70515"/>
              </a:avLst>
            </a:prstGeom>
            <a:solidFill>
              <a:schemeClr val="bg1"/>
            </a:solidFill>
            <a:ln w="25400" cap="rnd">
              <a:solidFill>
                <a:srgbClr val="C0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4714882" y="2977788"/>
              <a:ext cx="1369286" cy="5232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- Using </a:t>
              </a:r>
              <a:r>
                <a:rPr lang="en-US" altLang="ko-KR" sz="1400" dirty="0" err="1" smtClean="0"/>
                <a:t>nmcli</a:t>
              </a:r>
              <a:r>
                <a:rPr lang="en-US" altLang="ko-KR" sz="1400" dirty="0" smtClean="0"/>
                <a:t>, </a:t>
              </a:r>
            </a:p>
            <a:p>
              <a:r>
                <a:rPr lang="en-US" altLang="ko-KR" sz="1400" dirty="0" smtClean="0"/>
                <a:t>controlled </a:t>
              </a:r>
              <a:r>
                <a:rPr lang="en-US" altLang="ko-KR" sz="1400" dirty="0" err="1" smtClean="0"/>
                <a:t>WiFi</a:t>
              </a:r>
              <a:endParaRPr lang="en-US" altLang="ko-KR" sz="1400" dirty="0" smtClean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580112" y="1153036"/>
            <a:ext cx="1874231" cy="671071"/>
            <a:chOff x="4602956" y="2897408"/>
            <a:chExt cx="1874231" cy="671071"/>
          </a:xfrm>
        </p:grpSpPr>
        <p:sp>
          <p:nvSpPr>
            <p:cNvPr id="34" name="사각형 설명선 33"/>
            <p:cNvSpPr/>
            <p:nvPr/>
          </p:nvSpPr>
          <p:spPr>
            <a:xfrm>
              <a:off x="4602956" y="2897408"/>
              <a:ext cx="1874231" cy="671071"/>
            </a:xfrm>
            <a:prstGeom prst="wedgeRectCallout">
              <a:avLst>
                <a:gd name="adj1" fmla="val -34113"/>
                <a:gd name="adj2" fmla="val 70515"/>
              </a:avLst>
            </a:prstGeom>
            <a:solidFill>
              <a:schemeClr val="bg1"/>
            </a:solidFill>
            <a:ln w="25400" cap="rnd">
              <a:solidFill>
                <a:srgbClr val="C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4637929" y="2993968"/>
              <a:ext cx="1797287" cy="5232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- </a:t>
              </a:r>
              <a:r>
                <a:rPr lang="en-US" altLang="ko-KR" sz="1400" dirty="0"/>
                <a:t>S</a:t>
              </a:r>
              <a:r>
                <a:rPr lang="en-US" altLang="ko-KR" sz="1400" dirty="0" smtClean="0"/>
                <a:t>erver with Python</a:t>
              </a:r>
            </a:p>
            <a:p>
              <a:r>
                <a:rPr lang="en-US" altLang="ko-KR" sz="1400" dirty="0" smtClean="0"/>
                <a:t>- Changed bitrate</a:t>
              </a:r>
              <a:endParaRPr lang="en-US" altLang="ko-KR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49394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Future Work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2089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Verifying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Algorithm through implementation</a:t>
            </a:r>
            <a:endParaRPr lang="en-US" altLang="ko-KR" sz="12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69712</TotalTime>
  <Words>380</Words>
  <Application>Microsoft Office PowerPoint</Application>
  <PresentationFormat>화면 슬라이드 쇼(4:3)</PresentationFormat>
  <Paragraphs>128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Research   Jae Jun Ha  Media Computing and Networking Laboratory POSTECH  2018-08-17</vt:lpstr>
      <vt:lpstr>Contents</vt:lpstr>
      <vt:lpstr>Estimate Bandwidth</vt:lpstr>
      <vt:lpstr>Algorithm</vt:lpstr>
      <vt:lpstr>Algorithm</vt:lpstr>
      <vt:lpstr>Verification</vt:lpstr>
      <vt:lpstr>Verification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3232</cp:revision>
  <cp:lastPrinted>2018-08-16T16:32:18Z</cp:lastPrinted>
  <dcterms:created xsi:type="dcterms:W3CDTF">2010-07-29T14:05:23Z</dcterms:created>
  <dcterms:modified xsi:type="dcterms:W3CDTF">2018-08-16T16:32:25Z</dcterms:modified>
</cp:coreProperties>
</file>