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1"/>
  </p:notesMasterIdLst>
  <p:handoutMasterIdLst>
    <p:handoutMasterId r:id="rId12"/>
  </p:handoutMasterIdLst>
  <p:sldIdLst>
    <p:sldId id="702" r:id="rId2"/>
    <p:sldId id="703" r:id="rId3"/>
    <p:sldId id="707" r:id="rId4"/>
    <p:sldId id="708" r:id="rId5"/>
    <p:sldId id="710" r:id="rId6"/>
    <p:sldId id="711" r:id="rId7"/>
    <p:sldId id="700" r:id="rId8"/>
    <p:sldId id="712" r:id="rId9"/>
    <p:sldId id="704" r:id="rId10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81" autoAdjust="0"/>
  </p:normalViewPr>
  <p:slideViewPr>
    <p:cSldViewPr>
      <p:cViewPr varScale="1">
        <p:scale>
          <a:sx n="98" d="100"/>
          <a:sy n="98" d="100"/>
        </p:scale>
        <p:origin x="364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/>
              <a:t>세미나 발표를 시작하겠습니다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7169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baseline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6393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 smtClean="0"/>
              <a:t>Research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b="0" dirty="0" smtClean="0">
                <a:effectLst/>
              </a:rPr>
              <a:t/>
            </a:r>
            <a:br>
              <a:rPr lang="en-US" altLang="ko-KR" b="0" dirty="0" smtClean="0">
                <a:effectLst/>
              </a:rPr>
            </a:b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Jae Jun Ha</a:t>
            </a:r>
            <a:r>
              <a:rPr lang="en-US" altLang="ko-KR" sz="1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effectLst/>
              </a:rPr>
            </a:br>
            <a: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POSTECH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2018-11-23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54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Contents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2271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Contents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dirty="0" smtClean="0"/>
              <a:t>Algorithm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dirty="0" smtClean="0"/>
              <a:t>Bandwidth </a:t>
            </a:r>
            <a:r>
              <a:rPr lang="en-US" altLang="ko-KR" sz="2000" dirty="0" smtClean="0"/>
              <a:t>Estimation</a:t>
            </a:r>
            <a:endParaRPr lang="en-US" altLang="ko-KR" sz="2000" dirty="0" smtClean="0"/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Future Work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89400" lvl="2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8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511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00"/>
                </a:solidFill>
                <a:cs typeface="Tahoma" panose="020B0604030504040204" pitchFamily="34" charset="0"/>
              </a:rPr>
              <a:t>Using Branch and Bound method </a:t>
            </a:r>
            <a:r>
              <a:rPr lang="en-US" altLang="ko-KR" dirty="0" smtClean="0"/>
              <a:t> </a:t>
            </a:r>
          </a:p>
          <a:p>
            <a:pPr marL="800100" lvl="1" indent="-342900">
              <a:buClr>
                <a:srgbClr val="A20000"/>
              </a:buClr>
              <a:buSzPct val="100000"/>
            </a:pPr>
            <a:r>
              <a:rPr lang="en-US" altLang="ko-KR" dirty="0">
                <a:solidFill>
                  <a:srgbClr val="000000"/>
                </a:solidFill>
                <a:cs typeface="Tahoma" panose="020B0604030504040204" pitchFamily="34" charset="0"/>
              </a:rPr>
              <a:t>Base: Full Search</a:t>
            </a:r>
          </a:p>
          <a:p>
            <a:pPr marL="800100" lvl="1" indent="-342900">
              <a:buClr>
                <a:srgbClr val="A20000"/>
              </a:buClr>
              <a:buSzPct val="100000"/>
            </a:pPr>
            <a:r>
              <a:rPr lang="en-US" altLang="ko-KR" dirty="0">
                <a:solidFill>
                  <a:srgbClr val="000000"/>
                </a:solidFill>
                <a:cs typeface="Tahoma" panose="020B0604030504040204" pitchFamily="34" charset="0"/>
              </a:rPr>
              <a:t>Reducing Time Complexity: Branch and 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Bound</a:t>
            </a:r>
          </a:p>
          <a:p>
            <a:pPr marL="1200150" lvl="2" indent="-342900">
              <a:buClr>
                <a:srgbClr val="A20000"/>
              </a:buClr>
              <a:buSzPct val="100000"/>
            </a:pP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UE </a:t>
            </a:r>
            <a:r>
              <a:rPr lang="en-US" altLang="ko-KR" dirty="0" err="1" smtClean="0">
                <a:solidFill>
                  <a:srgbClr val="000000"/>
                </a:solidFill>
                <a:cs typeface="Tahoma" panose="020B0604030504040204" pitchFamily="34" charset="0"/>
              </a:rPr>
              <a:t>i</a:t>
            </a: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 can not connect AP j</a:t>
            </a:r>
          </a:p>
          <a:p>
            <a:pPr marL="1200150" lvl="2" indent="-342900">
              <a:buClr>
                <a:srgbClr val="A20000"/>
              </a:buClr>
              <a:buSzPct val="100000"/>
            </a:pPr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Capacity of AP is full</a:t>
            </a:r>
            <a:endParaRPr lang="en-US" altLang="ko-KR" dirty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3508711" y="5775067"/>
            <a:ext cx="20714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&lt; </a:t>
            </a:r>
            <a:r>
              <a:rPr lang="ko-KR" altLang="en-US" sz="1000" dirty="0" smtClean="0"/>
              <a:t>http</a:t>
            </a:r>
            <a:r>
              <a:rPr lang="ko-KR" altLang="en-US" sz="1000" dirty="0"/>
              <a:t>://</a:t>
            </a:r>
            <a:r>
              <a:rPr lang="ko-KR" altLang="en-US" sz="1000" dirty="0" smtClean="0"/>
              <a:t>lazineer.tistory.com/111 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763" y="3212639"/>
            <a:ext cx="4240456" cy="248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1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However, some cases fail to solve the problem</a:t>
            </a:r>
          </a:p>
          <a:p>
            <a:pPr lvl="1"/>
            <a:r>
              <a:rPr lang="en-US" altLang="ko-KR" dirty="0" smtClean="0"/>
              <a:t>There are remaining UEs which was not connected to any AP</a:t>
            </a:r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39752" y="4509120"/>
            <a:ext cx="4343400" cy="16383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415108" y="1949380"/>
            <a:ext cx="6192688" cy="2415724"/>
            <a:chOff x="1415108" y="1949380"/>
            <a:chExt cx="6192688" cy="2415724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15108" y="1949380"/>
              <a:ext cx="6192688" cy="2415724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2411760" y="2780928"/>
              <a:ext cx="4896544" cy="576064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503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cs typeface="Tahoma" panose="020B0604030504040204" pitchFamily="34" charset="0"/>
              </a:rPr>
              <a:t>However, some cases fail to solve the problem</a:t>
            </a:r>
          </a:p>
          <a:p>
            <a:pPr lvl="1"/>
            <a:r>
              <a:rPr lang="en-US" altLang="ko-KR" dirty="0" smtClean="0"/>
              <a:t>There are remaining UEs which was not connected to any AP</a:t>
            </a:r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9552" y="2035820"/>
            <a:ext cx="4343400" cy="16383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235" y="2035820"/>
            <a:ext cx="3629071" cy="3027805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19385348">
            <a:off x="5659285" y="2973804"/>
            <a:ext cx="360040" cy="144016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1" name="오른쪽 화살표 10"/>
          <p:cNvSpPr/>
          <p:nvPr/>
        </p:nvSpPr>
        <p:spPr>
          <a:xfrm rot="229527">
            <a:off x="6160579" y="4016914"/>
            <a:ext cx="360040" cy="144016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 rot="11212225">
            <a:off x="7938438" y="3384688"/>
            <a:ext cx="360040" cy="144016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524893" y="4376635"/>
            <a:ext cx="147929" cy="312351"/>
            <a:chOff x="6524893" y="4376635"/>
            <a:chExt cx="147929" cy="312351"/>
          </a:xfrm>
        </p:grpSpPr>
        <p:sp>
          <p:nvSpPr>
            <p:cNvPr id="13" name="오른쪽 화살표 12"/>
            <p:cNvSpPr/>
            <p:nvPr/>
          </p:nvSpPr>
          <p:spPr>
            <a:xfrm rot="18667965">
              <a:off x="6448448" y="4453080"/>
              <a:ext cx="300819" cy="147929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 bwMode="auto">
            <a:xfrm>
              <a:off x="6525023" y="4437112"/>
              <a:ext cx="135209" cy="251874"/>
            </a:xfrm>
            <a:prstGeom prst="line">
              <a:avLst/>
            </a:prstGeom>
            <a:noFill/>
            <a:ln w="444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 bwMode="auto">
              <a:xfrm>
                <a:off x="6092975" y="3728934"/>
                <a:ext cx="432048" cy="40011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2975" y="3728934"/>
                <a:ext cx="43204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6099100" y="5255948"/>
                <a:ext cx="1799339" cy="533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kern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ker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0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ker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ko-KR" b="0" i="0" kern="0" smtClean="0">
                              <a:latin typeface="Cambria Math" panose="02040503050406030204" pitchFamily="18" charset="0"/>
                            </a:rPr>
                            <m:t>req</m:t>
                          </m:r>
                        </m:sup>
                      </m:sSubSup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≫</m:t>
                      </m:r>
                      <m:sSubSup>
                        <m:sSubSupPr>
                          <m:ctrlPr>
                            <a:rPr lang="ko-KR" altLang="ko-KR" i="1" ker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ker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0" kern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kern="0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 ker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ko-KR" kern="0">
                              <a:latin typeface="Cambria Math" panose="02040503050406030204" pitchFamily="18" charset="0"/>
                            </a:rPr>
                            <m:t>req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100" y="5255948"/>
                <a:ext cx="1799339" cy="5337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10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Sort UE order according to request bitrate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𝑠𝑙𝑜𝑡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𝑟𝑒𝑞</m:t>
                            </m:r>
                          </m:sup>
                        </m:sSub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req</m:t>
                            </m:r>
                          </m:sup>
                        </m:sSubSup>
                      </m:num>
                      <m:den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𝑏𝑤</m:t>
                        </m:r>
                        <m:d>
                          <m:d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𝑅𝑆𝑆𝐼</m:t>
                                </m:r>
                              </m:e>
                              <m:sub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𝑠𝑙𝑜𝑡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req</m:t>
                        </m:r>
                      </m:sup>
                    </m:sSubSup>
                  </m:oMath>
                </a14:m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7502539"/>
                  </p:ext>
                </p:extLst>
              </p:nvPr>
            </p:nvGraphicFramePr>
            <p:xfrm>
              <a:off x="4236552" y="1628800"/>
              <a:ext cx="4375789" cy="25455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375789">
                      <a:extLst>
                        <a:ext uri="{9D8B030D-6E8A-4147-A177-3AD203B41FA5}">
                          <a16:colId xmlns:a16="http://schemas.microsoft.com/office/drawing/2014/main" val="1667308519"/>
                        </a:ext>
                      </a:extLst>
                    </a:gridCol>
                  </a:tblGrid>
                  <a:tr h="2545588">
                    <a:tc>
                      <a:txBody>
                        <a:bodyPr/>
                        <a:lstStyle/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altLang="ko-KR" sz="1200" i="1" kern="100" spc="-5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x-none" sz="1200" kern="100" spc="-5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x-none" sz="1200" kern="100" spc="-5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𝑎𝑛𝑑</m:t>
                              </m:r>
                              <m:r>
                                <a:rPr lang="en-US" sz="1200" b="1" i="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ko-KR" altLang="ko-KR" sz="1200" i="1" kern="100" spc="-5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200" b="1" i="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𝑖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𝑁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, ∀ 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altLang="ko-KR" sz="1200" b="1" i="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x-none" sz="1400" kern="100" spc="-5" dirty="0">
                              <a:solidFill>
                                <a:schemeClr val="tx1"/>
                              </a:solidFill>
                              <a:effectLst/>
                            </a:rPr>
                            <a:t>so as </a:t>
                          </a:r>
                          <a:r>
                            <a:rPr lang="x-none" sz="1400" kern="100" spc="-5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to</a:t>
                          </a:r>
                          <a:endParaRPr lang="en-US" sz="1400" kern="100" spc="-5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x-none" sz="1400" kern="100" spc="-5" dirty="0">
                              <a:solidFill>
                                <a:schemeClr val="tx1"/>
                              </a:solidFill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200" i="1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𝑵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ko-KR" sz="1200" i="1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𝒋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𝑴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|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ko-KR" sz="1200" i="1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𝒎𝒂𝒙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{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𝒖</m:t>
                                      </m:r>
                                      <m:d>
                                        <m:dPr>
                                          <m:ctrlPr>
                                            <a:rPr lang="ko-KR" sz="1200" i="1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ko-KR" sz="1200" i="1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𝒊</m:t>
                                              </m:r>
                                            </m:sub>
                                            <m:sup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𝒓𝒆𝒒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𝒖</m:t>
                                      </m:r>
                                      <m:d>
                                        <m:dPr>
                                          <m:ctrlPr>
                                            <a:rPr lang="ko-KR" sz="1200" i="1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ko-KR" sz="1200" i="1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𝒋</m:t>
                                              </m:r>
                                            </m:sub>
                                            <m:sup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𝒔𝒖𝒑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𝟎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}</m:t>
                                      </m:r>
                                    </m:e>
                                  </m:nary>
                                </m:e>
                              </m:nary>
                            </m:oMath>
                          </a14:m>
                          <a:endParaRPr lang="en-US" sz="1200" kern="100" spc="-5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endParaRPr lang="en-US" altLang="ko-KR" sz="1000" kern="100" spc="-5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endParaRPr lang="ko-KR" sz="1000" kern="100" spc="-5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1016000" indent="-508000"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𝑝𝑙𝑎𝑦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𝑏𝑢𝑓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endParaRPr lang="ko-KR" sz="1000" kern="100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ko-KR" sz="1200" i="1" kern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lang="ko-KR" altLang="ko-KR" sz="1200" i="1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𝑠𝑢𝑝</m:t>
                                    </m:r>
                                  </m:sup>
                                </m:sSubSup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ko-KR" altLang="ko-KR" sz="1200" i="1" kern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𝑠𝑙𝑜𝑡</m:t>
                                    </m:r>
                                  </m:sup>
                                </m:sSubSup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𝑏𝑤</m:t>
                                </m:r>
                                <m:d>
                                  <m:dPr>
                                    <m:ctrlPr>
                                      <a:rPr lang="ko-KR" altLang="ko-KR" sz="1200" i="1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200" i="1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𝑅𝑆𝑆𝐼</m:t>
                                        </m:r>
                                      </m:e>
                                      <m:sub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200" b="1" i="0" kern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𝑓𝑜𝑟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∀ 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		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200" i="1" kern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𝑠𝑢𝑝</m:t>
                                          </m:r>
                                        </m:sup>
                                      </m:sSubSup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𝑟𝑒𝑞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200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𝑏𝑤</m:t>
                                      </m:r>
                                      <m:d>
                                        <m:dPr>
                                          <m:ctrlPr>
                                            <a:rPr lang="ko-KR" alt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ko-KR" altLang="ko-KR" sz="1200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200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𝑅𝑆𝑆𝐼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sz="1200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𝑠𝑙𝑜𝑡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endParaRPr lang="en-US" sz="1200" kern="0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ko-KR" altLang="ko-KR" sz="800" kern="100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701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7502539"/>
                  </p:ext>
                </p:extLst>
              </p:nvPr>
            </p:nvGraphicFramePr>
            <p:xfrm>
              <a:off x="4236552" y="1628800"/>
              <a:ext cx="4375789" cy="25455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375789">
                      <a:extLst>
                        <a:ext uri="{9D8B030D-6E8A-4147-A177-3AD203B41FA5}">
                          <a16:colId xmlns:a16="http://schemas.microsoft.com/office/drawing/2014/main" val="1667308519"/>
                        </a:ext>
                      </a:extLst>
                    </a:gridCol>
                  </a:tblGrid>
                  <a:tr h="254558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9" t="-2871" r="-556" b="-9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70195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558056"/>
              </p:ext>
            </p:extLst>
          </p:nvPr>
        </p:nvGraphicFramePr>
        <p:xfrm>
          <a:off x="3131840" y="1654108"/>
          <a:ext cx="1536760" cy="2113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6760">
                  <a:extLst>
                    <a:ext uri="{9D8B030D-6E8A-4147-A177-3AD203B41FA5}">
                      <a16:colId xmlns:a16="http://schemas.microsoft.com/office/drawing/2014/main" val="16673085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Determine </a:t>
                      </a:r>
                      <a:endParaRPr lang="en-US" sz="14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sz="3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Minimize</a:t>
                      </a:r>
                      <a:endParaRPr lang="en-US" sz="14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ko-KR" sz="600" kern="100" spc="-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</a:rPr>
                        <a:t>subject to</a:t>
                      </a: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300" kern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700" kern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  <a:endParaRPr lang="ko-KR" altLang="ko-KR" sz="120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01956"/>
                  </a:ext>
                </a:extLst>
              </a:tr>
            </a:tbl>
          </a:graphicData>
        </a:graphic>
      </p:graphicFrame>
      <p:sp>
        <p:nvSpPr>
          <p:cNvPr id="5" name="왼쪽 중괄호 4"/>
          <p:cNvSpPr/>
          <p:nvPr/>
        </p:nvSpPr>
        <p:spPr bwMode="auto">
          <a:xfrm>
            <a:off x="3468172" y="1628676"/>
            <a:ext cx="216024" cy="201622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519" y="1628676"/>
            <a:ext cx="3629071" cy="3027805"/>
          </a:xfrm>
          <a:prstGeom prst="rect">
            <a:avLst/>
          </a:prstGeom>
        </p:spPr>
      </p:pic>
      <p:sp>
        <p:nvSpPr>
          <p:cNvPr id="27" name="오른쪽 화살표 26"/>
          <p:cNvSpPr/>
          <p:nvPr/>
        </p:nvSpPr>
        <p:spPr>
          <a:xfrm rot="19385348">
            <a:off x="4851569" y="2566660"/>
            <a:ext cx="360040" cy="144016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8" name="오른쪽 화살표 27"/>
          <p:cNvSpPr/>
          <p:nvPr/>
        </p:nvSpPr>
        <p:spPr>
          <a:xfrm rot="229527">
            <a:off x="5352863" y="3609770"/>
            <a:ext cx="360040" cy="144016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9" name="오른쪽 화살표 28"/>
          <p:cNvSpPr/>
          <p:nvPr/>
        </p:nvSpPr>
        <p:spPr>
          <a:xfrm rot="11212225">
            <a:off x="7130722" y="2977544"/>
            <a:ext cx="360040" cy="144016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1" name="오른쪽 화살표 30"/>
          <p:cNvSpPr/>
          <p:nvPr/>
        </p:nvSpPr>
        <p:spPr>
          <a:xfrm rot="18667965">
            <a:off x="5640732" y="4045936"/>
            <a:ext cx="300819" cy="147929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/>
              <p:cNvSpPr/>
              <p:nvPr/>
            </p:nvSpPr>
            <p:spPr>
              <a:xfrm>
                <a:off x="5291384" y="4848804"/>
                <a:ext cx="1799339" cy="533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kern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ker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0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ker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kern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ko-KR" b="0" i="0" kern="0" smtClean="0">
                              <a:latin typeface="Cambria Math" panose="02040503050406030204" pitchFamily="18" charset="0"/>
                            </a:rPr>
                            <m:t>req</m:t>
                          </m:r>
                        </m:sup>
                      </m:sSubSup>
                      <m:r>
                        <a:rPr lang="en-US" altLang="ko-KR" b="0" i="1" kern="0" smtClean="0">
                          <a:latin typeface="Cambria Math" panose="02040503050406030204" pitchFamily="18" charset="0"/>
                        </a:rPr>
                        <m:t>≫</m:t>
                      </m:r>
                      <m:sSubSup>
                        <m:sSubSupPr>
                          <m:ctrlPr>
                            <a:rPr lang="ko-KR" altLang="ko-KR" i="1" ker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ker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0" kern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kern="0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 ker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ko-KR" kern="0">
                              <a:latin typeface="Cambria Math" panose="02040503050406030204" pitchFamily="18" charset="0"/>
                            </a:rPr>
                            <m:t>req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384" y="4848804"/>
                <a:ext cx="1799339" cy="5337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3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7" grpId="0" animBg="1"/>
      <p:bldP spid="28" grpId="0" animBg="1"/>
      <p:bldP spid="29" grpId="0" animBg="1"/>
      <p:bldP spid="31" grpId="0" animBg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Bandwidth </a:t>
            </a:r>
            <a:r>
              <a:rPr lang="en-US" altLang="ko-KR" dirty="0" smtClean="0"/>
              <a:t>Estimation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RSSI estimation</a:t>
            </a:r>
          </a:p>
          <a:p>
            <a:pPr lvl="1"/>
            <a:r>
              <a:rPr lang="en-US" altLang="ko-KR" dirty="0" smtClean="0"/>
              <a:t>Fluctuation </a:t>
            </a:r>
            <a:endParaRPr lang="en-US" altLang="ko-KR" dirty="0"/>
          </a:p>
          <a:p>
            <a:pPr lvl="2"/>
            <a:r>
              <a:rPr lang="en-US" altLang="ko-KR" dirty="0" smtClean="0"/>
              <a:t>At SDN, collect RSSI every 5sec</a:t>
            </a:r>
          </a:p>
          <a:p>
            <a:pPr lvl="2"/>
            <a:r>
              <a:rPr lang="en-US" altLang="ko-KR" dirty="0" smtClean="0"/>
              <a:t>Using Moving Average to reduce fluctuation</a:t>
            </a:r>
          </a:p>
          <a:p>
            <a:pPr lvl="2"/>
            <a:r>
              <a:rPr lang="en-US" altLang="ko-KR" dirty="0" smtClean="0"/>
              <a:t>Estimate future RSSI using ARIMA model</a:t>
            </a:r>
            <a:endParaRPr lang="en-US" altLang="ko-KR" dirty="0"/>
          </a:p>
          <a:p>
            <a:pPr lvl="1"/>
            <a:r>
              <a:rPr lang="en-US" altLang="ko-KR" dirty="0" smtClean="0"/>
              <a:t>Buffer underflow</a:t>
            </a:r>
          </a:p>
          <a:p>
            <a:pPr lvl="2"/>
            <a:r>
              <a:rPr lang="en-US" altLang="ko-KR" dirty="0" smtClean="0"/>
              <a:t>Moving average can not consider difference between estimated value and real value</a:t>
            </a:r>
          </a:p>
          <a:p>
            <a:pPr lvl="2"/>
            <a:r>
              <a:rPr lang="en-US" altLang="ko-KR" dirty="0" smtClean="0"/>
              <a:t>Later consider buffer underflow constraints from problem formulation</a:t>
            </a:r>
            <a:endParaRPr lang="en-US" altLang="ko-KR" dirty="0"/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623417" y="6055404"/>
            <a:ext cx="770408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&lt; https://bestengagingcommunities.com/2016/08/13/how-to-leverage-moving-averages-to-confirm-a-saas-companys-traction/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&gt;</a:t>
            </a:r>
            <a:endParaRPr lang="ko-KR" altLang="en-US" sz="1050" dirty="0"/>
          </a:p>
        </p:txBody>
      </p:sp>
      <p:pic>
        <p:nvPicPr>
          <p:cNvPr id="1026" name="Picture 2" descr="Moving Aver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326685"/>
            <a:ext cx="3154635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7879043"/>
                  </p:ext>
                </p:extLst>
              </p:nvPr>
            </p:nvGraphicFramePr>
            <p:xfrm>
              <a:off x="4228659" y="4437112"/>
              <a:ext cx="4375789" cy="221246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375789">
                      <a:extLst>
                        <a:ext uri="{9D8B030D-6E8A-4147-A177-3AD203B41FA5}">
                          <a16:colId xmlns:a16="http://schemas.microsoft.com/office/drawing/2014/main" val="1667308519"/>
                        </a:ext>
                      </a:extLst>
                    </a:gridCol>
                  </a:tblGrid>
                  <a:tr h="1979563">
                    <a:tc>
                      <a:txBody>
                        <a:bodyPr/>
                        <a:lstStyle/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altLang="ko-KR" sz="1200" i="1" kern="100" spc="-5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x-none" sz="1200" kern="100" spc="-5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x-none" sz="1200" kern="100" spc="-5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𝑎𝑛𝑑</m:t>
                              </m:r>
                              <m:r>
                                <a:rPr lang="en-US" sz="1200" b="1" i="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ko-KR" altLang="ko-KR" sz="1200" i="1" kern="100" spc="-5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x-none" altLang="ko-KR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200" b="1" i="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𝑖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𝑁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, ∀ 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x-none" altLang="ko-KR" sz="120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altLang="ko-KR" sz="1200" b="1" i="0" kern="100" spc="-5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x-none" sz="1400" kern="100" spc="-5" dirty="0">
                              <a:solidFill>
                                <a:schemeClr val="tx1"/>
                              </a:solidFill>
                              <a:effectLst/>
                            </a:rPr>
                            <a:t>so as </a:t>
                          </a:r>
                          <a:r>
                            <a:rPr lang="x-none" sz="1400" kern="100" spc="-5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to</a:t>
                          </a:r>
                          <a:endParaRPr lang="en-US" sz="1400" kern="100" spc="-5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x-none" sz="1400" kern="100" spc="-5" dirty="0">
                              <a:solidFill>
                                <a:schemeClr val="tx1"/>
                              </a:solidFill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200" i="1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𝑵</m:t>
                                  </m:r>
                                  <m:r>
                                    <a:rPr lang="x-none" sz="1200" kern="100" spc="-5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ko-KR" sz="1200" i="1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𝒋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𝑴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|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ko-KR" sz="1200" i="1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x-none" sz="1200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𝒎𝒂𝒙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{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𝒖</m:t>
                                      </m:r>
                                      <m:d>
                                        <m:dPr>
                                          <m:ctrlPr>
                                            <a:rPr lang="ko-KR" sz="1200" i="1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ko-KR" sz="1200" i="1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𝒊</m:t>
                                              </m:r>
                                            </m:sub>
                                            <m:sup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𝒓𝒆𝒒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𝒖</m:t>
                                      </m:r>
                                      <m:d>
                                        <m:dPr>
                                          <m:ctrlPr>
                                            <a:rPr lang="ko-KR" sz="1200" i="1" kern="100" spc="-5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ko-KR" sz="1200" i="1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𝒋</m:t>
                                              </m:r>
                                            </m:sub>
                                            <m:sup>
                                              <m:r>
                                                <a:rPr lang="x-none" sz="1200" kern="100" spc="-5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/>
                                                </a:rPr>
                                                <m:t>𝒔𝒖𝒑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𝟎</m:t>
                                      </m:r>
                                      <m:r>
                                        <a:rPr lang="x-none" sz="1200" kern="100" spc="-5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}</m:t>
                                      </m:r>
                                    </m:e>
                                  </m:nary>
                                </m:e>
                              </m:nary>
                            </m:oMath>
                          </a14:m>
                          <a:endParaRPr lang="en-US" sz="1200" kern="100" spc="-5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endParaRPr lang="en-US" altLang="ko-KR" sz="1000" kern="100" spc="-5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indent="182880" algn="r">
                            <a:lnSpc>
                              <a:spcPct val="95000"/>
                            </a:lnSpc>
                            <a:spcAft>
                              <a:spcPts val="0"/>
                            </a:spcAft>
                            <a:tabLst>
                              <a:tab pos="182880" algn="l"/>
                            </a:tabLst>
                          </a:pPr>
                          <a:endParaRPr lang="ko-KR" sz="1000" kern="100" spc="-5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1016000" indent="-508000"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kern="0" baseline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𝑝𝑙𝑎𝑦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𝑠𝑢𝑝</m:t>
                                  </m:r>
                                </m:sup>
                              </m:sSubSup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ko-KR" sz="12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𝑏𝑢𝑓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endParaRPr lang="ko-KR" sz="1000" kern="100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ko-KR" sz="1200" i="1" kern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lang="ko-KR" altLang="ko-KR" sz="1200" i="1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𝑠𝑢𝑝</m:t>
                                    </m:r>
                                  </m:sup>
                                </m:sSubSup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ko-KR" altLang="ko-KR" sz="1200" i="1" kern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2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𝑠𝑙𝑜𝑡</m:t>
                                    </m:r>
                                  </m:sup>
                                </m:sSubSup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𝑏𝑤</m:t>
                                </m:r>
                                <m:d>
                                  <m:dPr>
                                    <m:ctrlPr>
                                      <a:rPr lang="ko-KR" altLang="ko-KR" sz="1200" i="1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200" i="1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𝑅𝑆𝑆𝐼</m:t>
                                        </m:r>
                                      </m:e>
                                      <m:sub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2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200" b="1" i="0" kern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𝑓𝑜𝑟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∀ 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r>
                                  <a:rPr lang="en-US" sz="12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		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sz="1200" i="1" kern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|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𝑠𝑢𝑝</m:t>
                                          </m:r>
                                        </m:sup>
                                      </m:sSubSup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2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/>
                                            </a:rPr>
                                            <m:t>𝑟𝑒𝑞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ko-KR" sz="1200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𝑏𝑤</m:t>
                                      </m:r>
                                      <m:d>
                                        <m:dPr>
                                          <m:ctrlPr>
                                            <a:rPr lang="ko-KR" altLang="ko-KR" sz="1200" i="1" ker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ko-KR" altLang="ko-KR" sz="1200" i="1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200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𝑅𝑆𝑆𝐼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sz="1200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1200" ker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  <m:r>
                                    <a:rPr lang="en-US" sz="12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ko-KR" sz="12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2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/>
                                        </a:rPr>
                                        <m:t>𝑠𝑙𝑜𝑡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 ∀ 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2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𝑀</m:t>
                              </m:r>
                            </m:oMath>
                          </a14:m>
                          <a:endParaRPr lang="en-US" sz="1200" kern="0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algn="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ko-KR" altLang="ko-KR" sz="800" kern="100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701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7879043"/>
                  </p:ext>
                </p:extLst>
              </p:nvPr>
            </p:nvGraphicFramePr>
            <p:xfrm>
              <a:off x="4228659" y="4437112"/>
              <a:ext cx="4375789" cy="221246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375789">
                      <a:extLst>
                        <a:ext uri="{9D8B030D-6E8A-4147-A177-3AD203B41FA5}">
                          <a16:colId xmlns:a16="http://schemas.microsoft.com/office/drawing/2014/main" val="1667308519"/>
                        </a:ext>
                      </a:extLst>
                    </a:gridCol>
                  </a:tblGrid>
                  <a:tr h="221246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39" t="-3022" r="-556" b="-7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70195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953535"/>
              </p:ext>
            </p:extLst>
          </p:nvPr>
        </p:nvGraphicFramePr>
        <p:xfrm>
          <a:off x="3123947" y="4462420"/>
          <a:ext cx="1536760" cy="2113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6760">
                  <a:extLst>
                    <a:ext uri="{9D8B030D-6E8A-4147-A177-3AD203B41FA5}">
                      <a16:colId xmlns:a16="http://schemas.microsoft.com/office/drawing/2014/main" val="16673085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Determine </a:t>
                      </a:r>
                      <a:endParaRPr lang="en-US" sz="14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en-US" sz="3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x-none" sz="1400" kern="100" spc="-5" dirty="0" smtClean="0">
                          <a:solidFill>
                            <a:schemeClr val="tx1"/>
                          </a:solidFill>
                          <a:effectLst/>
                        </a:rPr>
                        <a:t>Minimize</a:t>
                      </a:r>
                      <a:endParaRPr lang="en-US" sz="1400" kern="100" spc="-5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82880" algn="r">
                        <a:lnSpc>
                          <a:spcPct val="95000"/>
                        </a:lnSpc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endParaRPr lang="ko-KR" sz="600" kern="100" spc="-5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</a:rPr>
                        <a:t>subject to</a:t>
                      </a: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300" kern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ko-KR" sz="700" kern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  <a:endParaRPr lang="ko-KR" altLang="ko-KR" sz="120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016000" indent="-508000" algn="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01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61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Bandwidth </a:t>
            </a:r>
            <a:r>
              <a:rPr lang="en-US" altLang="ko-KR" smtClean="0"/>
              <a:t>Estimation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Estimation</a:t>
                </a:r>
              </a:p>
              <a:p>
                <a:pPr lvl="1"/>
                <a:r>
                  <a:rPr lang="en-US" altLang="ko-KR" dirty="0" smtClean="0"/>
                  <a:t>Using RSSI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00"/>
                        </a:solidFill>
                        <a:latin typeface="Cambria Math"/>
                        <a:cs typeface="Tahoma" panose="020B0604030504040204" pitchFamily="34" charset="0"/>
                      </a:rPr>
                      <m:t>1−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∙(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𝑆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1)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602205"/>
            <a:ext cx="5400600" cy="203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2205"/>
            <a:ext cx="4104456" cy="215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3126604" y="4808185"/>
            <a:ext cx="3034805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 An </a:t>
            </a:r>
            <a:r>
              <a:rPr lang="en-US" altLang="ko-KR" sz="1200" dirty="0"/>
              <a:t>SDN Platform for Traffic </a:t>
            </a:r>
            <a:r>
              <a:rPr lang="en-US" altLang="ko-KR" sz="1200" dirty="0" smtClean="0"/>
              <a:t>Offloading &gt;</a:t>
            </a:r>
            <a:endParaRPr lang="ko-KR" altLang="en-US" sz="12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7033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Future work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Curve-Fitting</a:t>
                </a:r>
              </a:p>
              <a:p>
                <a:pPr lvl="1"/>
                <a:r>
                  <a:rPr lang="en-US" altLang="ko-KR" dirty="0" smtClean="0"/>
                  <a:t>Using SSIM / PSNR, draw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log</m:t>
                    </m:r>
                    <m:r>
                      <a:rPr lang="en-US" altLang="ko-KR" b="0" i="1" smtClean="0">
                        <a:latin typeface="Cambria Math"/>
                      </a:rPr>
                      <m:t>⁡(1+</m:t>
                    </m:r>
                    <m:r>
                      <a:rPr lang="ko-KR" altLang="en-US" b="0" i="1" smtClean="0">
                        <a:latin typeface="Cambria Math"/>
                      </a:rPr>
                      <m:t>𝛽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Modify Bandwidth </a:t>
                </a:r>
                <a:r>
                  <a:rPr lang="en-US" altLang="ko-KR" dirty="0" smtClean="0"/>
                  <a:t>Estimation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728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79281</TotalTime>
  <Words>208</Words>
  <Application>Microsoft Office PowerPoint</Application>
  <PresentationFormat>화면 슬라이드 쇼(4:3)</PresentationFormat>
  <Paragraphs>97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굴림</vt:lpstr>
      <vt:lpstr>맑은 고딕</vt:lpstr>
      <vt:lpstr>Arial</vt:lpstr>
      <vt:lpstr>Cambria Math</vt:lpstr>
      <vt:lpstr>Tahoma</vt:lpstr>
      <vt:lpstr>Times New Roman</vt:lpstr>
      <vt:lpstr>Wingdings</vt:lpstr>
      <vt:lpstr>pres</vt:lpstr>
      <vt:lpstr>Research   Jae Jun Ha  Media Computing and Networking Laboratory POSTECH  2018-11-23</vt:lpstr>
      <vt:lpstr>Contents</vt:lpstr>
      <vt:lpstr>Algorithm</vt:lpstr>
      <vt:lpstr>Algorithm</vt:lpstr>
      <vt:lpstr>Algorithm</vt:lpstr>
      <vt:lpstr>Algorithm</vt:lpstr>
      <vt:lpstr>Bandwidth Estimation</vt:lpstr>
      <vt:lpstr>Bandwidth Estimation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4846</cp:revision>
  <cp:lastPrinted>2018-08-16T16:32:18Z</cp:lastPrinted>
  <dcterms:created xsi:type="dcterms:W3CDTF">2010-07-29T14:05:23Z</dcterms:created>
  <dcterms:modified xsi:type="dcterms:W3CDTF">2018-11-23T05:55:41Z</dcterms:modified>
</cp:coreProperties>
</file>