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6"/>
  </p:notesMasterIdLst>
  <p:handoutMasterIdLst>
    <p:handoutMasterId r:id="rId7"/>
  </p:handoutMasterIdLst>
  <p:sldIdLst>
    <p:sldId id="630" r:id="rId2"/>
    <p:sldId id="632" r:id="rId3"/>
    <p:sldId id="633" r:id="rId4"/>
    <p:sldId id="634" r:id="rId5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485" autoAdjust="0"/>
  </p:normalViewPr>
  <p:slideViewPr>
    <p:cSldViewPr>
      <p:cViewPr varScale="1">
        <p:scale>
          <a:sx n="100" d="100"/>
          <a:sy n="100" d="100"/>
        </p:scale>
        <p:origin x="285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2018-08-06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>
            <a:extLst/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>
            <a:extLst/>
          </p:cNvPr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>
            <a:extLst/>
          </p:cNvPr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>
            <a:extLst/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>
            <a:extLst/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0" lang="ko-KR" altLang="en-US" b="0" kern="0" dirty="0" smtClean="0">
                <a:sym typeface="굴림" pitchFamily="50" charset="-127"/>
              </a:rPr>
              <a:t>저번 것에 이어서 </a:t>
            </a:r>
            <a:r>
              <a:rPr kumimoji="0" lang="en-US" altLang="ko-KR" b="0" kern="0" dirty="0" smtClean="0">
                <a:sym typeface="굴림" pitchFamily="50" charset="-127"/>
              </a:rPr>
              <a:t>AP</a:t>
            </a:r>
            <a:r>
              <a:rPr kumimoji="0" lang="ko-KR" altLang="en-US" b="0" kern="0" dirty="0" smtClean="0">
                <a:sym typeface="굴림" pitchFamily="50" charset="-127"/>
              </a:rPr>
              <a:t>를 바꿀</a:t>
            </a:r>
            <a:r>
              <a:rPr kumimoji="0" lang="ko-KR" altLang="en-US" b="0" kern="0" baseline="0" dirty="0" smtClean="0">
                <a:sym typeface="굴림" pitchFamily="50" charset="-127"/>
              </a:rPr>
              <a:t> 때 </a:t>
            </a:r>
            <a:r>
              <a:rPr kumimoji="0" lang="en-US" altLang="ko-KR" b="0" kern="0" baseline="0" dirty="0" smtClean="0">
                <a:sym typeface="굴림" pitchFamily="50" charset="-127"/>
              </a:rPr>
              <a:t>bandwidth estimation </a:t>
            </a:r>
            <a:r>
              <a:rPr kumimoji="0" lang="ko-KR" altLang="en-US" b="0" kern="0" baseline="0" dirty="0" smtClean="0">
                <a:sym typeface="굴림" pitchFamily="50" charset="-127"/>
              </a:rPr>
              <a:t>방안을 하고 있습니다</a:t>
            </a:r>
            <a:r>
              <a:rPr kumimoji="0" lang="en-US" altLang="ko-KR" b="0" kern="0" baseline="0" dirty="0" smtClean="0">
                <a:sym typeface="굴림" pitchFamily="50" charset="-127"/>
              </a:rPr>
              <a:t>.</a:t>
            </a:r>
            <a:endParaRPr kumimoji="0" lang="en-US" altLang="ko-KR" b="0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790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0" lang="en-US" altLang="ko-KR" b="0" kern="0" dirty="0" smtClean="0">
                <a:sym typeface="굴림" pitchFamily="50" charset="-127"/>
              </a:rPr>
              <a:t>AP </a:t>
            </a:r>
            <a:r>
              <a:rPr kumimoji="0" lang="ko-KR" altLang="en-US" b="0" kern="0" dirty="0" smtClean="0">
                <a:sym typeface="굴림" pitchFamily="50" charset="-127"/>
              </a:rPr>
              <a:t>전체 </a:t>
            </a:r>
            <a:r>
              <a:rPr kumimoji="0" lang="en-US" altLang="ko-KR" b="0" kern="0" dirty="0" smtClean="0">
                <a:sym typeface="굴림" pitchFamily="50" charset="-127"/>
              </a:rPr>
              <a:t>Bandwidth</a:t>
            </a:r>
            <a:r>
              <a:rPr kumimoji="0" lang="ko-KR" altLang="en-US" b="0" kern="0" dirty="0" smtClean="0">
                <a:sym typeface="굴림" pitchFamily="50" charset="-127"/>
              </a:rPr>
              <a:t>는 어떻게 측정할지 생각 중</a:t>
            </a:r>
            <a:endParaRPr kumimoji="0" lang="en-US" altLang="ko-KR" b="0" kern="0" dirty="0" smtClean="0">
              <a:sym typeface="굴림" pitchFamily="50" charset="-127"/>
            </a:endParaRPr>
          </a:p>
          <a:p>
            <a:pPr>
              <a:defRPr/>
            </a:pPr>
            <a:r>
              <a:rPr kumimoji="0" lang="ko-KR" altLang="en-US" b="0" kern="0" dirty="0" smtClean="0">
                <a:sym typeface="굴림" pitchFamily="50" charset="-127"/>
              </a:rPr>
              <a:t>클라이언트들이 소모하는 </a:t>
            </a:r>
            <a:r>
              <a:rPr kumimoji="0" lang="en-US" altLang="ko-KR" b="0" kern="0" dirty="0" smtClean="0">
                <a:sym typeface="굴림" pitchFamily="50" charset="-127"/>
              </a:rPr>
              <a:t>bandwidth</a:t>
            </a:r>
            <a:r>
              <a:rPr kumimoji="0" lang="ko-KR" altLang="en-US" b="0" kern="0" dirty="0" smtClean="0">
                <a:sym typeface="굴림" pitchFamily="50" charset="-127"/>
              </a:rPr>
              <a:t>는 </a:t>
            </a:r>
            <a:r>
              <a:rPr kumimoji="0" lang="en-US" altLang="ko-KR" b="0" kern="0" dirty="0" smtClean="0">
                <a:sym typeface="굴림" pitchFamily="50" charset="-127"/>
              </a:rPr>
              <a:t>SDN </a:t>
            </a:r>
            <a:r>
              <a:rPr kumimoji="0" lang="ko-KR" altLang="en-US" b="0" kern="0" dirty="0" smtClean="0">
                <a:sym typeface="굴림" pitchFamily="50" charset="-127"/>
              </a:rPr>
              <a:t>트래픽을 보고 </a:t>
            </a:r>
            <a:r>
              <a:rPr kumimoji="0" lang="en-US" altLang="ko-KR" b="0" kern="0" dirty="0" smtClean="0">
                <a:sym typeface="굴림" pitchFamily="50" charset="-127"/>
              </a:rPr>
              <a:t>ARIMA </a:t>
            </a:r>
            <a:r>
              <a:rPr kumimoji="0" lang="ko-KR" altLang="en-US" b="0" kern="0" dirty="0" smtClean="0">
                <a:sym typeface="굴림" pitchFamily="50" charset="-127"/>
              </a:rPr>
              <a:t>모델을 사용할 예정</a:t>
            </a:r>
            <a:endParaRPr kumimoji="0" lang="en-US" altLang="ko-KR" b="0" kern="0" dirty="0" smtClean="0">
              <a:sym typeface="굴림" pitchFamily="50" charset="-127"/>
            </a:endParaRPr>
          </a:p>
          <a:p>
            <a:pPr>
              <a:defRPr/>
            </a:pPr>
            <a:r>
              <a:rPr kumimoji="0" lang="ko-KR" altLang="en-US" b="0" kern="0" dirty="0" smtClean="0">
                <a:sym typeface="굴림" pitchFamily="50" charset="-127"/>
              </a:rPr>
              <a:t>남는다는 것은 클라이언트가 요구하는 </a:t>
            </a:r>
            <a:r>
              <a:rPr kumimoji="0" lang="en-US" altLang="ko-KR" b="0" kern="0" dirty="0" smtClean="0">
                <a:sym typeface="굴림" pitchFamily="50" charset="-127"/>
              </a:rPr>
              <a:t>bitrate</a:t>
            </a:r>
            <a:r>
              <a:rPr kumimoji="0" lang="ko-KR" altLang="en-US" b="0" kern="0" dirty="0" smtClean="0">
                <a:sym typeface="굴림" pitchFamily="50" charset="-127"/>
              </a:rPr>
              <a:t>에 맞출 수 있음을 의미</a:t>
            </a:r>
            <a:endParaRPr kumimoji="0" lang="en-US" altLang="ko-KR" b="0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2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4216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0" lang="ko-KR" altLang="en-US" b="0" kern="0" dirty="0" smtClean="0">
                <a:sym typeface="굴림" pitchFamily="50" charset="-127"/>
              </a:rPr>
              <a:t>주변 </a:t>
            </a:r>
            <a:r>
              <a:rPr kumimoji="0" lang="en-US" altLang="ko-KR" b="0" kern="0" dirty="0" smtClean="0">
                <a:sym typeface="굴림" pitchFamily="50" charset="-127"/>
              </a:rPr>
              <a:t>AP</a:t>
            </a:r>
            <a:r>
              <a:rPr kumimoji="0" lang="ko-KR" altLang="en-US" b="0" kern="0" dirty="0" smtClean="0">
                <a:sym typeface="굴림" pitchFamily="50" charset="-127"/>
              </a:rPr>
              <a:t>에서 </a:t>
            </a:r>
            <a:r>
              <a:rPr kumimoji="0" lang="en-US" altLang="ko-KR" b="0" kern="0" dirty="0" smtClean="0">
                <a:sym typeface="굴림" pitchFamily="50" charset="-127"/>
              </a:rPr>
              <a:t>bandwidth</a:t>
            </a:r>
            <a:r>
              <a:rPr kumimoji="0" lang="en-US" altLang="ko-KR" b="0" kern="0" baseline="0" dirty="0" smtClean="0">
                <a:sym typeface="굴림" pitchFamily="50" charset="-127"/>
              </a:rPr>
              <a:t> </a:t>
            </a:r>
            <a:r>
              <a:rPr kumimoji="0" lang="ko-KR" altLang="en-US" b="0" kern="0" baseline="0" dirty="0" smtClean="0">
                <a:sym typeface="굴림" pitchFamily="50" charset="-127"/>
              </a:rPr>
              <a:t>정보 얻는 것 혹은</a:t>
            </a:r>
            <a:endParaRPr kumimoji="0" lang="en-US" altLang="ko-KR" b="0" kern="0" baseline="0" dirty="0" smtClean="0">
              <a:sym typeface="굴림" pitchFamily="50" charset="-127"/>
            </a:endParaRPr>
          </a:p>
          <a:p>
            <a:pPr>
              <a:defRPr/>
            </a:pPr>
            <a:r>
              <a:rPr kumimoji="0" lang="en-US" altLang="ko-KR" b="0" kern="0" baseline="0" dirty="0" err="1" smtClean="0">
                <a:sym typeface="굴림" pitchFamily="50" charset="-127"/>
              </a:rPr>
              <a:t>OpenFlow</a:t>
            </a:r>
            <a:r>
              <a:rPr kumimoji="0" lang="en-US" altLang="ko-KR" b="0" kern="0" baseline="0" dirty="0" smtClean="0">
                <a:sym typeface="굴림" pitchFamily="50" charset="-127"/>
              </a:rPr>
              <a:t> Protocol</a:t>
            </a:r>
            <a:r>
              <a:rPr kumimoji="0" lang="ko-KR" altLang="en-US" b="0" kern="0" baseline="0" dirty="0" smtClean="0">
                <a:sym typeface="굴림" pitchFamily="50" charset="-127"/>
              </a:rPr>
              <a:t>에 </a:t>
            </a:r>
            <a:r>
              <a:rPr kumimoji="0" lang="en-US" altLang="ko-KR" b="0" kern="0" baseline="0" dirty="0" smtClean="0">
                <a:sym typeface="굴림" pitchFamily="50" charset="-127"/>
              </a:rPr>
              <a:t>Bandwidth</a:t>
            </a:r>
            <a:r>
              <a:rPr kumimoji="0" lang="ko-KR" altLang="en-US" b="0" kern="0" baseline="0" dirty="0" smtClean="0">
                <a:sym typeface="굴림" pitchFamily="50" charset="-127"/>
              </a:rPr>
              <a:t>라든지 </a:t>
            </a:r>
            <a:r>
              <a:rPr kumimoji="0" lang="en-US" altLang="ko-KR" b="0" kern="0" baseline="0" dirty="0" smtClean="0">
                <a:sym typeface="굴림" pitchFamily="50" charset="-127"/>
              </a:rPr>
              <a:t>traffic </a:t>
            </a:r>
            <a:r>
              <a:rPr kumimoji="0" lang="ko-KR" altLang="en-US" b="0" kern="0" baseline="0" dirty="0" smtClean="0">
                <a:sym typeface="굴림" pitchFamily="50" charset="-127"/>
              </a:rPr>
              <a:t>정보 포함해서 보내는 것</a:t>
            </a:r>
            <a:endParaRPr kumimoji="0" lang="en-US" altLang="ko-KR" b="0" kern="0" baseline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3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1756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b="0" kern="0" baseline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4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4911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>
            <a:extLst/>
          </p:cNvPr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>
            <a:extLst/>
          </p:cNvPr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>
            <a:extLst/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>
            <a:extLst/>
          </p:cNvPr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 smtClean="0"/>
              <a:t>1)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/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>
            <a:extLst/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>
            <a:extLst/>
          </p:cNvPr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>
            <a:extLst/>
          </p:cNvPr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fontAlgn="t">
              <a:spcBef>
                <a:spcPct val="20000"/>
              </a:spcBef>
            </a:pPr>
            <a:r>
              <a:rPr lang="en-US" altLang="ko-KR" dirty="0" smtClean="0"/>
              <a:t>Bandwidth Estimation</a:t>
            </a:r>
            <a:endParaRPr lang="en-US" altLang="ko-KR" sz="2800" dirty="0">
              <a:solidFill>
                <a:srgbClr val="000000"/>
              </a:solidFill>
              <a:cs typeface="Tahoma" panose="020B0604030504040204" pitchFamily="34" charset="0"/>
            </a:endParaRPr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1</a:t>
            </a:fld>
            <a:endParaRPr lang="en-US" altLang="ko-KR" sz="1200" dirty="0" smtClean="0"/>
          </a:p>
        </p:txBody>
      </p:sp>
      <p:sp>
        <p:nvSpPr>
          <p:cNvPr id="49" name="직사각형 48"/>
          <p:cNvSpPr/>
          <p:nvPr/>
        </p:nvSpPr>
        <p:spPr>
          <a:xfrm>
            <a:off x="395535" y="1135063"/>
            <a:ext cx="8208913" cy="4170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Change AP</a:t>
            </a:r>
            <a:endParaRPr lang="en-US" altLang="ko-KR" dirty="0"/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ko-KR" altLang="en-US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클라이언트의 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Bandwidth </a:t>
            </a:r>
            <a:r>
              <a:rPr lang="ko-KR" altLang="en-US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예측</a:t>
            </a: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959885" y="2496118"/>
            <a:ext cx="3080212" cy="2410840"/>
            <a:chOff x="1673478" y="1329974"/>
            <a:chExt cx="3789033" cy="2965625"/>
          </a:xfrm>
        </p:grpSpPr>
        <p:sp>
          <p:nvSpPr>
            <p:cNvPr id="12" name="타원 11"/>
            <p:cNvSpPr/>
            <p:nvPr/>
          </p:nvSpPr>
          <p:spPr>
            <a:xfrm>
              <a:off x="1673478" y="2147656"/>
              <a:ext cx="2147944" cy="2147943"/>
            </a:xfrm>
            <a:prstGeom prst="ellipse">
              <a:avLst/>
            </a:prstGeom>
            <a:solidFill>
              <a:srgbClr val="00B050">
                <a:alpha val="20000"/>
              </a:srgb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3314567" y="1329974"/>
              <a:ext cx="2147944" cy="2147943"/>
            </a:xfrm>
            <a:prstGeom prst="ellipse">
              <a:avLst/>
            </a:prstGeom>
            <a:solidFill>
              <a:srgbClr val="00B050">
                <a:alpha val="20000"/>
              </a:srgb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pic>
          <p:nvPicPr>
            <p:cNvPr id="14" name="Picture 8" descr="C:\Users\dream\Desktop\ap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8431" y="3017450"/>
              <a:ext cx="249502" cy="6199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8" descr="C:\Users\dream\Desktop\ap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2581" y="1988840"/>
              <a:ext cx="249502" cy="6199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오른쪽 화살표 15"/>
            <p:cNvSpPr/>
            <p:nvPr/>
          </p:nvSpPr>
          <p:spPr>
            <a:xfrm rot="21069168">
              <a:off x="2140488" y="3329303"/>
              <a:ext cx="553787" cy="170104"/>
            </a:xfrm>
            <a:prstGeom prst="rightArrow">
              <a:avLst/>
            </a:prstGeom>
            <a:solidFill>
              <a:srgbClr val="00B0F0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7" name="오른쪽 화살표 16"/>
            <p:cNvSpPr/>
            <p:nvPr/>
          </p:nvSpPr>
          <p:spPr>
            <a:xfrm rot="15361692">
              <a:off x="2706577" y="3790701"/>
              <a:ext cx="553785" cy="170104"/>
            </a:xfrm>
            <a:prstGeom prst="rightArrow">
              <a:avLst/>
            </a:prstGeom>
            <a:solidFill>
              <a:srgbClr val="00B0F0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pic>
          <p:nvPicPr>
            <p:cNvPr id="18" name="Picture 3" descr="C:\Users\dream\Desktop\client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1072" y="3283832"/>
              <a:ext cx="205466" cy="4006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3" descr="C:\Users\dream\Desktop\client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2860" y="3799280"/>
              <a:ext cx="205466" cy="4006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3" descr="C:\Users\dream\Desktop\client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9615" y="2739245"/>
              <a:ext cx="205466" cy="4006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5" name="Picture 3" descr="C:\Users\dream\Desktop\cli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017" y="2417766"/>
            <a:ext cx="167029" cy="32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" descr="C:\Users\dream\Desktop\cli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094" y="4008871"/>
            <a:ext cx="167029" cy="32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 descr="C:\Users\dream\Desktop\cli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147" y="2534379"/>
            <a:ext cx="167029" cy="32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 descr="C:\Users\dream\Desktop\cli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4174" y="3195676"/>
            <a:ext cx="167029" cy="32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3" descr="C:\Users\dream\Desktop\cli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027" y="3072767"/>
            <a:ext cx="167029" cy="32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오른쪽 화살표 29"/>
          <p:cNvSpPr/>
          <p:nvPr/>
        </p:nvSpPr>
        <p:spPr>
          <a:xfrm rot="397987">
            <a:off x="4619531" y="3260128"/>
            <a:ext cx="450189" cy="138282"/>
          </a:xfrm>
          <a:prstGeom prst="rightArrow">
            <a:avLst/>
          </a:prstGeom>
          <a:solidFill>
            <a:srgbClr val="00B0F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31" name="오른쪽 화살표 30"/>
          <p:cNvSpPr/>
          <p:nvPr/>
        </p:nvSpPr>
        <p:spPr>
          <a:xfrm rot="7168552">
            <a:off x="5132211" y="3020562"/>
            <a:ext cx="450189" cy="138282"/>
          </a:xfrm>
          <a:prstGeom prst="rightArrow">
            <a:avLst/>
          </a:prstGeom>
          <a:solidFill>
            <a:srgbClr val="00B0F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32" name="오른쪽 화살표 31"/>
          <p:cNvSpPr/>
          <p:nvPr/>
        </p:nvSpPr>
        <p:spPr>
          <a:xfrm rot="16200000">
            <a:off x="4953173" y="3680303"/>
            <a:ext cx="450189" cy="138282"/>
          </a:xfrm>
          <a:prstGeom prst="rightArrow">
            <a:avLst/>
          </a:prstGeom>
          <a:solidFill>
            <a:srgbClr val="00B0F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33" name="오른쪽 화살표 32"/>
          <p:cNvSpPr/>
          <p:nvPr/>
        </p:nvSpPr>
        <p:spPr>
          <a:xfrm rot="10800000">
            <a:off x="5299363" y="3308116"/>
            <a:ext cx="450189" cy="138282"/>
          </a:xfrm>
          <a:prstGeom prst="rightArrow">
            <a:avLst/>
          </a:prstGeom>
          <a:solidFill>
            <a:srgbClr val="00B0F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34" name="오른쪽 화살표 33"/>
          <p:cNvSpPr/>
          <p:nvPr/>
        </p:nvSpPr>
        <p:spPr>
          <a:xfrm rot="3824875">
            <a:off x="4705797" y="2940355"/>
            <a:ext cx="450189" cy="138282"/>
          </a:xfrm>
          <a:prstGeom prst="rightArrow">
            <a:avLst/>
          </a:prstGeom>
          <a:solidFill>
            <a:srgbClr val="00B0F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35" name="오른쪽 화살표 34"/>
          <p:cNvSpPr/>
          <p:nvPr/>
        </p:nvSpPr>
        <p:spPr>
          <a:xfrm rot="18750105">
            <a:off x="4630870" y="3577462"/>
            <a:ext cx="450189" cy="138282"/>
          </a:xfrm>
          <a:prstGeom prst="rightArrow">
            <a:avLst/>
          </a:prstGeom>
          <a:solidFill>
            <a:srgbClr val="00B0F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60" name="오른쪽 화살표 59"/>
          <p:cNvSpPr/>
          <p:nvPr/>
        </p:nvSpPr>
        <p:spPr>
          <a:xfrm rot="9022588">
            <a:off x="4004677" y="3948248"/>
            <a:ext cx="450189" cy="138282"/>
          </a:xfrm>
          <a:prstGeom prst="rightArrow">
            <a:avLst/>
          </a:prstGeom>
          <a:solidFill>
            <a:srgbClr val="00B0F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397027" y="3535725"/>
            <a:ext cx="372290" cy="548739"/>
          </a:xfrm>
          <a:prstGeom prst="rect">
            <a:avLst/>
          </a:prstGeom>
          <a:ln w="25400">
            <a:solidFill>
              <a:srgbClr val="FF0000"/>
            </a:solidFill>
            <a:prstDash val="sysDot"/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06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60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491880" y="3410574"/>
            <a:ext cx="1597148" cy="255990"/>
          </a:xfrm>
          <a:prstGeom prst="rect">
            <a:avLst/>
          </a:prstGeom>
          <a:solidFill>
            <a:srgbClr val="FF6600"/>
          </a:solidFill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91269" y="3410574"/>
            <a:ext cx="2344627" cy="255990"/>
          </a:xfrm>
          <a:prstGeom prst="rect">
            <a:avLst/>
          </a:prstGeom>
          <a:solidFill>
            <a:srgbClr val="FFC000"/>
          </a:solidFill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fontAlgn="t">
              <a:spcBef>
                <a:spcPct val="20000"/>
              </a:spcBef>
            </a:pPr>
            <a:r>
              <a:rPr lang="en-US" altLang="ko-KR" dirty="0" smtClean="0"/>
              <a:t>Bandwidth Estimation</a:t>
            </a:r>
            <a:endParaRPr lang="en-US" altLang="ko-KR" sz="2800" dirty="0">
              <a:solidFill>
                <a:srgbClr val="000000"/>
              </a:solidFill>
              <a:cs typeface="Tahoma" panose="020B0604030504040204" pitchFamily="34" charset="0"/>
            </a:endParaRPr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2</a:t>
            </a:fld>
            <a:endParaRPr lang="en-US" altLang="ko-KR" sz="1200" dirty="0" smtClean="0"/>
          </a:p>
        </p:txBody>
      </p:sp>
      <p:sp>
        <p:nvSpPr>
          <p:cNvPr id="49" name="직사각형 48"/>
          <p:cNvSpPr/>
          <p:nvPr/>
        </p:nvSpPr>
        <p:spPr>
          <a:xfrm>
            <a:off x="395535" y="1135063"/>
            <a:ext cx="8208913" cy="14342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Change AP</a:t>
            </a:r>
            <a:endParaRPr lang="en-US" altLang="ko-KR" dirty="0"/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Case #1: AP</a:t>
            </a:r>
            <a:r>
              <a:rPr lang="ko-KR" altLang="en-US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에 클라이언트가 요구하는 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bitrate</a:t>
            </a:r>
            <a:r>
              <a:rPr lang="ko-KR" altLang="en-US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와 비교할 때 충분한 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bandwidth</a:t>
            </a:r>
            <a:r>
              <a:rPr lang="ko-KR" altLang="en-US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가 남는 경우</a:t>
            </a: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1162350" lvl="2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Arial" panose="020B0604020202020204" pitchFamily="34" charset="0"/>
              <a:buChar char="-"/>
            </a:pPr>
            <a:r>
              <a:rPr lang="en-US" altLang="ko-KR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AP </a:t>
            </a:r>
            <a:r>
              <a:rPr lang="ko-KR" altLang="en-US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전체 </a:t>
            </a:r>
            <a:r>
              <a:rPr lang="en-US" altLang="ko-KR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Bandwidth – </a:t>
            </a:r>
            <a:r>
              <a:rPr lang="ko-KR" altLang="en-US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클라이언트들이 소모하는 </a:t>
            </a:r>
            <a:r>
              <a:rPr lang="en-US" altLang="ko-KR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Bandwidth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2959885" y="2496118"/>
            <a:ext cx="3080212" cy="2410840"/>
            <a:chOff x="1673478" y="1329974"/>
            <a:chExt cx="3789033" cy="2965625"/>
          </a:xfrm>
        </p:grpSpPr>
        <p:sp>
          <p:nvSpPr>
            <p:cNvPr id="12" name="타원 11"/>
            <p:cNvSpPr/>
            <p:nvPr/>
          </p:nvSpPr>
          <p:spPr>
            <a:xfrm>
              <a:off x="1673478" y="2147656"/>
              <a:ext cx="2147944" cy="2147943"/>
            </a:xfrm>
            <a:prstGeom prst="ellipse">
              <a:avLst/>
            </a:prstGeom>
            <a:solidFill>
              <a:srgbClr val="00B050">
                <a:alpha val="20000"/>
              </a:srgb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3314567" y="1329974"/>
              <a:ext cx="2147944" cy="2147943"/>
            </a:xfrm>
            <a:prstGeom prst="ellipse">
              <a:avLst/>
            </a:prstGeom>
            <a:solidFill>
              <a:srgbClr val="00B050">
                <a:alpha val="20000"/>
              </a:srgb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pic>
          <p:nvPicPr>
            <p:cNvPr id="14" name="Picture 8" descr="C:\Users\dream\Desktop\ap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8431" y="3017450"/>
              <a:ext cx="249502" cy="6199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8" descr="C:\Users\dream\Desktop\ap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2581" y="1988840"/>
              <a:ext cx="249502" cy="6199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오른쪽 화살표 15"/>
            <p:cNvSpPr/>
            <p:nvPr/>
          </p:nvSpPr>
          <p:spPr>
            <a:xfrm rot="21069168">
              <a:off x="2140488" y="3329303"/>
              <a:ext cx="553787" cy="170104"/>
            </a:xfrm>
            <a:prstGeom prst="rightArrow">
              <a:avLst/>
            </a:prstGeom>
            <a:solidFill>
              <a:srgbClr val="00B0F0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7" name="오른쪽 화살표 16"/>
            <p:cNvSpPr/>
            <p:nvPr/>
          </p:nvSpPr>
          <p:spPr>
            <a:xfrm rot="15361692">
              <a:off x="2706577" y="3790701"/>
              <a:ext cx="553785" cy="170104"/>
            </a:xfrm>
            <a:prstGeom prst="rightArrow">
              <a:avLst/>
            </a:prstGeom>
            <a:solidFill>
              <a:srgbClr val="00B0F0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pic>
          <p:nvPicPr>
            <p:cNvPr id="18" name="Picture 3" descr="C:\Users\dream\Desktop\client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1072" y="3283832"/>
              <a:ext cx="205466" cy="4006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3" descr="C:\Users\dream\Desktop\client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2860" y="3799280"/>
              <a:ext cx="205466" cy="4006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3" descr="C:\Users\dream\Desktop\client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9615" y="2739245"/>
              <a:ext cx="205466" cy="4006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5" name="Picture 3" descr="C:\Users\dream\Desktop\cli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017" y="2417766"/>
            <a:ext cx="167029" cy="32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" descr="C:\Users\dream\Desktop\cli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094" y="4008871"/>
            <a:ext cx="167029" cy="32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 descr="C:\Users\dream\Desktop\cli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147" y="2534379"/>
            <a:ext cx="167029" cy="32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 descr="C:\Users\dream\Desktop\cli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4174" y="3195676"/>
            <a:ext cx="167029" cy="32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3" descr="C:\Users\dream\Desktop\cli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027" y="3072767"/>
            <a:ext cx="167029" cy="32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오른쪽 화살표 29"/>
          <p:cNvSpPr/>
          <p:nvPr/>
        </p:nvSpPr>
        <p:spPr>
          <a:xfrm rot="397987">
            <a:off x="4619531" y="3260128"/>
            <a:ext cx="450189" cy="138282"/>
          </a:xfrm>
          <a:prstGeom prst="rightArrow">
            <a:avLst/>
          </a:prstGeom>
          <a:solidFill>
            <a:srgbClr val="00B0F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31" name="오른쪽 화살표 30"/>
          <p:cNvSpPr/>
          <p:nvPr/>
        </p:nvSpPr>
        <p:spPr>
          <a:xfrm rot="7168552">
            <a:off x="5132211" y="3020562"/>
            <a:ext cx="450189" cy="138282"/>
          </a:xfrm>
          <a:prstGeom prst="rightArrow">
            <a:avLst/>
          </a:prstGeom>
          <a:solidFill>
            <a:srgbClr val="00B0F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32" name="오른쪽 화살표 31"/>
          <p:cNvSpPr/>
          <p:nvPr/>
        </p:nvSpPr>
        <p:spPr>
          <a:xfrm rot="16200000">
            <a:off x="4953173" y="3680303"/>
            <a:ext cx="450189" cy="138282"/>
          </a:xfrm>
          <a:prstGeom prst="rightArrow">
            <a:avLst/>
          </a:prstGeom>
          <a:solidFill>
            <a:srgbClr val="00B0F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33" name="오른쪽 화살표 32"/>
          <p:cNvSpPr/>
          <p:nvPr/>
        </p:nvSpPr>
        <p:spPr>
          <a:xfrm rot="10800000">
            <a:off x="5299363" y="3308116"/>
            <a:ext cx="450189" cy="138282"/>
          </a:xfrm>
          <a:prstGeom prst="rightArrow">
            <a:avLst/>
          </a:prstGeom>
          <a:solidFill>
            <a:srgbClr val="00B0F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34" name="오른쪽 화살표 33"/>
          <p:cNvSpPr/>
          <p:nvPr/>
        </p:nvSpPr>
        <p:spPr>
          <a:xfrm rot="3824875">
            <a:off x="4705797" y="2940355"/>
            <a:ext cx="450189" cy="138282"/>
          </a:xfrm>
          <a:prstGeom prst="rightArrow">
            <a:avLst/>
          </a:prstGeom>
          <a:solidFill>
            <a:srgbClr val="00B0F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60" name="오른쪽 화살표 59"/>
          <p:cNvSpPr/>
          <p:nvPr/>
        </p:nvSpPr>
        <p:spPr>
          <a:xfrm rot="9022588">
            <a:off x="4004677" y="3948248"/>
            <a:ext cx="450189" cy="138282"/>
          </a:xfrm>
          <a:prstGeom prst="rightArrow">
            <a:avLst/>
          </a:prstGeom>
          <a:solidFill>
            <a:srgbClr val="00B0F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397027" y="3535725"/>
            <a:ext cx="372290" cy="548739"/>
          </a:xfrm>
          <a:prstGeom prst="rect">
            <a:avLst/>
          </a:prstGeom>
          <a:ln w="25400">
            <a:solidFill>
              <a:srgbClr val="FF0000"/>
            </a:solidFill>
            <a:prstDash val="sysDot"/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91269" y="3410574"/>
            <a:ext cx="6336704" cy="255990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2123879" y="3359131"/>
            <a:ext cx="1018456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UE1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 bwMode="auto">
          <a:xfrm>
            <a:off x="4103823" y="3378478"/>
            <a:ext cx="1018456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UE2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5200650" y="3113759"/>
            <a:ext cx="2352675" cy="285750"/>
          </a:xfrm>
          <a:custGeom>
            <a:avLst/>
            <a:gdLst>
              <a:gd name="connsiteX0" fmla="*/ 0 w 2352675"/>
              <a:gd name="connsiteY0" fmla="*/ 285750 h 285750"/>
              <a:gd name="connsiteX1" fmla="*/ 0 w 2352675"/>
              <a:gd name="connsiteY1" fmla="*/ 0 h 285750"/>
              <a:gd name="connsiteX2" fmla="*/ 2352675 w 2352675"/>
              <a:gd name="connsiteY2" fmla="*/ 0 h 285750"/>
              <a:gd name="connsiteX3" fmla="*/ 2352675 w 2352675"/>
              <a:gd name="connsiteY3" fmla="*/ 266700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2675" h="285750">
                <a:moveTo>
                  <a:pt x="0" y="285750"/>
                </a:moveTo>
                <a:lnTo>
                  <a:pt x="0" y="0"/>
                </a:lnTo>
                <a:lnTo>
                  <a:pt x="2352675" y="0"/>
                </a:lnTo>
                <a:lnTo>
                  <a:pt x="2352675" y="266700"/>
                </a:lnTo>
              </a:path>
            </a:pathLst>
          </a:custGeom>
          <a:noFill/>
          <a:ln w="15875">
            <a:solidFill>
              <a:schemeClr val="tx1"/>
            </a:solidFill>
            <a:prstDash val="sysDash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 bwMode="auto">
          <a:xfrm>
            <a:off x="4788024" y="2607421"/>
            <a:ext cx="3484213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남는지 여부는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UE3</a:t>
            </a:r>
            <a:r>
              <a:rPr lang="ko-KR" altLang="en-US" sz="1200" b="1" dirty="0" smtClean="0"/>
              <a:t>이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요구하는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Bitrate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와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RSSI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를 보고 판단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직사각형 39"/>
              <p:cNvSpPr/>
              <p:nvPr/>
            </p:nvSpPr>
            <p:spPr>
              <a:xfrm>
                <a:off x="395534" y="3794961"/>
                <a:ext cx="8208913" cy="4129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14:m>
                  <m:oMath xmlns:m="http://schemas.openxmlformats.org/officeDocument/2006/math">
                    <m:r>
                      <a:rPr lang="en-US" altLang="ko-KR" sz="2000" i="1" kern="0">
                        <a:solidFill>
                          <a:srgbClr val="000000"/>
                        </a:solidFill>
                        <a:latin typeface="Cambria Math"/>
                        <a:ea typeface="굴림"/>
                        <a:cs typeface="Tahoma" panose="020B0604030504040204" pitchFamily="34" charset="0"/>
                      </a:rPr>
                      <m:t>1−</m:t>
                    </m:r>
                    <m:sSup>
                      <m:sSupPr>
                        <m:ctrlP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</m:ctrlPr>
                      </m:sSupPr>
                      <m:e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굴림"/>
                            <a:cs typeface="Tahoma" panose="020B0604030504040204" pitchFamily="34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  <m:t>𝐴</m:t>
                        </m:r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∙(</m:t>
                        </m:r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𝑆</m:t>
                        </m:r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+</m:t>
                        </m:r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Tahoma" panose="020B0604030504040204" pitchFamily="34" charset="0"/>
                          </a:rPr>
                          <m:t>𝐵</m:t>
                        </m:r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)</m:t>
                        </m:r>
                      </m:sup>
                    </m:sSup>
                  </m:oMath>
                </a14:m>
                <a:endParaRPr lang="en-US" altLang="ko-KR" sz="16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40" name="직사각형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4" y="3794961"/>
                <a:ext cx="8208913" cy="412934"/>
              </a:xfrm>
              <a:prstGeom prst="rect">
                <a:avLst/>
              </a:prstGeom>
              <a:blipFill>
                <a:blip r:embed="rId5"/>
                <a:stretch>
                  <a:fillRect t="-7463" b="-164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직사각형 41"/>
          <p:cNvSpPr/>
          <p:nvPr/>
        </p:nvSpPr>
        <p:spPr>
          <a:xfrm>
            <a:off x="2299208" y="6333023"/>
            <a:ext cx="4572000" cy="246221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algn="ctr"/>
            <a:r>
              <a:rPr lang="en-US" altLang="ko-KR" sz="1000" dirty="0" smtClean="0"/>
              <a:t>&lt; An </a:t>
            </a:r>
            <a:r>
              <a:rPr lang="en-US" altLang="ko-KR" sz="1000" dirty="0"/>
              <a:t>SDN Platform for Traffic </a:t>
            </a:r>
            <a:r>
              <a:rPr lang="en-US" altLang="ko-KR" sz="1000" dirty="0" smtClean="0"/>
              <a:t>Offloading &gt;</a:t>
            </a:r>
            <a:endParaRPr lang="ko-KR" altLang="en-US" sz="1000" dirty="0"/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171815"/>
            <a:ext cx="5400600" cy="2036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9838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60" grpId="0" animBg="1"/>
      <p:bldP spid="3" grpId="0" animBg="1"/>
      <p:bldP spid="2" grpId="0" animBg="1"/>
      <p:bldP spid="6" grpId="0"/>
      <p:bldP spid="36" grpId="0"/>
      <p:bldP spid="21" grpId="0" animBg="1"/>
      <p:bldP spid="38" grpId="1"/>
      <p:bldP spid="40" grpId="0"/>
      <p:bldP spid="4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491880" y="3410574"/>
            <a:ext cx="1597148" cy="255990"/>
          </a:xfrm>
          <a:prstGeom prst="rect">
            <a:avLst/>
          </a:prstGeom>
          <a:solidFill>
            <a:srgbClr val="FF6600"/>
          </a:solidFill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91269" y="3410574"/>
            <a:ext cx="2344627" cy="255990"/>
          </a:xfrm>
          <a:prstGeom prst="rect">
            <a:avLst/>
          </a:prstGeom>
          <a:solidFill>
            <a:srgbClr val="FFC000"/>
          </a:solidFill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fontAlgn="t">
              <a:spcBef>
                <a:spcPct val="20000"/>
              </a:spcBef>
            </a:pPr>
            <a:r>
              <a:rPr lang="en-US" altLang="ko-KR" dirty="0" smtClean="0"/>
              <a:t>Bandwidth Estimation</a:t>
            </a:r>
            <a:endParaRPr lang="en-US" altLang="ko-KR" sz="2800" dirty="0">
              <a:solidFill>
                <a:srgbClr val="000000"/>
              </a:solidFill>
              <a:cs typeface="Tahoma" panose="020B0604030504040204" pitchFamily="34" charset="0"/>
            </a:endParaRPr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3</a:t>
            </a:fld>
            <a:endParaRPr lang="en-US" altLang="ko-KR" sz="1200" dirty="0" smtClean="0"/>
          </a:p>
        </p:txBody>
      </p:sp>
      <p:sp>
        <p:nvSpPr>
          <p:cNvPr id="49" name="직사각형 48"/>
          <p:cNvSpPr/>
          <p:nvPr/>
        </p:nvSpPr>
        <p:spPr>
          <a:xfrm>
            <a:off x="395535" y="1135063"/>
            <a:ext cx="8208913" cy="14342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Change AP</a:t>
            </a:r>
            <a:endParaRPr lang="en-US" altLang="ko-KR" dirty="0"/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Case #2: AP</a:t>
            </a:r>
            <a:r>
              <a:rPr lang="ko-KR" altLang="en-US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에 클라이언트가 요구하는 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bitrate</a:t>
            </a:r>
            <a:r>
              <a:rPr lang="ko-KR" altLang="en-US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와 비교할 때 충분한 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bandwidth</a:t>
            </a:r>
            <a:r>
              <a:rPr lang="ko-KR" altLang="en-US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가 남지 않는 경우</a:t>
            </a: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1162350" lvl="2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Arial" panose="020B0604020202020204" pitchFamily="34" charset="0"/>
              <a:buChar char="-"/>
            </a:pPr>
            <a:r>
              <a:rPr lang="en-US" altLang="ko-KR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AP </a:t>
            </a:r>
            <a:r>
              <a:rPr lang="ko-KR" altLang="en-US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전체 </a:t>
            </a:r>
            <a:r>
              <a:rPr lang="en-US" altLang="ko-KR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Bandwidth – </a:t>
            </a:r>
            <a:r>
              <a:rPr lang="ko-KR" altLang="en-US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클라이언트들이 소모하는 </a:t>
            </a:r>
            <a:r>
              <a:rPr lang="en-US" altLang="ko-KR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Bandwidth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291269" y="3410574"/>
            <a:ext cx="6336704" cy="255990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2123879" y="3359131"/>
            <a:ext cx="1018456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UE1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 bwMode="auto">
          <a:xfrm>
            <a:off x="4103823" y="3378478"/>
            <a:ext cx="1018456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UE2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5200650" y="3113759"/>
            <a:ext cx="2352675" cy="285750"/>
          </a:xfrm>
          <a:custGeom>
            <a:avLst/>
            <a:gdLst>
              <a:gd name="connsiteX0" fmla="*/ 0 w 2352675"/>
              <a:gd name="connsiteY0" fmla="*/ 285750 h 285750"/>
              <a:gd name="connsiteX1" fmla="*/ 0 w 2352675"/>
              <a:gd name="connsiteY1" fmla="*/ 0 h 285750"/>
              <a:gd name="connsiteX2" fmla="*/ 2352675 w 2352675"/>
              <a:gd name="connsiteY2" fmla="*/ 0 h 285750"/>
              <a:gd name="connsiteX3" fmla="*/ 2352675 w 2352675"/>
              <a:gd name="connsiteY3" fmla="*/ 266700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2675" h="285750">
                <a:moveTo>
                  <a:pt x="0" y="285750"/>
                </a:moveTo>
                <a:lnTo>
                  <a:pt x="0" y="0"/>
                </a:lnTo>
                <a:lnTo>
                  <a:pt x="2352675" y="0"/>
                </a:lnTo>
                <a:lnTo>
                  <a:pt x="2352675" y="266700"/>
                </a:lnTo>
              </a:path>
            </a:pathLst>
          </a:custGeom>
          <a:noFill/>
          <a:ln w="15875">
            <a:solidFill>
              <a:schemeClr val="tx1"/>
            </a:solidFill>
            <a:prstDash val="sysDash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 bwMode="auto">
          <a:xfrm>
            <a:off x="4788024" y="2607421"/>
            <a:ext cx="3484213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남는지 여부는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UE3</a:t>
            </a:r>
            <a:r>
              <a:rPr lang="ko-KR" altLang="en-US" sz="1200" b="1" dirty="0" smtClean="0"/>
              <a:t>이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요구하는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Bitrate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와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RSSI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를 보고 판단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5534" y="3794961"/>
            <a:ext cx="8208913" cy="1224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AP</a:t>
            </a:r>
            <a:r>
              <a:rPr lang="ko-KR" altLang="en-US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에 연결 된 클라이언트들이 </a:t>
            </a:r>
            <a:r>
              <a:rPr lang="ko-KR" altLang="en-US" sz="1600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요구하는 </a:t>
            </a:r>
            <a:r>
              <a:rPr lang="en-US" altLang="ko-KR" sz="1600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Bitrate</a:t>
            </a:r>
            <a:r>
              <a:rPr lang="ko-KR" altLang="en-US" sz="1600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를 보고 </a:t>
            </a:r>
            <a:r>
              <a:rPr lang="en-US" altLang="ko-KR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Bitrate </a:t>
            </a:r>
            <a:r>
              <a:rPr lang="ko-KR" altLang="en-US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재 조정</a:t>
            </a: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1162350" lvl="2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Arial" panose="020B0604020202020204" pitchFamily="34" charset="0"/>
              <a:buChar char="-"/>
            </a:pPr>
            <a:r>
              <a:rPr lang="en-US" altLang="ko-KR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Case #1: </a:t>
            </a:r>
            <a:r>
              <a:rPr lang="ko-KR" altLang="en-US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모든 요청 </a:t>
            </a:r>
            <a:r>
              <a:rPr lang="en-US" altLang="ko-KR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Bitrate</a:t>
            </a:r>
            <a:r>
              <a:rPr lang="ko-KR" altLang="en-US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가 </a:t>
            </a:r>
            <a:r>
              <a:rPr lang="en-US" altLang="ko-KR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Reasonable</a:t>
            </a:r>
            <a:r>
              <a:rPr lang="ko-KR" altLang="en-US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할 경우</a:t>
            </a:r>
            <a:endParaRPr lang="en-US" altLang="ko-KR" sz="16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1162350" lvl="2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Arial" panose="020B0604020202020204" pitchFamily="34" charset="0"/>
              <a:buChar char="-"/>
            </a:pPr>
            <a:r>
              <a:rPr lang="en-US" altLang="ko-KR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Case #2: </a:t>
            </a:r>
            <a:r>
              <a:rPr lang="ko-KR" altLang="en-US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적어도 한 클라이언트의 요청 </a:t>
            </a:r>
            <a:r>
              <a:rPr lang="en-US" altLang="ko-KR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Bitrate</a:t>
            </a:r>
            <a:r>
              <a:rPr lang="ko-KR" altLang="en-US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가 </a:t>
            </a:r>
            <a:r>
              <a:rPr lang="en-US" altLang="ko-KR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Aggressive</a:t>
            </a:r>
            <a:r>
              <a:rPr lang="ko-KR" altLang="en-US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한 경우</a:t>
            </a:r>
            <a:endParaRPr lang="en-US" altLang="ko-KR" sz="16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1619550" lvl="3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ko-KR" sz="1600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Aggressive </a:t>
            </a:r>
            <a:r>
              <a:rPr lang="ko-KR" altLang="en-US" sz="1600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한 기준</a:t>
            </a:r>
            <a:r>
              <a:rPr lang="ko-KR" altLang="en-US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을 정해야 함</a:t>
            </a:r>
            <a:endParaRPr lang="en-US" altLang="ko-KR" sz="16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342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fontAlgn="t">
              <a:spcBef>
                <a:spcPct val="20000"/>
              </a:spcBef>
            </a:pPr>
            <a:r>
              <a:rPr lang="en-US" altLang="ko-KR" dirty="0" smtClean="0"/>
              <a:t>MDP</a:t>
            </a:r>
            <a:endParaRPr lang="en-US" altLang="ko-KR" sz="2800" dirty="0">
              <a:solidFill>
                <a:srgbClr val="000000"/>
              </a:solidFill>
              <a:cs typeface="Tahoma" panose="020B0604030504040204" pitchFamily="34" charset="0"/>
            </a:endParaRPr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4</a:t>
            </a:fld>
            <a:endParaRPr lang="en-US" altLang="ko-KR" sz="1200" dirty="0" smtClean="0"/>
          </a:p>
        </p:txBody>
      </p:sp>
      <p:sp>
        <p:nvSpPr>
          <p:cNvPr id="49" name="직사각형 48"/>
          <p:cNvSpPr/>
          <p:nvPr/>
        </p:nvSpPr>
        <p:spPr>
          <a:xfrm>
            <a:off x="395535" y="1135063"/>
            <a:ext cx="82089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MDP</a:t>
            </a:r>
            <a:r>
              <a:rPr lang="ko-KR" altLang="en-US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가 과연 </a:t>
            </a:r>
            <a:r>
              <a:rPr lang="ko-KR" altLang="en-US" kern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효율 적인지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3088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68920</TotalTime>
  <Words>215</Words>
  <Application>Microsoft Office PowerPoint</Application>
  <PresentationFormat>화면 슬라이드 쇼(4:3)</PresentationFormat>
  <Paragraphs>48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굴림</vt:lpstr>
      <vt:lpstr>맑은 고딕</vt:lpstr>
      <vt:lpstr>Arial</vt:lpstr>
      <vt:lpstr>Cambria Math</vt:lpstr>
      <vt:lpstr>Tahoma</vt:lpstr>
      <vt:lpstr>Wingdings</vt:lpstr>
      <vt:lpstr>pres</vt:lpstr>
      <vt:lpstr>Bandwidth Estimation</vt:lpstr>
      <vt:lpstr>Bandwidth Estimation</vt:lpstr>
      <vt:lpstr>Bandwidth Estimation</vt:lpstr>
      <vt:lpstr>MDP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메카트로닉스  창의력 경진대회</dc:title>
  <dc:creator>Dooing</dc:creator>
  <cp:lastModifiedBy>Windows 사용자</cp:lastModifiedBy>
  <cp:revision>3164</cp:revision>
  <cp:lastPrinted>2018-05-17T20:14:53Z</cp:lastPrinted>
  <dcterms:created xsi:type="dcterms:W3CDTF">2010-07-29T14:05:23Z</dcterms:created>
  <dcterms:modified xsi:type="dcterms:W3CDTF">2018-08-06T14:52:39Z</dcterms:modified>
</cp:coreProperties>
</file>