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"/>
  </p:notesMasterIdLst>
  <p:handoutMasterIdLst>
    <p:handoutMasterId r:id="rId5"/>
  </p:handoutMasterIdLst>
  <p:sldIdLst>
    <p:sldId id="660" r:id="rId2"/>
    <p:sldId id="672" r:id="rId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 varScale="1">
        <p:scale>
          <a:sx n="85" d="100"/>
          <a:sy n="85" d="100"/>
        </p:scale>
        <p:origin x="-1406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Formulation</a:t>
            </a:r>
            <a:r>
              <a:rPr kumimoji="0" lang="ko-KR" altLang="en-US" kern="0" dirty="0" smtClean="0">
                <a:sym typeface="굴림" pitchFamily="50" charset="-127"/>
              </a:rPr>
              <a:t>은 이런 형태로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77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00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8723637"/>
                  </p:ext>
                </p:extLst>
              </p:nvPr>
            </p:nvGraphicFramePr>
            <p:xfrm>
              <a:off x="2267744" y="1412776"/>
              <a:ext cx="4375789" cy="25455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xmlns="" val="1667308519"/>
                        </a:ext>
                      </a:extLst>
                    </a:gridCol>
                  </a:tblGrid>
                  <a:tr h="2545588">
                    <a:tc>
                      <a:txBody>
                        <a:bodyPr/>
                        <a:lstStyle/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200" i="1" kern="100" spc="-5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sz="1200" i="1" kern="100" spc="-5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, ∀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x-none" sz="1400" kern="100" spc="-5" dirty="0">
                              <a:solidFill>
                                <a:schemeClr val="tx1"/>
                              </a:solidFill>
                              <a:effectLst/>
                            </a:rPr>
                            <a:t>so as </a:t>
                          </a:r>
                          <a:r>
                            <a:rPr lang="x-none" sz="1400" kern="100" spc="-5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to</a:t>
                          </a:r>
                          <a:endParaRPr lang="en-US" sz="14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x-none" sz="1400" kern="100" spc="-5" dirty="0">
                              <a:solidFill>
                                <a:schemeClr val="tx1"/>
                              </a:solidFill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𝑵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ko-KR" sz="1200" i="1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𝒋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𝑴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𝒎𝒂𝒙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{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𝒓𝒆𝒒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𝒔𝒖𝒑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𝟎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}</m:t>
                                      </m:r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en-US" sz="12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endParaRPr lang="en-US" altLang="ko-KR" sz="10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endParaRPr lang="ko-KR" sz="1000" kern="100" spc="-5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1016000" indent="-508000"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𝑝𝑙𝑎𝑦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𝑏𝑢𝑓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ko-KR" sz="1000" kern="100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𝑠𝑙𝑜𝑡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  <m:d>
                                  <m:d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200" i="1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𝑅𝑆𝑆𝐼</m:t>
                                        </m:r>
                                      </m:e>
                                      <m:sub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200" b="1" i="0" kern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𝑓𝑜𝑟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∀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		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𝑠𝑢𝑝</m:t>
                                          </m:r>
                                        </m:sup>
                                      </m:sSub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𝑟𝑒𝑞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𝑏𝑤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𝑒𝑠𝑡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2701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8723637"/>
                  </p:ext>
                </p:extLst>
              </p:nvPr>
            </p:nvGraphicFramePr>
            <p:xfrm>
              <a:off x="2267744" y="1412776"/>
              <a:ext cx="4375789" cy="25455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val="1667308519"/>
                        </a:ext>
                      </a:extLst>
                    </a:gridCol>
                  </a:tblGrid>
                  <a:tr h="254558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79" t="-2625" r="-557" b="-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70195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984907"/>
              </p:ext>
            </p:extLst>
          </p:nvPr>
        </p:nvGraphicFramePr>
        <p:xfrm>
          <a:off x="1163032" y="1438084"/>
          <a:ext cx="1536760" cy="2113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760">
                  <a:extLst>
                    <a:ext uri="{9D8B030D-6E8A-4147-A177-3AD203B41FA5}">
                      <a16:colId xmlns:a16="http://schemas.microsoft.com/office/drawing/2014/main" xmlns="" val="16673085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Determine </a:t>
                      </a:r>
                      <a:endParaRPr lang="en-US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sz="3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Minimize</a:t>
                      </a:r>
                      <a:endParaRPr lang="en-US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ko-KR" sz="600" kern="100" spc="-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subject to</a:t>
                      </a: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3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7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endParaRPr lang="ko-KR" altLang="ko-KR" sz="12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701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397624" y="1002134"/>
                <a:ext cx="9718992" cy="6235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Pseudo code</a:t>
                </a:r>
                <a:endParaRPr lang="en-US" altLang="ko-KR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dirty="0"/>
                  <a:t>f</a:t>
                </a:r>
                <a:r>
                  <a:rPr lang="en-US" altLang="ko-KR" sz="1400" dirty="0" smtClean="0"/>
                  <a:t>or </a:t>
                </a:r>
                <a:r>
                  <a:rPr lang="en-US" altLang="ko-KR" sz="1400" dirty="0" err="1" smtClean="0"/>
                  <a:t>i</a:t>
                </a:r>
                <a:r>
                  <a:rPr lang="en-US" altLang="ko-KR" sz="1400" dirty="0" smtClean="0"/>
                  <a:t> = 0 to (N + 1):</a:t>
                </a: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dirty="0" smtClean="0"/>
                  <a:t>  for j = 0 to (T + 1):</a:t>
                </a: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dirty="0" smtClean="0"/>
                  <a:t>    for k = 0 to (M + 1):</a:t>
                </a: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dirty="0" smtClean="0"/>
                  <a:t>      if p[</a:t>
                </a:r>
                <a:r>
                  <a:rPr lang="en-US" altLang="ko-KR" sz="1400" dirty="0" err="1" smtClean="0"/>
                  <a:t>i</a:t>
                </a:r>
                <a:r>
                  <a:rPr lang="en-US" altLang="ko-KR" sz="1400" dirty="0" smtClean="0"/>
                  <a:t>][k] == 0:</a:t>
                </a: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dirty="0" smtClean="0"/>
                  <a:t>        continue</a:t>
                </a:r>
                <a:endParaRPr lang="en-US" altLang="ko-KR" sz="1400" dirty="0" smtClean="0"/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dirty="0" smtClean="0"/>
                  <a:t>      if </a:t>
                </a:r>
                <a:r>
                  <a:rPr lang="en-US" altLang="ko-KR" sz="1400" dirty="0" err="1" smtClean="0"/>
                  <a:t>ue</a:t>
                </a:r>
                <a:r>
                  <a:rPr lang="en-US" altLang="ko-KR" sz="1400" dirty="0" smtClean="0"/>
                  <a:t>[</a:t>
                </a:r>
                <a:r>
                  <a:rPr lang="en-US" altLang="ko-KR" sz="1400" dirty="0" err="1" smtClean="0"/>
                  <a:t>i</a:t>
                </a:r>
                <a:r>
                  <a:rPr lang="en-US" altLang="ko-KR" sz="1400" dirty="0" smtClean="0"/>
                  <a:t>].t &gt; j:</a:t>
                </a: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dirty="0" smtClean="0"/>
                  <a:t>        q[</a:t>
                </a:r>
                <a:r>
                  <a:rPr lang="en-US" altLang="ko-KR" sz="1400" dirty="0" err="1" smtClean="0"/>
                  <a:t>i</a:t>
                </a:r>
                <a:r>
                  <a:rPr lang="en-US" altLang="ko-KR" sz="1400" dirty="0" smtClean="0"/>
                  <a:t>][j][k] = q[</a:t>
                </a:r>
                <a:r>
                  <a:rPr lang="en-US" altLang="ko-KR" sz="1400" dirty="0" err="1" smtClean="0"/>
                  <a:t>i</a:t>
                </a:r>
                <a:r>
                  <a:rPr lang="en-US" altLang="ko-KR" sz="1400" dirty="0" smtClean="0"/>
                  <a:t> – 1][j][k]</a:t>
                </a: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dirty="0" smtClean="0"/>
                  <a:t>      else:</a:t>
                </a: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dirty="0" smtClean="0"/>
                  <a:t>        </a:t>
                </a:r>
                <a:r>
                  <a:rPr lang="en-US" altLang="ko-KR" sz="1400" dirty="0" smtClean="0"/>
                  <a:t>q[</a:t>
                </a:r>
                <a:r>
                  <a:rPr lang="en-US" altLang="ko-KR" sz="1400" dirty="0" err="1" smtClean="0"/>
                  <a:t>i</a:t>
                </a:r>
                <a:r>
                  <a:rPr lang="en-US" altLang="ko-KR" sz="1400" dirty="0" smtClean="0"/>
                  <a:t>][j][k] = max(</a:t>
                </a:r>
                <a:r>
                  <a:rPr lang="en-US" altLang="ko-KR" sz="1400" dirty="0"/>
                  <a:t>q[</a:t>
                </a:r>
                <a:r>
                  <a:rPr lang="en-US" altLang="ko-KR" sz="1400" dirty="0" err="1"/>
                  <a:t>i</a:t>
                </a:r>
                <a:r>
                  <a:rPr lang="en-US" altLang="ko-KR" sz="1400" dirty="0"/>
                  <a:t>][j][k</a:t>
                </a:r>
                <a:r>
                  <a:rPr lang="en-US" altLang="ko-KR" sz="1400" dirty="0" smtClean="0"/>
                  <a:t>], q[</a:t>
                </a:r>
                <a:r>
                  <a:rPr lang="en-US" altLang="ko-KR" sz="1400" dirty="0" err="1" smtClean="0"/>
                  <a:t>i</a:t>
                </a:r>
                <a:r>
                  <a:rPr lang="en-US" altLang="ko-KR" sz="1400" dirty="0" smtClean="0"/>
                  <a:t>][j – </a:t>
                </a:r>
                <a:r>
                  <a:rPr lang="en-US" altLang="ko-KR" sz="1400" dirty="0" err="1" smtClean="0"/>
                  <a:t>ue</a:t>
                </a:r>
                <a:r>
                  <a:rPr lang="en-US" altLang="ko-KR" sz="1400" dirty="0" smtClean="0"/>
                  <a:t>[</a:t>
                </a:r>
                <a:r>
                  <a:rPr lang="en-US" altLang="ko-KR" sz="1400" dirty="0" err="1" smtClean="0"/>
                  <a:t>i</a:t>
                </a:r>
                <a:r>
                  <a:rPr lang="en-US" altLang="ko-KR" sz="1400" dirty="0" smtClean="0"/>
                  <a:t>].t][k] + </a:t>
                </a:r>
                <a:r>
                  <a:rPr lang="en-US" altLang="ko-KR" sz="1400" dirty="0" err="1" smtClean="0"/>
                  <a:t>calQuality</a:t>
                </a:r>
                <a:r>
                  <a:rPr lang="en-US" altLang="ko-KR" sz="1400" dirty="0" smtClean="0"/>
                  <a:t>(</a:t>
                </a:r>
                <a:r>
                  <a:rPr lang="en-US" altLang="ko-KR" sz="1400" dirty="0" err="1" smtClean="0"/>
                  <a:t>i</a:t>
                </a:r>
                <a:r>
                  <a:rPr lang="en-US" altLang="ko-KR" sz="1400" dirty="0" smtClean="0"/>
                  <a:t>))</a:t>
                </a:r>
                <a:endParaRPr lang="en-US" altLang="ko-KR" sz="1400" dirty="0"/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1400" dirty="0"/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Function: </a:t>
                </a:r>
                <a:r>
                  <a:rPr lang="en-US" altLang="ko-KR" kern="0" dirty="0" err="1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CalQuality</a:t>
                </a: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</a:t>
                </a:r>
                <a:r>
                  <a:rPr lang="en-US" altLang="ko-KR" kern="0" dirty="0" err="1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i</a:t>
                </a: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endParaRPr lang="en-US" altLang="ko-KR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8001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l"/>
                </a:pP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i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is index of UE</a:t>
                </a:r>
              </a:p>
              <a:p>
                <a:pPr marL="8001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Calculate Bitrate from MPD using following formula:</a:t>
                </a: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kern="0">
                          <a:latin typeface="Cambria Math"/>
                        </a:rPr>
                        <m:t>0</m:t>
                      </m:r>
                      <m:r>
                        <a:rPr lang="en-US" altLang="ko-KR" sz="1400" kern="0">
                          <a:latin typeface="Cambria Math"/>
                        </a:rPr>
                        <m:t>≤</m:t>
                      </m:r>
                      <m:sSubSup>
                        <m:sSubSupPr>
                          <m:ctrlPr>
                            <a:rPr lang="ko-KR" altLang="ko-KR" sz="1400" i="1" ker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ker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ker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400" i="1" kern="0">
                              <a:latin typeface="Cambria Math"/>
                            </a:rPr>
                            <m:t>𝑠𝑢𝑝</m:t>
                          </m:r>
                        </m:sup>
                      </m:sSubSup>
                      <m:r>
                        <a:rPr lang="en-US" altLang="ko-KR" sz="1400" i="1" kern="0">
                          <a:latin typeface="Cambria Math"/>
                          <a:ea typeface="Cambria Math"/>
                        </a:rPr>
                        <m:t>≅</m:t>
                      </m:r>
                      <m:sSubSup>
                        <m:sSubSupPr>
                          <m:ctrlPr>
                            <a:rPr lang="ko-KR" altLang="ko-KR" sz="1400" i="1" ker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ker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ker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400" i="1" kern="0">
                              <a:latin typeface="Cambria Math" panose="02040503050406030204" pitchFamily="18" charset="0"/>
                            </a:rPr>
                            <m:t>𝑟𝑒𝑞</m:t>
                          </m:r>
                        </m:sup>
                      </m:sSubSup>
                      <m:r>
                        <a:rPr lang="en-US" altLang="ko-KR" sz="1400" kern="0">
                          <a:latin typeface="Cambria Math"/>
                        </a:rPr>
                        <m:t>≤</m:t>
                      </m:r>
                      <m:sSubSup>
                        <m:sSubSupPr>
                          <m:ctrlPr>
                            <a:rPr lang="ko-KR" altLang="ko-KR" sz="1400" i="1" ker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ker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ker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400" i="1" kern="0">
                              <a:latin typeface="Cambria Math" panose="02040503050406030204" pitchFamily="18" charset="0"/>
                            </a:rPr>
                            <m:t>𝑀𝐴𝑋</m:t>
                          </m:r>
                        </m:sup>
                      </m:sSubSup>
                      <m:r>
                        <a:rPr lang="en-US" altLang="ko-KR" sz="1400" i="1" ker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ker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ko-KR" altLang="ko-KR" sz="1400" i="1" ker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4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4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ker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400" kern="0">
                                  <a:latin typeface="Cambria Math" panose="02040503050406030204" pitchFamily="18" charset="0"/>
                                </a:rPr>
                                <m:t>𝑠𝑙𝑜𝑡</m:t>
                              </m:r>
                            </m:sup>
                          </m:sSubSup>
                          <m:r>
                            <a:rPr lang="en-US" altLang="ko-KR" sz="1400" ker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kern="0">
                              <a:latin typeface="Cambria Math" panose="02040503050406030204" pitchFamily="18" charset="0"/>
                            </a:rPr>
                            <m:t>𝑏𝑤</m:t>
                          </m:r>
                          <m:d>
                            <m:dPr>
                              <m:ctrlPr>
                                <a:rPr lang="ko-KR" altLang="ko-KR" sz="1400" i="1" ker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400" i="1" ker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kern="0">
                                      <a:latin typeface="Cambria Math" panose="02040503050406030204" pitchFamily="18" charset="0"/>
                                    </a:rPr>
                                    <m:t>𝑅𝑆𝑆𝐼</m:t>
                                  </m:r>
                                </m:e>
                                <m:sub>
                                  <m:r>
                                    <a:rPr lang="en-US" altLang="ko-KR" sz="14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400" ker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ker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ko-KR" altLang="ko-KR" sz="1400" i="1" ker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ker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4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400" kern="0">
                                  <a:latin typeface="Cambria Math" panose="02040503050406030204" pitchFamily="18" charset="0"/>
                                </a:rPr>
                                <m:t>𝑟𝑒𝑞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8001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Calculate quality</a:t>
                </a:r>
              </a:p>
              <a:p>
                <a:pPr marL="8001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Return calculated quality</a:t>
                </a: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kern="0" dirty="0" smtClean="0"/>
                  <a:t>	</a:t>
                </a:r>
                <a:endParaRPr lang="en-US" altLang="ko-KR" sz="1400" dirty="0" smtClean="0"/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dirty="0" smtClean="0"/>
                  <a:t>    </a:t>
                </a:r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24" y="1002134"/>
                <a:ext cx="9718992" cy="6235810"/>
              </a:xfrm>
              <a:prstGeom prst="rect">
                <a:avLst/>
              </a:prstGeom>
              <a:blipFill rotWithShape="1">
                <a:blip r:embed="rId3"/>
                <a:stretch>
                  <a:fillRect l="-815" t="-7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Algorithm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78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75833</TotalTime>
  <Words>221</Words>
  <Application>Microsoft Office PowerPoint</Application>
  <PresentationFormat>화면 슬라이드 쇼(4:3)</PresentationFormat>
  <Paragraphs>43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pres</vt:lpstr>
      <vt:lpstr>Formulation</vt:lpstr>
      <vt:lpstr>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4429</cp:revision>
  <cp:lastPrinted>2018-08-16T16:32:18Z</cp:lastPrinted>
  <dcterms:created xsi:type="dcterms:W3CDTF">2010-07-29T14:05:23Z</dcterms:created>
  <dcterms:modified xsi:type="dcterms:W3CDTF">2018-10-11T17:28:20Z</dcterms:modified>
</cp:coreProperties>
</file>