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7"/>
  </p:notesMasterIdLst>
  <p:handoutMasterIdLst>
    <p:handoutMasterId r:id="rId8"/>
  </p:handoutMasterIdLst>
  <p:sldIdLst>
    <p:sldId id="1234" r:id="rId2"/>
    <p:sldId id="1235" r:id="rId3"/>
    <p:sldId id="1232" r:id="rId4"/>
    <p:sldId id="1237" r:id="rId5"/>
    <p:sldId id="1236" r:id="rId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ABAB"/>
    <a:srgbClr val="C48000"/>
    <a:srgbClr val="FFE48F"/>
    <a:srgbClr val="FFAFAF"/>
    <a:srgbClr val="F1F1F1"/>
    <a:srgbClr val="79DCFF"/>
    <a:srgbClr val="0099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2045" autoAdjust="0"/>
  </p:normalViewPr>
  <p:slideViewPr>
    <p:cSldViewPr>
      <p:cViewPr varScale="1">
        <p:scale>
          <a:sx n="78" d="100"/>
          <a:sy n="78" d="100"/>
        </p:scale>
        <p:origin x="174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72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𝑖,𝑗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i="1" dirty="0"/>
                  <a:t> </a:t>
                </a:r>
                <a:r>
                  <a:rPr lang="ko-KR" altLang="en-US" dirty="0"/>
                  <a:t>초기화는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이용 가능한 </a:t>
                </a:r>
                <a:r>
                  <a:rPr lang="en-US" altLang="ko-KR" baseline="0" dirty="0"/>
                  <a:t>bandwidth </a:t>
                </a:r>
                <a:r>
                  <a:rPr lang="ko-KR" altLang="en-US" baseline="0" dirty="0"/>
                  <a:t>비율대로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Ex) AP 1</a:t>
                </a:r>
                <a:r>
                  <a:rPr lang="ko-KR" altLang="en-US" baseline="0" dirty="0"/>
                  <a:t>에서 많이 쓰면 </a:t>
                </a:r>
                <a:r>
                  <a:rPr lang="en-US" altLang="ko-KR" baseline="0" dirty="0"/>
                  <a:t>AP 1</a:t>
                </a:r>
                <a:r>
                  <a:rPr lang="ko-KR" altLang="en-US" baseline="0" dirty="0"/>
                  <a:t>에 많이 할당 하는 방식으로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en-US" altLang="ko-KR" baseline="0" dirty="0"/>
                  <a:t>Lagrange Multiplier </a:t>
                </a:r>
                <a:r>
                  <a:rPr lang="ko-KR" altLang="en-US" baseline="0" dirty="0"/>
                  <a:t>이용해서 </a:t>
                </a:r>
                <a:r>
                  <a:rPr lang="en-US" altLang="ko-KR" baseline="0" dirty="0"/>
                  <a:t>λ </a:t>
                </a:r>
                <a:r>
                  <a:rPr lang="ko-KR" altLang="en-US" baseline="0" dirty="0"/>
                  <a:t>값 및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 구함</a:t>
                </a:r>
                <a:endParaRPr lang="en-US" altLang="ko-KR" baseline="0" dirty="0"/>
              </a:p>
              <a:p>
                <a:r>
                  <a:rPr lang="ko-KR" altLang="en-US" baseline="0" dirty="0"/>
                  <a:t>여기서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값의 경우 </a:t>
                </a:r>
                <a:r>
                  <a:rPr lang="en-US" altLang="ko-KR" baseline="0" dirty="0"/>
                  <a:t>MPD</a:t>
                </a:r>
                <a:r>
                  <a:rPr lang="ko-KR" altLang="en-US" baseline="0" dirty="0"/>
                  <a:t>에 맞지 않기 때문에 맞추는 과정이 필요</a:t>
                </a:r>
                <a:endParaRPr lang="en-US" altLang="ko-KR" baseline="0" dirty="0"/>
              </a:p>
              <a:p>
                <a:r>
                  <a:rPr lang="ko-KR" altLang="en-US" baseline="0" dirty="0"/>
                  <a:t>또한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를</a:t>
                </a:r>
                <a:r>
                  <a:rPr lang="en-US" altLang="ko-KR" sz="1200" b="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맞추는 과정도 필요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만약 가능성은 낮지만 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b="0" i="0" kern="1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𝑖^𝑠𝑒𝑟𝑣𝑖𝑐𝑒</a:t>
                </a:r>
                <a:r>
                  <a:rPr lang="ko-KR" altLang="en-US" baseline="0" dirty="0"/>
                  <a:t>가 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𝑟</a:t>
                </a:r>
                <a:r>
                  <a:rPr lang="ko-KR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 kern="1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𝑖^𝑟𝑒𝑞</a:t>
                </a:r>
                <a:r>
                  <a:rPr lang="ko-KR" altLang="en-US" baseline="0" dirty="0"/>
                  <a:t>에 맞고 </a:t>
                </a:r>
                <a:r>
                  <a:rPr lang="en-US" altLang="ko-KR" baseline="0" dirty="0"/>
                  <a:t>timeslot</a:t>
                </a:r>
                <a:r>
                  <a:rPr lang="ko-KR" altLang="en-US" baseline="0" dirty="0"/>
                  <a:t>의 합이 </a:t>
                </a:r>
                <a:r>
                  <a:rPr lang="en-US" altLang="ko-KR" sz="1200" i="0" kern="100">
                    <a:latin typeface="Cambria Math" panose="02040503050406030204" pitchFamily="18" charset="0"/>
                  </a:rPr>
                  <a:t>𝑇_𝑠𝑙𝑜𝑡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안에 들 경우 알고리즘 종료</a:t>
                </a:r>
                <a:endParaRPr lang="en-US" altLang="ko-KR" baseline="0" dirty="0"/>
              </a:p>
              <a:p>
                <a:r>
                  <a:rPr lang="en-US" altLang="ko-KR" baseline="0" dirty="0"/>
                  <a:t>---</a:t>
                </a:r>
              </a:p>
              <a:p>
                <a:r>
                  <a:rPr lang="ko-KR" altLang="en-US" baseline="0" dirty="0"/>
                  <a:t>각 </a:t>
                </a:r>
                <a:r>
                  <a:rPr lang="en-US" altLang="ko-KR" baseline="0" dirty="0"/>
                  <a:t>UE</a:t>
                </a:r>
                <a:r>
                  <a:rPr lang="ko-KR" altLang="en-US" baseline="0" dirty="0"/>
                  <a:t>들의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합을 구함 여기서 </a:t>
                </a:r>
                <a:r>
                  <a:rPr lang="en-US" altLang="ko-KR" baseline="0" dirty="0"/>
                  <a:t>timeslot </a:t>
                </a:r>
                <a:r>
                  <a:rPr lang="ko-KR" altLang="en-US" baseline="0" dirty="0"/>
                  <a:t>합이 세 가지 경우로 나뉨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모두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보다 큰 경우</a:t>
                </a:r>
                <a:endParaRPr lang="en-US" altLang="ko-KR" baseline="0" dirty="0"/>
              </a:p>
              <a:p>
                <a:pPr marL="228600" indent="-228600">
                  <a:buAutoNum type="arabicParenR"/>
                </a:pPr>
                <a:r>
                  <a:rPr lang="ko-KR" altLang="en-US" baseline="0" dirty="0"/>
                  <a:t>하나만 </a:t>
                </a:r>
                <a:r>
                  <a:rPr lang="en-US" altLang="ko-KR" baseline="0" dirty="0"/>
                  <a:t>AP timeslot </a:t>
                </a:r>
                <a:r>
                  <a:rPr lang="ko-KR" altLang="en-US" baseline="0" dirty="0"/>
                  <a:t>안에 드는 경우</a:t>
                </a:r>
                <a:endParaRPr lang="en-US" altLang="ko-KR" baseline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58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35689E-6387-4B63-ABAF-E0EC88775924}"/>
              </a:ext>
            </a:extLst>
          </p:cNvPr>
          <p:cNvSpPr/>
          <p:nvPr/>
        </p:nvSpPr>
        <p:spPr>
          <a:xfrm>
            <a:off x="251520" y="3628516"/>
            <a:ext cx="9124190" cy="476903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3074816" y="1428096"/>
                <a:ext cx="1378904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16" y="1428096"/>
                <a:ext cx="1378904" cy="29450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066910" y="3584049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3584049"/>
                <a:ext cx="5394717" cy="640682"/>
              </a:xfrm>
              <a:prstGeom prst="flowChartDecision">
                <a:avLst/>
              </a:prstGeom>
              <a:blipFill>
                <a:blip r:embed="rId4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/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3F1DEF3-83FC-4A05-838C-8F184505F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481" y="2074309"/>
                <a:ext cx="3087575" cy="291875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1066910" y="5888305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5888305"/>
                <a:ext cx="5394717" cy="1097947"/>
              </a:xfrm>
              <a:prstGeom prst="flowChartDecision">
                <a:avLst/>
              </a:prstGeom>
              <a:blipFill>
                <a:blip r:embed="rId6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7020272" y="3378647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378647"/>
                <a:ext cx="4670479" cy="1073111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872431" y="2852881"/>
                <a:ext cx="1790618" cy="277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31" y="2852881"/>
                <a:ext cx="1790618" cy="277192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stCxn id="3" idx="2"/>
            <a:endCxn id="45" idx="0"/>
          </p:cNvCxnSpPr>
          <p:nvPr/>
        </p:nvCxnSpPr>
        <p:spPr bwMode="auto">
          <a:xfrm>
            <a:off x="3764268" y="1722600"/>
            <a:ext cx="1" cy="351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C81704-F4D4-4DFA-BF79-68A739BFFEDE}"/>
              </a:ext>
            </a:extLst>
          </p:cNvPr>
          <p:cNvCxnSpPr>
            <a:stCxn id="45" idx="2"/>
            <a:endCxn id="49" idx="0"/>
          </p:cNvCxnSpPr>
          <p:nvPr/>
        </p:nvCxnSpPr>
        <p:spPr bwMode="auto">
          <a:xfrm>
            <a:off x="3764269" y="2366184"/>
            <a:ext cx="3471" cy="486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0B2474-8E1B-4857-A210-0C07F7E2A384}"/>
              </a:ext>
            </a:extLst>
          </p:cNvPr>
          <p:cNvCxnSpPr>
            <a:stCxn id="49" idx="2"/>
            <a:endCxn id="7" idx="0"/>
          </p:cNvCxnSpPr>
          <p:nvPr/>
        </p:nvCxnSpPr>
        <p:spPr bwMode="auto">
          <a:xfrm flipH="1">
            <a:off x="3764269" y="3130073"/>
            <a:ext cx="3471" cy="4539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529192" y="3926658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764265" y="4291521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0A07EF-6D6B-4387-A9AA-5B66AE2C8593}"/>
              </a:ext>
            </a:extLst>
          </p:cNvPr>
          <p:cNvSpPr txBox="1"/>
          <p:nvPr/>
        </p:nvSpPr>
        <p:spPr bwMode="auto">
          <a:xfrm>
            <a:off x="3764265" y="5403509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12314790" y="3788158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790" y="3788158"/>
                <a:ext cx="728469" cy="276999"/>
              </a:xfrm>
              <a:prstGeom prst="rect">
                <a:avLst/>
              </a:prstGeom>
              <a:blipFill>
                <a:blip r:embed="rId9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14220297" y="3757138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297" y="3757138"/>
                <a:ext cx="821443" cy="294504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2FBBCA0E-05C5-497C-826B-5E411E4B3913}"/>
              </a:ext>
            </a:extLst>
          </p:cNvPr>
          <p:cNvSpPr txBox="1"/>
          <p:nvPr/>
        </p:nvSpPr>
        <p:spPr bwMode="auto">
          <a:xfrm>
            <a:off x="9384263" y="4466184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9139161" y="7040433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/>
              <p:nvPr/>
            </p:nvSpPr>
            <p:spPr>
              <a:xfrm>
                <a:off x="1066910" y="4736177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4736177"/>
                <a:ext cx="5394717" cy="640682"/>
              </a:xfrm>
              <a:prstGeom prst="flowChartDecision">
                <a:avLst/>
              </a:prstGeom>
              <a:blipFill>
                <a:blip r:embed="rId11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7CAD62-3626-4078-A6DF-9311EF51D167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 bwMode="auto">
          <a:xfrm>
            <a:off x="3764269" y="4224731"/>
            <a:ext cx="0" cy="511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FC8116-6868-4087-97AE-6BEDA3601ED8}"/>
              </a:ext>
            </a:extLst>
          </p:cNvPr>
          <p:cNvCxnSpPr>
            <a:stCxn id="32" idx="2"/>
            <a:endCxn id="47" idx="0"/>
          </p:cNvCxnSpPr>
          <p:nvPr/>
        </p:nvCxnSpPr>
        <p:spPr bwMode="auto">
          <a:xfrm>
            <a:off x="3764269" y="5376859"/>
            <a:ext cx="0" cy="511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FFA9A4-4A81-466C-9DD7-2794A7C93939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 bwMode="auto">
          <a:xfrm>
            <a:off x="6461627" y="3904390"/>
            <a:ext cx="558645" cy="108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A1BD42F-56B2-4C5B-8E95-6859E8F91069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 bwMode="auto">
          <a:xfrm>
            <a:off x="9355512" y="4451758"/>
            <a:ext cx="23459" cy="25886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8D9F75-5F1D-4F5F-A0FF-A0CB6D4D8ED4}"/>
              </a:ext>
            </a:extLst>
          </p:cNvPr>
          <p:cNvCxnSpPr>
            <a:stCxn id="14" idx="3"/>
            <a:endCxn id="68" idx="1"/>
          </p:cNvCxnSpPr>
          <p:nvPr/>
        </p:nvCxnSpPr>
        <p:spPr bwMode="auto">
          <a:xfrm>
            <a:off x="11690751" y="3915203"/>
            <a:ext cx="624039" cy="114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60EB1FF-FF14-4407-966F-E342EF31818E}"/>
              </a:ext>
            </a:extLst>
          </p:cNvPr>
          <p:cNvSpPr txBox="1"/>
          <p:nvPr/>
        </p:nvSpPr>
        <p:spPr bwMode="auto">
          <a:xfrm>
            <a:off x="11778256" y="392093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E1CDE28-47C9-4C80-8A28-8035A3564EED}"/>
              </a:ext>
            </a:extLst>
          </p:cNvPr>
          <p:cNvCxnSpPr>
            <a:stCxn id="68" idx="0"/>
            <a:endCxn id="49" idx="3"/>
          </p:cNvCxnSpPr>
          <p:nvPr/>
        </p:nvCxnSpPr>
        <p:spPr bwMode="auto">
          <a:xfrm rot="16200000" flipV="1">
            <a:off x="8272697" y="-618170"/>
            <a:ext cx="796681" cy="801597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911B224-E914-4E41-9778-83C0540A2B06}"/>
              </a:ext>
            </a:extLst>
          </p:cNvPr>
          <p:cNvCxnSpPr>
            <a:stCxn id="32" idx="3"/>
            <a:endCxn id="68" idx="2"/>
          </p:cNvCxnSpPr>
          <p:nvPr/>
        </p:nvCxnSpPr>
        <p:spPr bwMode="auto">
          <a:xfrm flipV="1">
            <a:off x="6461627" y="4065157"/>
            <a:ext cx="6217398" cy="99136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AF72C5C-2493-46F2-87AD-07D766CEB0B3}"/>
              </a:ext>
            </a:extLst>
          </p:cNvPr>
          <p:cNvSpPr txBox="1"/>
          <p:nvPr/>
        </p:nvSpPr>
        <p:spPr bwMode="auto">
          <a:xfrm>
            <a:off x="6529192" y="505841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1E2A020-D4C9-4A89-A80F-46FEDCE55074}"/>
              </a:ext>
            </a:extLst>
          </p:cNvPr>
          <p:cNvCxnSpPr>
            <a:stCxn id="47" idx="3"/>
            <a:endCxn id="75" idx="2"/>
          </p:cNvCxnSpPr>
          <p:nvPr/>
        </p:nvCxnSpPr>
        <p:spPr bwMode="auto">
          <a:xfrm flipV="1">
            <a:off x="6461627" y="4051642"/>
            <a:ext cx="8169392" cy="238563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F2246E5-051E-482E-AAA9-E5ED53C2F911}"/>
              </a:ext>
            </a:extLst>
          </p:cNvPr>
          <p:cNvCxnSpPr>
            <a:stCxn id="75" idx="0"/>
            <a:endCxn id="45" idx="3"/>
          </p:cNvCxnSpPr>
          <p:nvPr/>
        </p:nvCxnSpPr>
        <p:spPr bwMode="auto">
          <a:xfrm rot="16200000" flipV="1">
            <a:off x="9201093" y="-1672789"/>
            <a:ext cx="1536891" cy="93229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D6B2DA-F1F9-4D86-9373-0B5ADBFD2B6B}"/>
              </a:ext>
            </a:extLst>
          </p:cNvPr>
          <p:cNvSpPr txBox="1"/>
          <p:nvPr/>
        </p:nvSpPr>
        <p:spPr bwMode="auto">
          <a:xfrm>
            <a:off x="6524750" y="646668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454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39571-4673-4C9A-9DD6-27AB5295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5563612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35689E-6387-4B63-ABAF-E0EC88775924}"/>
              </a:ext>
            </a:extLst>
          </p:cNvPr>
          <p:cNvSpPr/>
          <p:nvPr/>
        </p:nvSpPr>
        <p:spPr>
          <a:xfrm>
            <a:off x="251520" y="3628516"/>
            <a:ext cx="9124190" cy="476903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2353A8-037C-45D5-8A5B-BAB060CF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3074819" y="1428096"/>
                <a:ext cx="1378904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19" y="1428096"/>
                <a:ext cx="1378904" cy="29450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066910" y="5884662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5884662"/>
                <a:ext cx="5394717" cy="640682"/>
              </a:xfrm>
              <a:prstGeom prst="flowChartDecision">
                <a:avLst/>
              </a:prstGeom>
              <a:blipFill>
                <a:blip r:embed="rId4"/>
                <a:stretch>
                  <a:fillRect t="-9346" b="-4205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1066910" y="3339165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순서도: 판단 46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3339165"/>
                <a:ext cx="5394717" cy="1097947"/>
              </a:xfrm>
              <a:prstGeom prst="flowChartDecision">
                <a:avLst/>
              </a:prstGeom>
              <a:blipFill>
                <a:blip r:embed="rId5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7318345" y="5664943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순서도: 판단 13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45" y="5664943"/>
                <a:ext cx="4670479" cy="1073111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223951" y="2629515"/>
                <a:ext cx="3087577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1" y="2629515"/>
                <a:ext cx="3087577" cy="291875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 bwMode="auto">
          <a:xfrm>
            <a:off x="3764271" y="1722600"/>
            <a:ext cx="4815" cy="2662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529192" y="394408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785368" y="445182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12340475" y="3143248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475" y="3143248"/>
                <a:ext cx="728469" cy="276999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7020272" y="3134496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134496"/>
                <a:ext cx="821443" cy="294504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9413774" y="7598839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/>
              <p:nvPr/>
            </p:nvSpPr>
            <p:spPr>
              <a:xfrm>
                <a:off x="2871115" y="1988840"/>
                <a:ext cx="179594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15" y="1988840"/>
                <a:ext cx="1795941" cy="276999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/>
              <p:nvPr/>
            </p:nvSpPr>
            <p:spPr>
              <a:xfrm>
                <a:off x="1066910" y="4804542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0" y="4804542"/>
                <a:ext cx="5394717" cy="640682"/>
              </a:xfrm>
              <a:prstGeom prst="flowChartDecision">
                <a:avLst/>
              </a:prstGeom>
              <a:blipFill>
                <a:blip r:embed="rId11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A1BD42F-56B2-4C5B-8E95-6859E8F91069}"/>
              </a:ext>
            </a:extLst>
          </p:cNvPr>
          <p:cNvCxnSpPr>
            <a:cxnSpLocks/>
            <a:stCxn id="14" idx="2"/>
            <a:endCxn id="81" idx="0"/>
          </p:cNvCxnSpPr>
          <p:nvPr/>
        </p:nvCxnSpPr>
        <p:spPr bwMode="auto">
          <a:xfrm flipH="1">
            <a:off x="9653584" y="6738054"/>
            <a:ext cx="1" cy="8607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AF72C5C-2493-46F2-87AD-07D766CEB0B3}"/>
              </a:ext>
            </a:extLst>
          </p:cNvPr>
          <p:cNvSpPr txBox="1"/>
          <p:nvPr/>
        </p:nvSpPr>
        <p:spPr bwMode="auto">
          <a:xfrm>
            <a:off x="6529192" y="5157192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1E2A020-D4C9-4A89-A80F-46FEDCE55074}"/>
              </a:ext>
            </a:extLst>
          </p:cNvPr>
          <p:cNvCxnSpPr>
            <a:stCxn id="47" idx="3"/>
            <a:endCxn id="75" idx="2"/>
          </p:cNvCxnSpPr>
          <p:nvPr/>
        </p:nvCxnSpPr>
        <p:spPr bwMode="auto">
          <a:xfrm flipV="1">
            <a:off x="6461627" y="3429000"/>
            <a:ext cx="969367" cy="459139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D6B2DA-F1F9-4D86-9373-0B5ADBFD2B6B}"/>
              </a:ext>
            </a:extLst>
          </p:cNvPr>
          <p:cNvSpPr txBox="1"/>
          <p:nvPr/>
        </p:nvSpPr>
        <p:spPr bwMode="auto">
          <a:xfrm>
            <a:off x="6524750" y="625065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BED644-C4E3-4CBF-AE1B-4B7E502E008A}"/>
              </a:ext>
            </a:extLst>
          </p:cNvPr>
          <p:cNvCxnSpPr>
            <a:stCxn id="30" idx="2"/>
            <a:endCxn id="49" idx="0"/>
          </p:cNvCxnSpPr>
          <p:nvPr/>
        </p:nvCxnSpPr>
        <p:spPr bwMode="auto">
          <a:xfrm flipH="1">
            <a:off x="3767740" y="2265839"/>
            <a:ext cx="1346" cy="3636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DD20C2-1AFD-432B-81DC-1AD0ED0BBB78}"/>
              </a:ext>
            </a:extLst>
          </p:cNvPr>
          <p:cNvCxnSpPr>
            <a:stCxn id="49" idx="2"/>
            <a:endCxn id="47" idx="0"/>
          </p:cNvCxnSpPr>
          <p:nvPr/>
        </p:nvCxnSpPr>
        <p:spPr bwMode="auto">
          <a:xfrm flipH="1">
            <a:off x="3764269" y="2921390"/>
            <a:ext cx="3471" cy="4177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283CF48-40E1-44E3-B295-B22753193D42}"/>
              </a:ext>
            </a:extLst>
          </p:cNvPr>
          <p:cNvCxnSpPr>
            <a:stCxn id="75" idx="0"/>
            <a:endCxn id="49" idx="3"/>
          </p:cNvCxnSpPr>
          <p:nvPr/>
        </p:nvCxnSpPr>
        <p:spPr bwMode="auto">
          <a:xfrm rot="16200000" flipV="1">
            <a:off x="6191740" y="1895242"/>
            <a:ext cx="359043" cy="211946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C0988-92A8-4314-A306-4CB5CC6890B2}"/>
              </a:ext>
            </a:extLst>
          </p:cNvPr>
          <p:cNvCxnSpPr>
            <a:endCxn id="32" idx="0"/>
          </p:cNvCxnSpPr>
          <p:nvPr/>
        </p:nvCxnSpPr>
        <p:spPr bwMode="auto">
          <a:xfrm>
            <a:off x="3764265" y="4437112"/>
            <a:ext cx="4" cy="367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7C5F04-08EA-4B22-BCA8-EBE67CCD0365}"/>
              </a:ext>
            </a:extLst>
          </p:cNvPr>
          <p:cNvCxnSpPr>
            <a:stCxn id="32" idx="2"/>
          </p:cNvCxnSpPr>
          <p:nvPr/>
        </p:nvCxnSpPr>
        <p:spPr bwMode="auto">
          <a:xfrm flipH="1">
            <a:off x="3764265" y="5445224"/>
            <a:ext cx="4" cy="4394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AA84776-FD0F-40F1-8FAE-AED8EF544AD3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 bwMode="auto">
          <a:xfrm flipV="1">
            <a:off x="6461627" y="6201499"/>
            <a:ext cx="856718" cy="35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D7B9AF9-AD6C-44E2-B36E-F3A5DA9D7B34}"/>
              </a:ext>
            </a:extLst>
          </p:cNvPr>
          <p:cNvCxnSpPr>
            <a:stCxn id="32" idx="3"/>
            <a:endCxn id="68" idx="2"/>
          </p:cNvCxnSpPr>
          <p:nvPr/>
        </p:nvCxnSpPr>
        <p:spPr bwMode="auto">
          <a:xfrm flipV="1">
            <a:off x="6461627" y="3420247"/>
            <a:ext cx="6243083" cy="170463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7489B1-6221-49B8-81D1-262AEC48EB08}"/>
              </a:ext>
            </a:extLst>
          </p:cNvPr>
          <p:cNvCxnSpPr>
            <a:stCxn id="68" idx="0"/>
            <a:endCxn id="30" idx="3"/>
          </p:cNvCxnSpPr>
          <p:nvPr/>
        </p:nvCxnSpPr>
        <p:spPr bwMode="auto">
          <a:xfrm rot="16200000" flipV="1">
            <a:off x="8177929" y="-1383533"/>
            <a:ext cx="1015908" cy="803765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6A8E4F4-E760-4D8E-815B-456CEA0F0EA6}"/>
              </a:ext>
            </a:extLst>
          </p:cNvPr>
          <p:cNvCxnSpPr>
            <a:stCxn id="14" idx="3"/>
            <a:endCxn id="68" idx="2"/>
          </p:cNvCxnSpPr>
          <p:nvPr/>
        </p:nvCxnSpPr>
        <p:spPr bwMode="auto">
          <a:xfrm flipV="1">
            <a:off x="11988824" y="3420247"/>
            <a:ext cx="715886" cy="27812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413E01F-4FCD-408B-931F-EB95488699B1}"/>
              </a:ext>
            </a:extLst>
          </p:cNvPr>
          <p:cNvSpPr txBox="1"/>
          <p:nvPr/>
        </p:nvSpPr>
        <p:spPr bwMode="auto">
          <a:xfrm>
            <a:off x="3779766" y="552826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0964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8502-9CDB-4101-8E89-F983B64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issue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55A334-3D8E-47AD-996A-690097249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AP1: 0.5 + 0.3 + 0.1 = 0.9</a:t>
                </a:r>
              </a:p>
              <a:p>
                <a:pPr lvl="1"/>
                <a:r>
                  <a:rPr lang="en-US" altLang="ko-KR" dirty="0"/>
                  <a:t>AP2: 0.5 + 0.7 + 0.9 = 2.1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55A334-3D8E-47AD-996A-690097249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C8E75-C538-4C71-B582-DA1A1312F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69C9C6-B1BE-450F-A8D9-B899A302AB40}"/>
              </a:ext>
            </a:extLst>
          </p:cNvPr>
          <p:cNvGrpSpPr/>
          <p:nvPr/>
        </p:nvGrpSpPr>
        <p:grpSpPr>
          <a:xfrm>
            <a:off x="2743875" y="3252719"/>
            <a:ext cx="3645445" cy="2480537"/>
            <a:chOff x="2743875" y="2348880"/>
            <a:chExt cx="3645445" cy="2480537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D3566E-F0C1-40A8-9DD2-B1A4D8546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812" y="2348880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EAF12-0360-49A4-8B5B-0CCA9F74B028}"/>
                </a:ext>
              </a:extLst>
            </p:cNvPr>
            <p:cNvSpPr txBox="1"/>
            <p:nvPr/>
          </p:nvSpPr>
          <p:spPr bwMode="auto">
            <a:xfrm>
              <a:off x="2743875" y="3748970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0.5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99639-3B35-49FC-B320-AAFD2DAF2051}"/>
                </a:ext>
              </a:extLst>
            </p:cNvPr>
            <p:cNvSpPr txBox="1"/>
            <p:nvPr/>
          </p:nvSpPr>
          <p:spPr bwMode="auto">
            <a:xfrm>
              <a:off x="4904114" y="4149080"/>
              <a:ext cx="45236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0.7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18FFD-4C6B-4B03-8C1D-FF359A70F523}"/>
                </a:ext>
              </a:extLst>
            </p:cNvPr>
            <p:cNvSpPr txBox="1"/>
            <p:nvPr/>
          </p:nvSpPr>
          <p:spPr bwMode="auto">
            <a:xfrm>
              <a:off x="5936953" y="3757526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0.9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900CAA-C850-4C5A-8807-D27DAA079918}"/>
                </a:ext>
              </a:extLst>
            </p:cNvPr>
            <p:cNvSpPr txBox="1"/>
            <p:nvPr/>
          </p:nvSpPr>
          <p:spPr bwMode="auto">
            <a:xfrm>
              <a:off x="3484619" y="3767382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0.5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943B37-E348-4BBC-9FCF-82640FC11E1D}"/>
                </a:ext>
              </a:extLst>
            </p:cNvPr>
            <p:cNvSpPr txBox="1"/>
            <p:nvPr/>
          </p:nvSpPr>
          <p:spPr bwMode="auto">
            <a:xfrm>
              <a:off x="3874546" y="4174047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0.3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E15A56-5957-4911-873F-EF3464CB7BAB}"/>
                </a:ext>
              </a:extLst>
            </p:cNvPr>
            <p:cNvSpPr txBox="1"/>
            <p:nvPr/>
          </p:nvSpPr>
          <p:spPr bwMode="auto">
            <a:xfrm>
              <a:off x="5207016" y="3746067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0.1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ABAFCE-1034-473D-850D-3255EDAC46B7}"/>
              </a:ext>
            </a:extLst>
          </p:cNvPr>
          <p:cNvSpPr/>
          <p:nvPr/>
        </p:nvSpPr>
        <p:spPr>
          <a:xfrm>
            <a:off x="827584" y="1844824"/>
            <a:ext cx="3600400" cy="432048"/>
          </a:xfrm>
          <a:prstGeom prst="round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8502-9CDB-4101-8E89-F983B64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issue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55A334-3D8E-47AD-996A-690097249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AP1: 0.5 + 0.3 + 0.1 = 0.9</a:t>
                </a:r>
              </a:p>
              <a:p>
                <a:pPr lvl="1"/>
                <a:r>
                  <a:rPr lang="en-US" altLang="ko-KR" dirty="0"/>
                  <a:t>AP2: 0.5 + 0.7 + 0.9 = 2.1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55A334-3D8E-47AD-996A-690097249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C8E75-C538-4C71-B582-DA1A1312F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69C9C6-B1BE-450F-A8D9-B899A302AB40}"/>
              </a:ext>
            </a:extLst>
          </p:cNvPr>
          <p:cNvGrpSpPr/>
          <p:nvPr/>
        </p:nvGrpSpPr>
        <p:grpSpPr>
          <a:xfrm>
            <a:off x="2743875" y="3252719"/>
            <a:ext cx="3645445" cy="2480537"/>
            <a:chOff x="2743875" y="2348880"/>
            <a:chExt cx="3645445" cy="2480537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D3566E-F0C1-40A8-9DD2-B1A4D8546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812" y="2348880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EAF12-0360-49A4-8B5B-0CCA9F74B028}"/>
                </a:ext>
              </a:extLst>
            </p:cNvPr>
            <p:cNvSpPr txBox="1"/>
            <p:nvPr/>
          </p:nvSpPr>
          <p:spPr bwMode="auto">
            <a:xfrm>
              <a:off x="2743875" y="3748970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0.5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99639-3B35-49FC-B320-AAFD2DAF2051}"/>
                </a:ext>
              </a:extLst>
            </p:cNvPr>
            <p:cNvSpPr txBox="1"/>
            <p:nvPr/>
          </p:nvSpPr>
          <p:spPr bwMode="auto">
            <a:xfrm>
              <a:off x="4904114" y="4149080"/>
              <a:ext cx="45236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0.7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18FFD-4C6B-4B03-8C1D-FF359A70F523}"/>
                </a:ext>
              </a:extLst>
            </p:cNvPr>
            <p:cNvSpPr txBox="1"/>
            <p:nvPr/>
          </p:nvSpPr>
          <p:spPr bwMode="auto">
            <a:xfrm>
              <a:off x="5936953" y="3757526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0.9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900CAA-C850-4C5A-8807-D27DAA079918}"/>
                </a:ext>
              </a:extLst>
            </p:cNvPr>
            <p:cNvSpPr txBox="1"/>
            <p:nvPr/>
          </p:nvSpPr>
          <p:spPr bwMode="auto">
            <a:xfrm>
              <a:off x="3484619" y="3767382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0.5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943B37-E348-4BBC-9FCF-82640FC11E1D}"/>
                </a:ext>
              </a:extLst>
            </p:cNvPr>
            <p:cNvSpPr txBox="1"/>
            <p:nvPr/>
          </p:nvSpPr>
          <p:spPr bwMode="auto">
            <a:xfrm>
              <a:off x="3874546" y="4174047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0.3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E15A56-5957-4911-873F-EF3464CB7BAB}"/>
                </a:ext>
              </a:extLst>
            </p:cNvPr>
            <p:cNvSpPr txBox="1"/>
            <p:nvPr/>
          </p:nvSpPr>
          <p:spPr bwMode="auto">
            <a:xfrm>
              <a:off x="5207016" y="3746067"/>
              <a:ext cx="45236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</a:rPr>
                <a:t>0.1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ABAFCE-1034-473D-850D-3255EDAC46B7}"/>
              </a:ext>
            </a:extLst>
          </p:cNvPr>
          <p:cNvSpPr/>
          <p:nvPr/>
        </p:nvSpPr>
        <p:spPr>
          <a:xfrm>
            <a:off x="827584" y="1844824"/>
            <a:ext cx="3600400" cy="432048"/>
          </a:xfrm>
          <a:prstGeom prst="round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D700CA-2D68-490B-940F-BF409BD545D9}"/>
              </a:ext>
            </a:extLst>
          </p:cNvPr>
          <p:cNvSpPr/>
          <p:nvPr/>
        </p:nvSpPr>
        <p:spPr>
          <a:xfrm>
            <a:off x="3160913" y="1416831"/>
            <a:ext cx="504056" cy="1065705"/>
          </a:xfrm>
          <a:prstGeom prst="round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ln w="28575">
                <a:solidFill>
                  <a:srgbClr val="FF0000"/>
                </a:solidFill>
              </a:ln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81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8502-9CDB-4101-8E89-F983B64C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issue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55A334-3D8E-47AD-996A-690097249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Infinite loop</a:t>
                </a:r>
              </a:p>
              <a:p>
                <a:pPr lvl="1"/>
                <a:r>
                  <a:rPr lang="en-US" altLang="ko-KR" dirty="0"/>
                  <a:t>It depends on </a:t>
                </a:r>
                <a14:m>
                  <m:oMath xmlns:m="http://schemas.openxmlformats.org/officeDocument/2006/math">
                    <m:r>
                      <a:rPr lang="ko-KR" altLang="en-US" i="1" kern="10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55A334-3D8E-47AD-996A-690097249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C8E75-C538-4C71-B582-DA1A1312F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5ACDEEB-8FFC-4DE7-A048-CB8EC538F25D}"/>
                  </a:ext>
                </a:extLst>
              </p:cNvPr>
              <p:cNvSpPr/>
              <p:nvPr/>
            </p:nvSpPr>
            <p:spPr>
              <a:xfrm>
                <a:off x="531234" y="2132856"/>
                <a:ext cx="1378904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5ACDEEB-8FFC-4DE7-A048-CB8EC538F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34" y="2132856"/>
                <a:ext cx="1378904" cy="294504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2E9AF97C-485B-49B5-88DF-78CB368B9274}"/>
                  </a:ext>
                </a:extLst>
              </p:cNvPr>
              <p:cNvSpPr/>
              <p:nvPr/>
            </p:nvSpPr>
            <p:spPr>
              <a:xfrm>
                <a:off x="-1476672" y="4288809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순서도: 판단 6">
                <a:extLst>
                  <a:ext uri="{FF2B5EF4-FFF2-40B4-BE49-F238E27FC236}">
                    <a16:creationId xmlns:a16="http://schemas.microsoft.com/office/drawing/2014/main" id="{2E9AF97C-485B-49B5-88DF-78CB368B9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6672" y="4288809"/>
                <a:ext cx="5394717" cy="640682"/>
              </a:xfrm>
              <a:prstGeom prst="flowChartDecision">
                <a:avLst/>
              </a:prstGeom>
              <a:blipFill>
                <a:blip r:embed="rId4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64B5BA-F381-4F58-8E8C-D50EBFACD7C9}"/>
                  </a:ext>
                </a:extLst>
              </p:cNvPr>
              <p:cNvSpPr/>
              <p:nvPr/>
            </p:nvSpPr>
            <p:spPr>
              <a:xfrm>
                <a:off x="-323101" y="2779069"/>
                <a:ext cx="3087575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64B5BA-F381-4F58-8E8C-D50EBFACD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101" y="2779069"/>
                <a:ext cx="3087575" cy="291875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4A7C4C81-8B68-4775-9FEE-1CB522977EFB}"/>
                  </a:ext>
                </a:extLst>
              </p:cNvPr>
              <p:cNvSpPr/>
              <p:nvPr/>
            </p:nvSpPr>
            <p:spPr>
              <a:xfrm>
                <a:off x="-1476672" y="6593065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순서도: 판단 8">
                <a:extLst>
                  <a:ext uri="{FF2B5EF4-FFF2-40B4-BE49-F238E27FC236}">
                    <a16:creationId xmlns:a16="http://schemas.microsoft.com/office/drawing/2014/main" id="{4A7C4C81-8B68-4775-9FEE-1CB522977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6672" y="6593065"/>
                <a:ext cx="5394717" cy="1097947"/>
              </a:xfrm>
              <a:prstGeom prst="flowChartDecision">
                <a:avLst/>
              </a:prstGeom>
              <a:blipFill>
                <a:blip r:embed="rId6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순서도: 판단 9">
                <a:extLst>
                  <a:ext uri="{FF2B5EF4-FFF2-40B4-BE49-F238E27FC236}">
                    <a16:creationId xmlns:a16="http://schemas.microsoft.com/office/drawing/2014/main" id="{FCE325FD-5812-458A-9AF9-CBD3A856D21B}"/>
                  </a:ext>
                </a:extLst>
              </p:cNvPr>
              <p:cNvSpPr/>
              <p:nvPr/>
            </p:nvSpPr>
            <p:spPr>
              <a:xfrm>
                <a:off x="4476690" y="4083407"/>
                <a:ext cx="4670479" cy="107311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200" i="1" kern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2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2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200" i="1" ker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순서도: 판단 9">
                <a:extLst>
                  <a:ext uri="{FF2B5EF4-FFF2-40B4-BE49-F238E27FC236}">
                    <a16:creationId xmlns:a16="http://schemas.microsoft.com/office/drawing/2014/main" id="{FCE325FD-5812-458A-9AF9-CBD3A856D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90" y="4083407"/>
                <a:ext cx="4670479" cy="1073111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7BA5DF-6BED-4259-B55D-85B717094AE6}"/>
                  </a:ext>
                </a:extLst>
              </p:cNvPr>
              <p:cNvSpPr/>
              <p:nvPr/>
            </p:nvSpPr>
            <p:spPr>
              <a:xfrm>
                <a:off x="328849" y="3557641"/>
                <a:ext cx="1790618" cy="277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67BA5DF-6BED-4259-B55D-85B717094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9" y="3557641"/>
                <a:ext cx="1790618" cy="277192"/>
              </a:xfrm>
              <a:prstGeom prst="rect">
                <a:avLst/>
              </a:prstGeom>
              <a:blipFill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F3253B4-ECE3-4692-99E1-43690ADB8B9A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>
            <a:off x="1220686" y="2427360"/>
            <a:ext cx="1" cy="3517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0C3C42-CB81-4A5C-9918-4E11BA6AEF08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1220687" y="3070944"/>
            <a:ext cx="3471" cy="486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524AD9-8081-4186-87BF-CAEC55BE2FCC}"/>
              </a:ext>
            </a:extLst>
          </p:cNvPr>
          <p:cNvCxnSpPr>
            <a:stCxn id="11" idx="2"/>
            <a:endCxn id="7" idx="0"/>
          </p:cNvCxnSpPr>
          <p:nvPr/>
        </p:nvCxnSpPr>
        <p:spPr bwMode="auto">
          <a:xfrm flipH="1">
            <a:off x="1220687" y="3834833"/>
            <a:ext cx="3471" cy="4539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3ABD76-B488-4C07-95CC-19A168EDDA69}"/>
              </a:ext>
            </a:extLst>
          </p:cNvPr>
          <p:cNvSpPr txBox="1"/>
          <p:nvPr/>
        </p:nvSpPr>
        <p:spPr bwMode="auto">
          <a:xfrm>
            <a:off x="3985610" y="4631418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76CCCA-415C-439D-A1F4-942C27C10394}"/>
              </a:ext>
            </a:extLst>
          </p:cNvPr>
          <p:cNvSpPr txBox="1"/>
          <p:nvPr/>
        </p:nvSpPr>
        <p:spPr bwMode="auto">
          <a:xfrm>
            <a:off x="1220683" y="4996281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4F9071-27DB-4E4A-B78D-C8FF6B7AB433}"/>
              </a:ext>
            </a:extLst>
          </p:cNvPr>
          <p:cNvSpPr txBox="1"/>
          <p:nvPr/>
        </p:nvSpPr>
        <p:spPr bwMode="auto">
          <a:xfrm>
            <a:off x="1220683" y="6108269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94B182-EFC1-4150-B815-CB95D2C4D588}"/>
                  </a:ext>
                </a:extLst>
              </p:cNvPr>
              <p:cNvSpPr/>
              <p:nvPr/>
            </p:nvSpPr>
            <p:spPr>
              <a:xfrm>
                <a:off x="9771208" y="4492918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394B182-EFC1-4150-B815-CB95D2C4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208" y="4492918"/>
                <a:ext cx="728469" cy="276999"/>
              </a:xfrm>
              <a:prstGeom prst="rect">
                <a:avLst/>
              </a:prstGeom>
              <a:blipFill>
                <a:blip r:embed="rId9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562FA1-9A4B-4ADB-8AA4-8FF976E919A2}"/>
                  </a:ext>
                </a:extLst>
              </p:cNvPr>
              <p:cNvSpPr/>
              <p:nvPr/>
            </p:nvSpPr>
            <p:spPr>
              <a:xfrm>
                <a:off x="11676715" y="4461898"/>
                <a:ext cx="821443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562FA1-9A4B-4ADB-8AA4-8FF976E91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715" y="4461898"/>
                <a:ext cx="821443" cy="294504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DA71CF5-B507-45C3-AEE4-2B2D29320FEB}"/>
              </a:ext>
            </a:extLst>
          </p:cNvPr>
          <p:cNvSpPr txBox="1"/>
          <p:nvPr/>
        </p:nvSpPr>
        <p:spPr bwMode="auto">
          <a:xfrm>
            <a:off x="6840681" y="5170944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A5EE80-D850-4A21-9A96-B08B75AF2444}"/>
              </a:ext>
            </a:extLst>
          </p:cNvPr>
          <p:cNvSpPr/>
          <p:nvPr/>
        </p:nvSpPr>
        <p:spPr>
          <a:xfrm>
            <a:off x="6595579" y="7745193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순서도: 판단 21">
                <a:extLst>
                  <a:ext uri="{FF2B5EF4-FFF2-40B4-BE49-F238E27FC236}">
                    <a16:creationId xmlns:a16="http://schemas.microsoft.com/office/drawing/2014/main" id="{DA3B140C-53F4-41E0-AA94-823D5B125C66}"/>
                  </a:ext>
                </a:extLst>
              </p:cNvPr>
              <p:cNvSpPr/>
              <p:nvPr/>
            </p:nvSpPr>
            <p:spPr>
              <a:xfrm>
                <a:off x="-1476672" y="5440937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순서도: 판단 21">
                <a:extLst>
                  <a:ext uri="{FF2B5EF4-FFF2-40B4-BE49-F238E27FC236}">
                    <a16:creationId xmlns:a16="http://schemas.microsoft.com/office/drawing/2014/main" id="{DA3B140C-53F4-41E0-AA94-823D5B125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6672" y="5440937"/>
                <a:ext cx="5394717" cy="640682"/>
              </a:xfrm>
              <a:prstGeom prst="flowChartDecision">
                <a:avLst/>
              </a:prstGeom>
              <a:blipFill>
                <a:blip r:embed="rId11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1493F6-07D5-41A6-A040-F2E40E13723A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 bwMode="auto">
          <a:xfrm>
            <a:off x="1220687" y="4929491"/>
            <a:ext cx="0" cy="511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F51ACF-9544-4516-8C35-14938F7DC2C4}"/>
              </a:ext>
            </a:extLst>
          </p:cNvPr>
          <p:cNvCxnSpPr>
            <a:stCxn id="22" idx="2"/>
            <a:endCxn id="9" idx="0"/>
          </p:cNvCxnSpPr>
          <p:nvPr/>
        </p:nvCxnSpPr>
        <p:spPr bwMode="auto">
          <a:xfrm>
            <a:off x="1220687" y="6081619"/>
            <a:ext cx="0" cy="511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225E0C-9B3B-46AA-926A-80A597844A8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 bwMode="auto">
          <a:xfrm>
            <a:off x="3918045" y="4609150"/>
            <a:ext cx="558645" cy="108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268D2B-F30C-40C3-8FAD-EF389E501A2D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 bwMode="auto">
          <a:xfrm>
            <a:off x="6811930" y="5156518"/>
            <a:ext cx="23459" cy="25886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CF7824-910D-4714-9470-F340A598016E}"/>
              </a:ext>
            </a:extLst>
          </p:cNvPr>
          <p:cNvCxnSpPr>
            <a:stCxn id="10" idx="3"/>
            <a:endCxn id="18" idx="1"/>
          </p:cNvCxnSpPr>
          <p:nvPr/>
        </p:nvCxnSpPr>
        <p:spPr bwMode="auto">
          <a:xfrm>
            <a:off x="9147169" y="4619963"/>
            <a:ext cx="624039" cy="114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732E0E-F5D0-4504-9D0E-EAC0F32EC3F5}"/>
              </a:ext>
            </a:extLst>
          </p:cNvPr>
          <p:cNvSpPr txBox="1"/>
          <p:nvPr/>
        </p:nvSpPr>
        <p:spPr bwMode="auto">
          <a:xfrm>
            <a:off x="9234674" y="462569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4E0D880-5226-476D-A658-D1C558BDCBE7}"/>
              </a:ext>
            </a:extLst>
          </p:cNvPr>
          <p:cNvCxnSpPr>
            <a:stCxn id="18" idx="0"/>
            <a:endCxn id="11" idx="3"/>
          </p:cNvCxnSpPr>
          <p:nvPr/>
        </p:nvCxnSpPr>
        <p:spPr bwMode="auto">
          <a:xfrm rot="16200000" flipV="1">
            <a:off x="5729115" y="86590"/>
            <a:ext cx="796681" cy="801597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C5ABF2E-C15F-4A88-90D2-E8D6F39DFB95}"/>
              </a:ext>
            </a:extLst>
          </p:cNvPr>
          <p:cNvCxnSpPr>
            <a:stCxn id="22" idx="3"/>
            <a:endCxn id="18" idx="2"/>
          </p:cNvCxnSpPr>
          <p:nvPr/>
        </p:nvCxnSpPr>
        <p:spPr bwMode="auto">
          <a:xfrm flipV="1">
            <a:off x="3918045" y="4769917"/>
            <a:ext cx="6217398" cy="99136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088594-B6AC-45BB-BB94-FF06737F5D84}"/>
              </a:ext>
            </a:extLst>
          </p:cNvPr>
          <p:cNvSpPr txBox="1"/>
          <p:nvPr/>
        </p:nvSpPr>
        <p:spPr bwMode="auto">
          <a:xfrm>
            <a:off x="3985610" y="576317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C61F3EF-6341-4CD4-A5A9-976122D2850C}"/>
              </a:ext>
            </a:extLst>
          </p:cNvPr>
          <p:cNvCxnSpPr>
            <a:stCxn id="9" idx="3"/>
            <a:endCxn id="19" idx="2"/>
          </p:cNvCxnSpPr>
          <p:nvPr/>
        </p:nvCxnSpPr>
        <p:spPr bwMode="auto">
          <a:xfrm flipV="1">
            <a:off x="3918045" y="4756402"/>
            <a:ext cx="8169392" cy="238563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0302ED-3F40-4B27-A9C1-91F34448C38E}"/>
              </a:ext>
            </a:extLst>
          </p:cNvPr>
          <p:cNvCxnSpPr>
            <a:stCxn id="19" idx="0"/>
            <a:endCxn id="8" idx="3"/>
          </p:cNvCxnSpPr>
          <p:nvPr/>
        </p:nvCxnSpPr>
        <p:spPr bwMode="auto">
          <a:xfrm rot="16200000" flipV="1">
            <a:off x="6657511" y="-968029"/>
            <a:ext cx="1536891" cy="932296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0EFC31-1232-439F-92FF-D5223ABA73DB}"/>
              </a:ext>
            </a:extLst>
          </p:cNvPr>
          <p:cNvSpPr txBox="1"/>
          <p:nvPr/>
        </p:nvSpPr>
        <p:spPr bwMode="auto">
          <a:xfrm>
            <a:off x="3981168" y="7171443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EE88585-CE5A-4BF1-8F9D-C964C56B17C6}"/>
              </a:ext>
            </a:extLst>
          </p:cNvPr>
          <p:cNvSpPr/>
          <p:nvPr/>
        </p:nvSpPr>
        <p:spPr>
          <a:xfrm>
            <a:off x="-1620687" y="3413680"/>
            <a:ext cx="12573638" cy="2999998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28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9359</TotalTime>
  <Words>284</Words>
  <Application>Microsoft Office PowerPoint</Application>
  <PresentationFormat>화면 슬라이드 쇼(4:3)</PresentationFormat>
  <Paragraphs>84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Cambria Math</vt:lpstr>
      <vt:lpstr>Wingdings</vt:lpstr>
      <vt:lpstr>pres</vt:lpstr>
      <vt:lpstr>Algorithm</vt:lpstr>
      <vt:lpstr>Algorithm</vt:lpstr>
      <vt:lpstr>Implementation issue</vt:lpstr>
      <vt:lpstr>Implementation issue</vt:lpstr>
      <vt:lpstr>Implementation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444</cp:revision>
  <dcterms:created xsi:type="dcterms:W3CDTF">2020-01-02T02:20:46Z</dcterms:created>
  <dcterms:modified xsi:type="dcterms:W3CDTF">2020-02-12T22:39:28Z</dcterms:modified>
</cp:coreProperties>
</file>