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849" r:id="rId2"/>
    <p:sldId id="901" r:id="rId3"/>
    <p:sldId id="927" r:id="rId4"/>
    <p:sldId id="931" r:id="rId5"/>
    <p:sldId id="932" r:id="rId6"/>
    <p:sldId id="930" r:id="rId7"/>
    <p:sldId id="926" r:id="rId8"/>
    <p:sldId id="928" r:id="rId9"/>
    <p:sldId id="934" r:id="rId10"/>
    <p:sldId id="933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26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87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14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Adaptative</a:t>
            </a:r>
            <a:r>
              <a:rPr lang="ko-KR" altLang="en-US" dirty="0"/>
              <a:t>하게 조절하는 것을 먼저 </a:t>
            </a:r>
            <a:r>
              <a:rPr lang="en-US" altLang="ko-KR" dirty="0"/>
              <a:t>Full search</a:t>
            </a:r>
            <a:r>
              <a:rPr lang="ko-KR" altLang="en-US" dirty="0"/>
              <a:t>에 시도</a:t>
            </a:r>
            <a:endParaRPr lang="en-US" altLang="ko-KR" dirty="0"/>
          </a:p>
          <a:p>
            <a:r>
              <a:rPr lang="ko-KR" altLang="en-US" dirty="0"/>
              <a:t>재귀적으로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696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4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70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22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67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RSSI (UE </a:t>
            </a:r>
            <a:r>
              <a:rPr lang="ko-KR" altLang="en-US" dirty="0"/>
              <a:t>입장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Timeslot (AP </a:t>
            </a:r>
            <a:r>
              <a:rPr lang="ko-KR" altLang="en-US" dirty="0"/>
              <a:t>입장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쪼개는 것 어떻게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4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RSSI (UE </a:t>
            </a:r>
            <a:r>
              <a:rPr lang="ko-KR" altLang="en-US" dirty="0"/>
              <a:t>입장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Timeslot (AP </a:t>
            </a:r>
            <a:r>
              <a:rPr lang="ko-KR" altLang="en-US" dirty="0"/>
              <a:t>입장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쪼개는 것 어떻게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9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>2019-11-23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Show real testbed result</a:t>
            </a:r>
          </a:p>
          <a:p>
            <a:r>
              <a:rPr lang="en-US" altLang="ko-KR" dirty="0"/>
              <a:t>Improve algorithm</a:t>
            </a:r>
          </a:p>
          <a:p>
            <a:r>
              <a:rPr lang="en-US" altLang="ko-KR" dirty="0"/>
              <a:t>Test according to L size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Adaptation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Full Search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Frackable Knapsack 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39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Full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File size adaptation</a:t>
            </a:r>
          </a:p>
          <a:p>
            <a:pPr lvl="1"/>
            <a:r>
              <a:rPr lang="en-US" altLang="ko-KR" dirty="0"/>
              <a:t>Split into L chunks</a:t>
            </a:r>
          </a:p>
          <a:p>
            <a:endParaRPr lang="en-US" altLang="ko-KR" dirty="0"/>
          </a:p>
          <a:p>
            <a:r>
              <a:rPr lang="en-US" altLang="ko-KR" dirty="0"/>
              <a:t>Time complexity</a:t>
            </a:r>
          </a:p>
          <a:p>
            <a:pPr lvl="1"/>
            <a:r>
              <a:rPr lang="en-US" altLang="ko-KR" dirty="0"/>
              <a:t>It is based on Depth First Search (DFS)</a:t>
            </a:r>
          </a:p>
          <a:p>
            <a:pPr lvl="2"/>
            <a:r>
              <a:rPr lang="en-US" altLang="ko-KR" dirty="0"/>
              <a:t>It has an exponential time complexity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28312-E8DF-4205-91D2-2A85D502B4C1}"/>
              </a:ext>
            </a:extLst>
          </p:cNvPr>
          <p:cNvSpPr txBox="1"/>
          <p:nvPr/>
        </p:nvSpPr>
        <p:spPr bwMode="auto">
          <a:xfrm>
            <a:off x="323528" y="3645123"/>
            <a:ext cx="4104456" cy="2232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def </a:t>
            </a:r>
            <a:r>
              <a:rPr lang="en-US" altLang="ko-KR" sz="2000" dirty="0" err="1"/>
              <a:t>depth_first_search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):</a:t>
            </a:r>
          </a:p>
          <a:p>
            <a:r>
              <a:rPr lang="en-US" altLang="ko-KR" sz="2000" dirty="0"/>
              <a:t>	if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== N:</a:t>
            </a:r>
          </a:p>
          <a:p>
            <a:r>
              <a:rPr lang="en-US" altLang="ko-KR" sz="2000" dirty="0"/>
              <a:t>		# do something</a:t>
            </a:r>
          </a:p>
          <a:p>
            <a:r>
              <a:rPr lang="en-US" altLang="ko-KR" sz="2000" dirty="0"/>
              <a:t>		return</a:t>
            </a:r>
          </a:p>
          <a:p>
            <a:endParaRPr lang="en-US" altLang="ko-KR" sz="2000" dirty="0"/>
          </a:p>
          <a:p>
            <a:r>
              <a:rPr lang="en-US" altLang="ko-KR" sz="2000" dirty="0"/>
              <a:t>	# connect to APs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depth_first_search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+ 1)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EAC26E-1AB9-4224-9AE0-C3D076F6B6C9}"/>
              </a:ext>
            </a:extLst>
          </p:cNvPr>
          <p:cNvSpPr/>
          <p:nvPr/>
        </p:nvSpPr>
        <p:spPr>
          <a:xfrm>
            <a:off x="1115616" y="5517232"/>
            <a:ext cx="3024336" cy="2880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4C55FA-2DB2-4C80-A962-EE9D54AF63BA}"/>
              </a:ext>
            </a:extLst>
          </p:cNvPr>
          <p:cNvSpPr/>
          <p:nvPr/>
        </p:nvSpPr>
        <p:spPr>
          <a:xfrm>
            <a:off x="3491880" y="5977215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Recursive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2865C87-69C3-4DD2-890C-02335359C56C}"/>
              </a:ext>
            </a:extLst>
          </p:cNvPr>
          <p:cNvCxnSpPr>
            <a:stCxn id="10" idx="1"/>
            <a:endCxn id="8" idx="2"/>
          </p:cNvCxnSpPr>
          <p:nvPr/>
        </p:nvCxnSpPr>
        <p:spPr bwMode="auto">
          <a:xfrm rot="10800000">
            <a:off x="2375756" y="5877372"/>
            <a:ext cx="1116124" cy="330677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CC75F552-D5A8-476D-91AB-610EBBCA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52" y="4005064"/>
            <a:ext cx="3712628" cy="13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D2104A-91E9-46D2-ACF5-7B4C5C024062}"/>
              </a:ext>
            </a:extLst>
          </p:cNvPr>
          <p:cNvSpPr/>
          <p:nvPr/>
        </p:nvSpPr>
        <p:spPr>
          <a:xfrm>
            <a:off x="5580112" y="5332689"/>
            <a:ext cx="2820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&lt; Example of recursive call &gt;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Full Search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Time complexity</a:t>
                </a:r>
              </a:p>
              <a:p>
                <a:pPr lvl="1"/>
                <a:r>
                  <a:rPr lang="en-US" altLang="ko-KR" dirty="0"/>
                  <a:t>Original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Adaptive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i="1" dirty="0"/>
                  <a:t>M</a:t>
                </a:r>
                <a:r>
                  <a:rPr lang="en-US" altLang="ko-KR" dirty="0"/>
                  <a:t>: # of APs</a:t>
                </a:r>
              </a:p>
              <a:p>
                <a:pPr lvl="2"/>
                <a:r>
                  <a:rPr lang="en-US" altLang="ko-KR" i="1" dirty="0"/>
                  <a:t>N</a:t>
                </a:r>
                <a:r>
                  <a:rPr lang="en-US" altLang="ko-KR" dirty="0"/>
                  <a:t>: # of UEs</a:t>
                </a:r>
              </a:p>
              <a:p>
                <a:pPr lvl="2"/>
                <a:r>
                  <a:rPr lang="en-US" altLang="ko-KR" i="1" dirty="0"/>
                  <a:t>L</a:t>
                </a:r>
                <a:r>
                  <a:rPr lang="en-US" altLang="ko-KR" dirty="0"/>
                  <a:t>: # of file units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265C3-58F4-42C5-9B67-C3DFA06B6C93}"/>
              </a:ext>
            </a:extLst>
          </p:cNvPr>
          <p:cNvSpPr txBox="1"/>
          <p:nvPr/>
        </p:nvSpPr>
        <p:spPr bwMode="auto">
          <a:xfrm>
            <a:off x="2411760" y="3645024"/>
            <a:ext cx="4104456" cy="2232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def </a:t>
            </a:r>
            <a:r>
              <a:rPr lang="en-US" altLang="ko-KR" sz="2000" dirty="0" err="1"/>
              <a:t>depth_first_search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):</a:t>
            </a:r>
          </a:p>
          <a:p>
            <a:r>
              <a:rPr lang="en-US" altLang="ko-KR" sz="2000" dirty="0"/>
              <a:t>	if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== NL:</a:t>
            </a:r>
          </a:p>
          <a:p>
            <a:r>
              <a:rPr lang="en-US" altLang="ko-KR" sz="2000" dirty="0"/>
              <a:t>		# do something</a:t>
            </a:r>
          </a:p>
          <a:p>
            <a:r>
              <a:rPr lang="en-US" altLang="ko-KR" sz="2000" dirty="0"/>
              <a:t>		return</a:t>
            </a:r>
          </a:p>
          <a:p>
            <a:endParaRPr lang="en-US" altLang="ko-KR" sz="2000" dirty="0"/>
          </a:p>
          <a:p>
            <a:r>
              <a:rPr lang="en-US" altLang="ko-KR" sz="2000" dirty="0"/>
              <a:t>	# connect to APs</a:t>
            </a:r>
            <a:endParaRPr lang="en-US" altLang="ko-KR" sz="2000" b="1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depth_first_search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+ 1)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46150E-687F-427F-B181-CC11E20E2D33}"/>
              </a:ext>
            </a:extLst>
          </p:cNvPr>
          <p:cNvSpPr/>
          <p:nvPr/>
        </p:nvSpPr>
        <p:spPr>
          <a:xfrm>
            <a:off x="3275856" y="3990509"/>
            <a:ext cx="1368152" cy="2880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94AD5F-50CD-43BA-B281-E18B62FDFBB2}"/>
              </a:ext>
            </a:extLst>
          </p:cNvPr>
          <p:cNvSpPr/>
          <p:nvPr/>
        </p:nvSpPr>
        <p:spPr>
          <a:xfrm>
            <a:off x="5004048" y="3645024"/>
            <a:ext cx="216024" cy="34548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300C80-455F-48C3-AFDF-DE2114D6D59F}"/>
              </a:ext>
            </a:extLst>
          </p:cNvPr>
          <p:cNvSpPr/>
          <p:nvPr/>
        </p:nvSpPr>
        <p:spPr>
          <a:xfrm>
            <a:off x="5255476" y="3176130"/>
            <a:ext cx="188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UEs’ file unit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75F7844-1CD3-4B86-B38C-A78D6EE7B727}"/>
              </a:ext>
            </a:extLst>
          </p:cNvPr>
          <p:cNvCxnSpPr>
            <a:stCxn id="16" idx="1"/>
            <a:endCxn id="7" idx="0"/>
          </p:cNvCxnSpPr>
          <p:nvPr/>
        </p:nvCxnSpPr>
        <p:spPr bwMode="auto">
          <a:xfrm rot="10800000" flipV="1">
            <a:off x="5112060" y="3406962"/>
            <a:ext cx="143416" cy="238061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715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Full Search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Example</a:t>
                </a:r>
              </a:p>
              <a:p>
                <a:pPr lvl="1"/>
                <a:r>
                  <a:rPr lang="en-US" altLang="ko-KR" dirty="0"/>
                  <a:t>Original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Unit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 = 3, N = 5, </a:t>
                </a:r>
                <a:r>
                  <a:rPr lang="en-US" altLang="ko-KR" b="1" dirty="0"/>
                  <a:t>L = 2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=243</m:t>
                    </m:r>
                  </m:oMath>
                </a14:m>
                <a:endParaRPr lang="en-US" altLang="ko-KR" b="0" dirty="0"/>
              </a:p>
              <a:p>
                <a:pPr lvl="2"/>
                <a:r>
                  <a:rPr lang="en-US" altLang="ko-KR" dirty="0"/>
                  <a:t>M = 3, N = 5, L = 3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59,049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 = 3, N = 5, L = 4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14,348,907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…</a:t>
                </a:r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0ABE1-1224-4E3E-8A70-D59CF3D33886}"/>
              </a:ext>
            </a:extLst>
          </p:cNvPr>
          <p:cNvSpPr/>
          <p:nvPr/>
        </p:nvSpPr>
        <p:spPr>
          <a:xfrm>
            <a:off x="1259632" y="2204864"/>
            <a:ext cx="4104456" cy="5760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03275B5-DAC4-4CBA-BD95-6CBDEBA0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88016"/>
              </p:ext>
            </p:extLst>
          </p:nvPr>
        </p:nvGraphicFramePr>
        <p:xfrm>
          <a:off x="0" y="4809329"/>
          <a:ext cx="9144002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27395">
                  <a:extLst>
                    <a:ext uri="{9D8B030D-6E8A-4147-A177-3AD203B41FA5}">
                      <a16:colId xmlns:a16="http://schemas.microsoft.com/office/drawing/2014/main" val="1043413058"/>
                    </a:ext>
                  </a:extLst>
                </a:gridCol>
                <a:gridCol w="763648">
                  <a:extLst>
                    <a:ext uri="{9D8B030D-6E8A-4147-A177-3AD203B41FA5}">
                      <a16:colId xmlns:a16="http://schemas.microsoft.com/office/drawing/2014/main" val="3074800111"/>
                    </a:ext>
                  </a:extLst>
                </a:gridCol>
                <a:gridCol w="763648">
                  <a:extLst>
                    <a:ext uri="{9D8B030D-6E8A-4147-A177-3AD203B41FA5}">
                      <a16:colId xmlns:a16="http://schemas.microsoft.com/office/drawing/2014/main" val="4054986163"/>
                    </a:ext>
                  </a:extLst>
                </a:gridCol>
                <a:gridCol w="835567">
                  <a:extLst>
                    <a:ext uri="{9D8B030D-6E8A-4147-A177-3AD203B41FA5}">
                      <a16:colId xmlns:a16="http://schemas.microsoft.com/office/drawing/2014/main" val="3797521749"/>
                    </a:ext>
                  </a:extLst>
                </a:gridCol>
                <a:gridCol w="763648">
                  <a:extLst>
                    <a:ext uri="{9D8B030D-6E8A-4147-A177-3AD203B41FA5}">
                      <a16:colId xmlns:a16="http://schemas.microsoft.com/office/drawing/2014/main" val="3504144033"/>
                    </a:ext>
                  </a:extLst>
                </a:gridCol>
                <a:gridCol w="763648">
                  <a:extLst>
                    <a:ext uri="{9D8B030D-6E8A-4147-A177-3AD203B41FA5}">
                      <a16:colId xmlns:a16="http://schemas.microsoft.com/office/drawing/2014/main" val="3020174012"/>
                    </a:ext>
                  </a:extLst>
                </a:gridCol>
                <a:gridCol w="691729">
                  <a:extLst>
                    <a:ext uri="{9D8B030D-6E8A-4147-A177-3AD203B41FA5}">
                      <a16:colId xmlns:a16="http://schemas.microsoft.com/office/drawing/2014/main" val="2108426823"/>
                    </a:ext>
                  </a:extLst>
                </a:gridCol>
                <a:gridCol w="835567">
                  <a:extLst>
                    <a:ext uri="{9D8B030D-6E8A-4147-A177-3AD203B41FA5}">
                      <a16:colId xmlns:a16="http://schemas.microsoft.com/office/drawing/2014/main" val="2821866659"/>
                    </a:ext>
                  </a:extLst>
                </a:gridCol>
                <a:gridCol w="763648">
                  <a:extLst>
                    <a:ext uri="{9D8B030D-6E8A-4147-A177-3AD203B41FA5}">
                      <a16:colId xmlns:a16="http://schemas.microsoft.com/office/drawing/2014/main" val="1129252891"/>
                    </a:ext>
                  </a:extLst>
                </a:gridCol>
                <a:gridCol w="763648">
                  <a:extLst>
                    <a:ext uri="{9D8B030D-6E8A-4147-A177-3AD203B41FA5}">
                      <a16:colId xmlns:a16="http://schemas.microsoft.com/office/drawing/2014/main" val="742615587"/>
                    </a:ext>
                  </a:extLst>
                </a:gridCol>
                <a:gridCol w="691729">
                  <a:extLst>
                    <a:ext uri="{9D8B030D-6E8A-4147-A177-3AD203B41FA5}">
                      <a16:colId xmlns:a16="http://schemas.microsoft.com/office/drawing/2014/main" val="3252336514"/>
                    </a:ext>
                  </a:extLst>
                </a:gridCol>
                <a:gridCol w="680127">
                  <a:extLst>
                    <a:ext uri="{9D8B030D-6E8A-4147-A177-3AD203B41FA5}">
                      <a16:colId xmlns:a16="http://schemas.microsoft.com/office/drawing/2014/main" val="210257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859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Original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0.21984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0.20659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0.55644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0.35192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0.04078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0.03911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0.54944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0.15173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0.08095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0.03308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0.22299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39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Unit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41.65202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56.51021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144.04396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85.69934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10.05589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8.21138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153.57816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40.70983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18.23895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5.06443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56.37642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95867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E517BA-A0A4-4A3F-A86C-C745821EC048}"/>
              </a:ext>
            </a:extLst>
          </p:cNvPr>
          <p:cNvSpPr/>
          <p:nvPr/>
        </p:nvSpPr>
        <p:spPr>
          <a:xfrm>
            <a:off x="8352669" y="5075327"/>
            <a:ext cx="792088" cy="9361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3AC44-4F36-43B1-9EFC-9B8C3CAB5FDE}"/>
              </a:ext>
            </a:extLst>
          </p:cNvPr>
          <p:cNvSpPr txBox="1"/>
          <p:nvPr/>
        </p:nvSpPr>
        <p:spPr bwMode="auto">
          <a:xfrm>
            <a:off x="7695905" y="5926983"/>
            <a:ext cx="8691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252</a:t>
            </a:r>
            <a:r>
              <a:rPr lang="ko-KR" altLang="en-US" sz="2000" b="1" dirty="0">
                <a:solidFill>
                  <a:srgbClr val="FF0000"/>
                </a:solidFill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86216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Frackable Knapsack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Basic idea</a:t>
            </a:r>
          </a:p>
          <a:p>
            <a:pPr lvl="1"/>
            <a:r>
              <a:rPr lang="en-US" altLang="ko-KR" dirty="0"/>
              <a:t>High “value / weight” first</a:t>
            </a:r>
          </a:p>
          <a:p>
            <a:endParaRPr lang="en-US" altLang="ko-KR" dirty="0"/>
          </a:p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RSSI + Timeslot</a:t>
            </a:r>
          </a:p>
          <a:p>
            <a:pPr lvl="2"/>
            <a:r>
              <a:rPr lang="en-US" altLang="ko-KR" dirty="0"/>
              <a:t>Consider both Physical and Network layer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9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Frackable Knapsack</a:t>
            </a:r>
          </a:p>
          <a:p>
            <a:pPr lvl="1"/>
            <a:r>
              <a:rPr lang="en-US" altLang="ko-KR" dirty="0"/>
              <a:t>To apply the algorithm, must look sequentially</a:t>
            </a:r>
          </a:p>
          <a:p>
            <a:pPr lvl="2"/>
            <a:r>
              <a:rPr lang="en-US" altLang="ko-KR" dirty="0"/>
              <a:t>Computer can't solve the problem parallel</a:t>
            </a:r>
          </a:p>
          <a:p>
            <a:pPr lvl="2"/>
            <a:r>
              <a:rPr lang="en-US" altLang="ko-KR" dirty="0"/>
              <a:t>The result of </a:t>
            </a:r>
            <a:r>
              <a:rPr lang="ko-KR" altLang="en-US" b="1" dirty="0"/>
              <a:t>① </a:t>
            </a:r>
            <a:r>
              <a:rPr lang="en-US" altLang="ko-KR" dirty="0"/>
              <a:t>affects the result of</a:t>
            </a:r>
            <a:r>
              <a:rPr lang="en-US" altLang="ko-KR" b="1" dirty="0"/>
              <a:t> </a:t>
            </a:r>
            <a:r>
              <a:rPr lang="ko-KR" altLang="en-US" b="1" dirty="0"/>
              <a:t>②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ko-KR" altLang="en-US" b="1" dirty="0"/>
              <a:t>③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④</a:t>
            </a:r>
            <a:endParaRPr lang="en-US" altLang="ko-KR" b="1" dirty="0"/>
          </a:p>
          <a:p>
            <a:pPr lvl="3"/>
            <a:r>
              <a:rPr lang="en-US" altLang="ko-KR" dirty="0"/>
              <a:t>Timeslot</a:t>
            </a:r>
            <a:endParaRPr lang="ko-KR" altLang="en-US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Frackable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601719" y="3037333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BC139891-E62E-4224-9C2C-857A7613D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355773" y="453664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47">
            <a:extLst>
              <a:ext uri="{FF2B5EF4-FFF2-40B4-BE49-F238E27FC236}">
                <a16:creationId xmlns:a16="http://schemas.microsoft.com/office/drawing/2014/main" id="{E86A6EBB-6765-478B-90D2-B941DE8A67BE}"/>
              </a:ext>
            </a:extLst>
          </p:cNvPr>
          <p:cNvSpPr/>
          <p:nvPr/>
        </p:nvSpPr>
        <p:spPr>
          <a:xfrm rot="1356364">
            <a:off x="1874275" y="3487495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3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C85036F-DF7E-4A05-97DD-747E26FA1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5856888" y="5400590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0C2891E-30BD-4828-88F3-5AD056419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587345" y="3624553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584FC2B1-4B8D-4C5E-9EDB-32AF61F98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860640" y="3624552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8D116C24-2330-4A92-8C87-4985B36C2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2587345" y="5400590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A7302EF8-57A3-4098-9B60-343D9B414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8020880" y="3037333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오른쪽 화살표 47">
            <a:extLst>
              <a:ext uri="{FF2B5EF4-FFF2-40B4-BE49-F238E27FC236}">
                <a16:creationId xmlns:a16="http://schemas.microsoft.com/office/drawing/2014/main" id="{207C6DD4-D012-4155-BFC3-BF2F7EAAE122}"/>
              </a:ext>
            </a:extLst>
          </p:cNvPr>
          <p:cNvSpPr/>
          <p:nvPr/>
        </p:nvSpPr>
        <p:spPr>
          <a:xfrm rot="9785413">
            <a:off x="7186553" y="3450819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오른쪽 화살표 47">
            <a:extLst>
              <a:ext uri="{FF2B5EF4-FFF2-40B4-BE49-F238E27FC236}">
                <a16:creationId xmlns:a16="http://schemas.microsoft.com/office/drawing/2014/main" id="{B697AE28-AA7F-4BD2-B260-0DA23800DC04}"/>
              </a:ext>
            </a:extLst>
          </p:cNvPr>
          <p:cNvSpPr/>
          <p:nvPr/>
        </p:nvSpPr>
        <p:spPr>
          <a:xfrm rot="19497561">
            <a:off x="3723216" y="5120324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오른쪽 화살표 47">
            <a:extLst>
              <a:ext uri="{FF2B5EF4-FFF2-40B4-BE49-F238E27FC236}">
                <a16:creationId xmlns:a16="http://schemas.microsoft.com/office/drawing/2014/main" id="{866AA40E-0BAA-476D-8542-E559763EB475}"/>
              </a:ext>
            </a:extLst>
          </p:cNvPr>
          <p:cNvSpPr/>
          <p:nvPr/>
        </p:nvSpPr>
        <p:spPr>
          <a:xfrm rot="14182318">
            <a:off x="5487494" y="5196235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38D48-FAF4-4B5D-B666-C2AB90868EF9}"/>
              </a:ext>
            </a:extLst>
          </p:cNvPr>
          <p:cNvSpPr/>
          <p:nvPr/>
        </p:nvSpPr>
        <p:spPr>
          <a:xfrm>
            <a:off x="1734699" y="3846807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3EB4B0-00C3-4BB3-87D1-A100172FBA18}"/>
              </a:ext>
            </a:extLst>
          </p:cNvPr>
          <p:cNvSpPr/>
          <p:nvPr/>
        </p:nvSpPr>
        <p:spPr>
          <a:xfrm>
            <a:off x="3869743" y="5342314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ADB5B9-ED3B-431C-9D55-A4E0D1843578}"/>
              </a:ext>
            </a:extLst>
          </p:cNvPr>
          <p:cNvSpPr/>
          <p:nvPr/>
        </p:nvSpPr>
        <p:spPr>
          <a:xfrm>
            <a:off x="5151972" y="5353071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8FAFBC-93C9-46A9-B3CD-28A65562DE2E}"/>
              </a:ext>
            </a:extLst>
          </p:cNvPr>
          <p:cNvSpPr/>
          <p:nvPr/>
        </p:nvSpPr>
        <p:spPr>
          <a:xfrm>
            <a:off x="7268303" y="3681040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72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Frackable Knapsack</a:t>
            </a:r>
          </a:p>
          <a:p>
            <a:pPr lvl="1"/>
            <a:r>
              <a:rPr lang="en-US" altLang="ko-KR" dirty="0"/>
              <a:t>Need to consider timeslot (congestion)</a:t>
            </a:r>
          </a:p>
          <a:p>
            <a:pPr lvl="1"/>
            <a:r>
              <a:rPr lang="en-US" altLang="ko-KR" dirty="0"/>
              <a:t>Find the timeslot to be assigned to each AP</a:t>
            </a:r>
          </a:p>
          <a:p>
            <a:pPr lvl="2"/>
            <a:r>
              <a:rPr lang="en-US" altLang="ko-KR" dirty="0"/>
              <a:t>Sometimes, need to adjust 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Frackable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708106-54D0-4051-BB94-5A35447D8A9E}"/>
                  </a:ext>
                </a:extLst>
              </p:cNvPr>
              <p:cNvSpPr txBox="1"/>
              <p:nvPr/>
            </p:nvSpPr>
            <p:spPr bwMode="auto">
              <a:xfrm>
                <a:off x="5262892" y="3421161"/>
                <a:ext cx="3960058" cy="2046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BW</a:t>
                </a:r>
                <a:r>
                  <a:rPr lang="ko-KR" altLang="en-US" sz="1200" dirty="0"/>
                  <a:t>를 많이 </a:t>
                </a:r>
                <a:r>
                  <a:rPr lang="en-US" altLang="ko-KR" sz="1200" dirty="0"/>
                  <a:t>support</a:t>
                </a:r>
                <a:r>
                  <a:rPr lang="ko-KR" altLang="en-US" sz="1200" dirty="0"/>
                  <a:t>할 수 있는 </a:t>
                </a:r>
                <a:endParaRPr lang="en-US" altLang="ko-KR" sz="1200" dirty="0"/>
              </a:p>
              <a:p>
                <a:r>
                  <a:rPr lang="en-US" altLang="ko-KR" sz="1200" b="1" dirty="0"/>
                  <a:t>AP</a:t>
                </a:r>
                <a:r>
                  <a:rPr lang="ko-KR" altLang="en-US" sz="1200" b="1" dirty="0"/>
                  <a:t>의 </a:t>
                </a:r>
                <a:r>
                  <a:rPr lang="en-US" altLang="ko-KR" sz="1200" b="1" dirty="0"/>
                  <a:t>Time slot</a:t>
                </a:r>
                <a:r>
                  <a:rPr lang="ko-KR" altLang="en-US" sz="1200" b="1" dirty="0"/>
                  <a:t>이 충분하지 않을 경우</a:t>
                </a:r>
                <a:endParaRPr lang="en-US" altLang="ko-KR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𝑲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ko-KR" sz="1200" b="1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b="1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200" b="1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1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1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AP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2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𝑲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ko-KR" sz="12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AP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1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200" b="1" dirty="0"/>
              </a:p>
              <a:p>
                <a:pPr/>
                <a:r>
                  <a:rPr lang="en-US" altLang="ko-KR" sz="1200" b="1" dirty="0"/>
                  <a:t>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𝒃𝒘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𝒃𝒘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𝒃𝒘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𝒃𝒘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𝒃𝒘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𝒃𝒘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ko-KR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708106-54D0-4051-BB94-5A35447D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2892" y="3421161"/>
                <a:ext cx="3960058" cy="204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A643AF57-C1AE-41E1-BAD3-73F62C198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998865" y="367348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B301ED81-523D-41F0-A809-2AEB09C68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3511961" y="3673485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AD57785D-FB7D-4DD9-90E5-E1818018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208667" y="2809536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오른쪽 화살표 47">
            <a:extLst>
              <a:ext uri="{FF2B5EF4-FFF2-40B4-BE49-F238E27FC236}">
                <a16:creationId xmlns:a16="http://schemas.microsoft.com/office/drawing/2014/main" id="{952855C1-8310-48F9-8832-E1941CC4BE65}"/>
              </a:ext>
            </a:extLst>
          </p:cNvPr>
          <p:cNvSpPr/>
          <p:nvPr/>
        </p:nvSpPr>
        <p:spPr>
          <a:xfrm rot="7932250">
            <a:off x="1822110" y="3386672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3BECF-DC75-4B89-9E7C-70B0A4B1FEB9}"/>
              </a:ext>
            </a:extLst>
          </p:cNvPr>
          <p:cNvSpPr txBox="1"/>
          <p:nvPr/>
        </p:nvSpPr>
        <p:spPr bwMode="auto">
          <a:xfrm>
            <a:off x="975433" y="2697378"/>
            <a:ext cx="9541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BW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1Mbps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02A68-F4A6-4B9A-B99C-F83101CC8B1B}"/>
              </a:ext>
            </a:extLst>
          </p:cNvPr>
          <p:cNvSpPr txBox="1"/>
          <p:nvPr/>
        </p:nvSpPr>
        <p:spPr bwMode="auto">
          <a:xfrm>
            <a:off x="3374236" y="2697378"/>
            <a:ext cx="11977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BW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100Kbps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오른쪽 화살표 47">
            <a:extLst>
              <a:ext uri="{FF2B5EF4-FFF2-40B4-BE49-F238E27FC236}">
                <a16:creationId xmlns:a16="http://schemas.microsoft.com/office/drawing/2014/main" id="{2FD3D10F-DA99-48F3-B0A5-CDE687038E2F}"/>
              </a:ext>
            </a:extLst>
          </p:cNvPr>
          <p:cNvSpPr/>
          <p:nvPr/>
        </p:nvSpPr>
        <p:spPr>
          <a:xfrm rot="2700000">
            <a:off x="3094723" y="3384071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8F5792-A8BE-43C3-BDEE-388F6CFA5E0B}"/>
              </a:ext>
            </a:extLst>
          </p:cNvPr>
          <p:cNvSpPr/>
          <p:nvPr/>
        </p:nvSpPr>
        <p:spPr>
          <a:xfrm>
            <a:off x="323528" y="4557941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372C48-B897-48CD-AC1C-8A87717649EA}"/>
              </a:ext>
            </a:extLst>
          </p:cNvPr>
          <p:cNvSpPr/>
          <p:nvPr/>
        </p:nvSpPr>
        <p:spPr>
          <a:xfrm>
            <a:off x="2858000" y="4549167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3339D0-F38A-476C-AC62-F43EEC0CFF37}"/>
              </a:ext>
            </a:extLst>
          </p:cNvPr>
          <p:cNvSpPr/>
          <p:nvPr/>
        </p:nvSpPr>
        <p:spPr>
          <a:xfrm>
            <a:off x="179512" y="2633539"/>
            <a:ext cx="2376264" cy="237626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56524D-CF47-414B-B839-0A16C13906B7}"/>
              </a:ext>
            </a:extLst>
          </p:cNvPr>
          <p:cNvSpPr/>
          <p:nvPr/>
        </p:nvSpPr>
        <p:spPr>
          <a:xfrm>
            <a:off x="2687621" y="2630741"/>
            <a:ext cx="2376264" cy="237626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0E3E6E-9BC0-4D7E-97CC-13C8634A2836}"/>
              </a:ext>
            </a:extLst>
          </p:cNvPr>
          <p:cNvSpPr/>
          <p:nvPr/>
        </p:nvSpPr>
        <p:spPr>
          <a:xfrm>
            <a:off x="323528" y="4561202"/>
            <a:ext cx="1302788" cy="24608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FF32928-7A59-420B-A2A8-3FD6C3DCE894}"/>
              </a:ext>
            </a:extLst>
          </p:cNvPr>
          <p:cNvSpPr/>
          <p:nvPr/>
        </p:nvSpPr>
        <p:spPr>
          <a:xfrm>
            <a:off x="6796106" y="5358334"/>
            <a:ext cx="622961" cy="726251"/>
          </a:xfrm>
          <a:prstGeom prst="downArrow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C40A9-0E89-4F91-A561-42ED929DFC59}"/>
              </a:ext>
            </a:extLst>
          </p:cNvPr>
          <p:cNvSpPr txBox="1"/>
          <p:nvPr/>
        </p:nvSpPr>
        <p:spPr bwMode="auto">
          <a:xfrm>
            <a:off x="6405628" y="6084585"/>
            <a:ext cx="14067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 </a:t>
            </a:r>
            <a:r>
              <a:rPr lang="en-US" altLang="ko-KR" sz="3200" dirty="0"/>
              <a:t>units</a:t>
            </a:r>
            <a:endParaRPr lang="ko-KR" alt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0D61D-C0A7-43B4-92BA-7FB06EADD51A}"/>
              </a:ext>
            </a:extLst>
          </p:cNvPr>
          <p:cNvSpPr txBox="1"/>
          <p:nvPr/>
        </p:nvSpPr>
        <p:spPr bwMode="auto">
          <a:xfrm>
            <a:off x="7483653" y="5606968"/>
            <a:ext cx="11496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quantization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689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Greedy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</a:t>
            </a:r>
          </a:p>
          <a:p>
            <a:pPr lvl="1"/>
            <a:r>
              <a:rPr lang="en-US" altLang="ko-KR" dirty="0"/>
              <a:t>PSNR: Adaptive &lt; Greedy</a:t>
            </a:r>
          </a:p>
          <a:p>
            <a:pPr lvl="1"/>
            <a:r>
              <a:rPr lang="en-US" altLang="ko-KR" dirty="0"/>
              <a:t>Time: Adaptive &lt; Greedy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Gain</a:t>
            </a:r>
          </a:p>
          <a:p>
            <a:pPr lvl="2"/>
            <a:r>
              <a:rPr lang="en-US" altLang="ko-KR" dirty="0"/>
              <a:t>I think we need to look at the real testbed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Frackable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D0E37936-0636-4E01-8DEB-26031484A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2943081" y="1484784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D1BEF341-6F31-49AE-B932-A953F81E3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5541114" y="1484784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61514F8-BD4E-4A6D-9B66-F5731C73D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152883" y="1403851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오른쪽 화살표 47">
            <a:extLst>
              <a:ext uri="{FF2B5EF4-FFF2-40B4-BE49-F238E27FC236}">
                <a16:creationId xmlns:a16="http://schemas.microsoft.com/office/drawing/2014/main" id="{C2BBD57F-CC3A-4F73-B598-9659A8C2D5EB}"/>
              </a:ext>
            </a:extLst>
          </p:cNvPr>
          <p:cNvSpPr/>
          <p:nvPr/>
        </p:nvSpPr>
        <p:spPr>
          <a:xfrm rot="9142858">
            <a:off x="3746220" y="1635499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132281-520C-4A16-A572-94092BDE2869}"/>
              </a:ext>
            </a:extLst>
          </p:cNvPr>
          <p:cNvSpPr/>
          <p:nvPr/>
        </p:nvSpPr>
        <p:spPr>
          <a:xfrm>
            <a:off x="2267744" y="2369240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E4BA32-52F9-4B31-87E5-D8402F3FDF21}"/>
              </a:ext>
            </a:extLst>
          </p:cNvPr>
          <p:cNvSpPr/>
          <p:nvPr/>
        </p:nvSpPr>
        <p:spPr>
          <a:xfrm>
            <a:off x="4887153" y="2360466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AFD8FD-56BF-4E35-BC81-480A7729549D}"/>
              </a:ext>
            </a:extLst>
          </p:cNvPr>
          <p:cNvSpPr/>
          <p:nvPr/>
        </p:nvSpPr>
        <p:spPr>
          <a:xfrm>
            <a:off x="2267744" y="2372501"/>
            <a:ext cx="1302788" cy="24608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오른쪽 화살표 47">
            <a:extLst>
              <a:ext uri="{FF2B5EF4-FFF2-40B4-BE49-F238E27FC236}">
                <a16:creationId xmlns:a16="http://schemas.microsoft.com/office/drawing/2014/main" id="{77209C73-1795-47CC-8DD9-EE1DDCC287B5}"/>
              </a:ext>
            </a:extLst>
          </p:cNvPr>
          <p:cNvSpPr/>
          <p:nvPr/>
        </p:nvSpPr>
        <p:spPr>
          <a:xfrm rot="1800000">
            <a:off x="5141300" y="1640121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49CE6E-9841-4705-A0BE-391AB248FC36}"/>
              </a:ext>
            </a:extLst>
          </p:cNvPr>
          <p:cNvSpPr/>
          <p:nvPr/>
        </p:nvSpPr>
        <p:spPr>
          <a:xfrm>
            <a:off x="2242429" y="3804344"/>
            <a:ext cx="2074042" cy="2581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D06911-E7D0-467D-B2F5-620B1908F305}"/>
              </a:ext>
            </a:extLst>
          </p:cNvPr>
          <p:cNvSpPr/>
          <p:nvPr/>
        </p:nvSpPr>
        <p:spPr>
          <a:xfrm>
            <a:off x="4861838" y="3795570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A46149-DF9B-404D-B688-98B149E8DE63}"/>
              </a:ext>
            </a:extLst>
          </p:cNvPr>
          <p:cNvSpPr/>
          <p:nvPr/>
        </p:nvSpPr>
        <p:spPr>
          <a:xfrm>
            <a:off x="4861838" y="3795570"/>
            <a:ext cx="502250" cy="25812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2E493-283B-48D2-8073-40878E5BF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450" y="3128962"/>
            <a:ext cx="514350" cy="533400"/>
          </a:xfrm>
          <a:prstGeom prst="rect">
            <a:avLst/>
          </a:prstGeom>
        </p:spPr>
      </p:pic>
      <p:pic>
        <p:nvPicPr>
          <p:cNvPr id="4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BF7E0335-0F1C-40B2-A431-B0F84CB1D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5515799" y="2919888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DE86AE-E3DF-447E-9B25-FFE1BA858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876" y="3132418"/>
            <a:ext cx="542925" cy="457200"/>
          </a:xfrm>
          <a:prstGeom prst="rect">
            <a:avLst/>
          </a:prstGeom>
        </p:spPr>
      </p:pic>
      <p:pic>
        <p:nvPicPr>
          <p:cNvPr id="4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48C9006F-CBB4-4ADD-9B75-E22F3694A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2917766" y="2919888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25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120827</TotalTime>
  <Words>483</Words>
  <Application>Microsoft Office PowerPoint</Application>
  <PresentationFormat>화면 슬라이드 쇼(4:3)</PresentationFormat>
  <Paragraphs>179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POSTCH  2019-11-23</vt:lpstr>
      <vt:lpstr>Contents</vt:lpstr>
      <vt:lpstr>Full Search</vt:lpstr>
      <vt:lpstr>Full Search</vt:lpstr>
      <vt:lpstr>Full Search</vt:lpstr>
      <vt:lpstr>Frackable Knapsack Problem</vt:lpstr>
      <vt:lpstr>Frackable Knapsack Problem</vt:lpstr>
      <vt:lpstr>Frackable Knapsack Problem</vt:lpstr>
      <vt:lpstr>Frackable Knapsack Problem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8991</cp:revision>
  <cp:lastPrinted>2018-08-16T16:32:18Z</cp:lastPrinted>
  <dcterms:created xsi:type="dcterms:W3CDTF">2010-07-29T14:05:23Z</dcterms:created>
  <dcterms:modified xsi:type="dcterms:W3CDTF">2019-11-22T23:58:21Z</dcterms:modified>
</cp:coreProperties>
</file>