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3"/>
  </p:notesMasterIdLst>
  <p:handoutMasterIdLst>
    <p:handoutMasterId r:id="rId14"/>
  </p:handoutMasterIdLst>
  <p:sldIdLst>
    <p:sldId id="721" r:id="rId2"/>
    <p:sldId id="796" r:id="rId3"/>
    <p:sldId id="814" r:id="rId4"/>
    <p:sldId id="815" r:id="rId5"/>
    <p:sldId id="816" r:id="rId6"/>
    <p:sldId id="799" r:id="rId7"/>
    <p:sldId id="809" r:id="rId8"/>
    <p:sldId id="812" r:id="rId9"/>
    <p:sldId id="808" r:id="rId10"/>
    <p:sldId id="810" r:id="rId11"/>
    <p:sldId id="811" r:id="rId1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3" autoAdjust="0"/>
    <p:restoredTop sz="85681" autoAdjust="0"/>
  </p:normalViewPr>
  <p:slideViewPr>
    <p:cSldViewPr>
      <p:cViewPr varScale="1">
        <p:scale>
          <a:sx n="106" d="100"/>
          <a:sy n="106" d="100"/>
        </p:scale>
        <p:origin x="5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-3654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/>
              <a:t>세미나 시작하겠습니다</a:t>
            </a:r>
          </a:p>
          <a:p>
            <a:r>
              <a:rPr lang="en-US" altLang="ko-KR" dirty="0" smtClean="0"/>
              <a:t>======================</a:t>
            </a:r>
          </a:p>
          <a:p>
            <a:r>
              <a:rPr lang="ko-KR" altLang="en-US" dirty="0" smtClean="0"/>
              <a:t>오늘 발표할 내용은 제 연구에 </a:t>
            </a:r>
            <a:r>
              <a:rPr lang="en-US" altLang="ko-KR" dirty="0" smtClean="0"/>
              <a:t>DQN</a:t>
            </a:r>
            <a:r>
              <a:rPr lang="ko-KR" altLang="en-US" dirty="0" smtClean="0"/>
              <a:t>을 적용했을 때 성능을 어느 정도 낼 수 있는지 파악하기 위해 간단한 시뮬레이션을 하였고 이를 포함하였습니다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먼저 시뮬레이션 설정 상황을 말씀드리고 시뮬레이션 결과가 어떻게 나왔는지 보여드리겠습니다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======================</a:t>
            </a:r>
          </a:p>
          <a:p>
            <a:r>
              <a:rPr lang="ko-KR" altLang="en-US" dirty="0" smtClean="0"/>
              <a:t>지난 세미나 때 발표한 내용입니다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 연구를 </a:t>
            </a:r>
            <a:r>
              <a:rPr lang="en-US" altLang="ko-KR" dirty="0" smtClean="0"/>
              <a:t>DQN</a:t>
            </a:r>
            <a:r>
              <a:rPr lang="ko-KR" altLang="en-US" dirty="0" smtClean="0"/>
              <a:t>에 적용할 경우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의 경우의 수가 많이 발생하여 학습시간이 </a:t>
            </a:r>
            <a:r>
              <a:rPr lang="ko-KR" altLang="en-US" dirty="0" err="1" smtClean="0"/>
              <a:t>오래걸릴</a:t>
            </a:r>
            <a:r>
              <a:rPr lang="ko-KR" altLang="en-US" dirty="0" smtClean="0"/>
              <a:t> 것이라 판단하여 </a:t>
            </a:r>
          </a:p>
          <a:p>
            <a:r>
              <a:rPr lang="ko-KR" altLang="en-US" dirty="0" smtClean="0"/>
              <a:t>이를 간략화하고자 한 </a:t>
            </a:r>
            <a:r>
              <a:rPr lang="en-US" altLang="ko-KR" dirty="0" smtClean="0"/>
              <a:t>UE</a:t>
            </a:r>
            <a:r>
              <a:rPr lang="ko-KR" altLang="en-US" dirty="0" smtClean="0"/>
              <a:t>가 새로 들어올 때 마다 </a:t>
            </a:r>
            <a:r>
              <a:rPr lang="en-US" altLang="ko-KR" dirty="0" smtClean="0"/>
              <a:t>DQN</a:t>
            </a:r>
            <a:r>
              <a:rPr lang="ko-KR" altLang="en-US" dirty="0" smtClean="0"/>
              <a:t>을 쓰는 것을 가정하였습니다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이의 경우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의 상당히 줄기 때문에 이전에 비해 비교적 적은 시간 내에 학습이 가능하다고 판단이 듭니다</a:t>
            </a:r>
          </a:p>
          <a:p>
            <a:r>
              <a:rPr lang="en-US" altLang="ko-KR" dirty="0" smtClean="0"/>
              <a:t>======================</a:t>
            </a:r>
          </a:p>
          <a:p>
            <a:r>
              <a:rPr lang="ko-KR" altLang="en-US" dirty="0" smtClean="0"/>
              <a:t>시뮬레이션 설정은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</a:t>
            </a:r>
            <a:r>
              <a:rPr lang="en-US" altLang="ko-KR" dirty="0" smtClean="0"/>
              <a:t>Before After</a:t>
            </a:r>
            <a:r>
              <a:rPr lang="ko-KR" altLang="en-US" dirty="0" smtClean="0"/>
              <a:t>를 구해 </a:t>
            </a:r>
            <a:r>
              <a:rPr lang="en-US" altLang="ko-KR" dirty="0" smtClean="0"/>
              <a:t>DQN</a:t>
            </a:r>
            <a:r>
              <a:rPr lang="ko-KR" altLang="en-US" dirty="0" smtClean="0"/>
              <a:t>을 쓰기 전과 </a:t>
            </a:r>
            <a:r>
              <a:rPr lang="en-US" altLang="ko-KR" dirty="0" smtClean="0"/>
              <a:t>DQN</a:t>
            </a:r>
            <a:r>
              <a:rPr lang="ko-KR" altLang="en-US" dirty="0" smtClean="0"/>
              <a:t>을 쓰고 나서 성능 차이를 비교할 수 있게 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평가 </a:t>
            </a:r>
            <a:r>
              <a:rPr lang="en-US" altLang="ko-KR" dirty="0" smtClean="0"/>
              <a:t>metric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DQN</a:t>
            </a:r>
            <a:r>
              <a:rPr lang="ko-KR" altLang="en-US" dirty="0" smtClean="0"/>
              <a:t>을 통해 얻은 </a:t>
            </a:r>
            <a:r>
              <a:rPr lang="en-US" altLang="ko-KR" dirty="0" smtClean="0"/>
              <a:t>PNSR</a:t>
            </a:r>
            <a:r>
              <a:rPr lang="ko-KR" altLang="en-US" dirty="0" smtClean="0"/>
              <a:t>합과 </a:t>
            </a:r>
            <a:r>
              <a:rPr lang="en-US" altLang="ko-KR" dirty="0" smtClean="0"/>
              <a:t>Full Search</a:t>
            </a:r>
            <a:r>
              <a:rPr lang="ko-KR" altLang="en-US" dirty="0" smtClean="0"/>
              <a:t>를 통해 얻은 </a:t>
            </a:r>
            <a:r>
              <a:rPr lang="en-US" altLang="ko-KR" dirty="0" smtClean="0"/>
              <a:t>PSNR</a:t>
            </a:r>
            <a:r>
              <a:rPr lang="ko-KR" altLang="en-US" dirty="0" smtClean="0"/>
              <a:t>합의 비로 설정함으로써 </a:t>
            </a:r>
          </a:p>
          <a:p>
            <a:r>
              <a:rPr lang="en-US" altLang="ko-KR" dirty="0" smtClean="0"/>
              <a:t>DQN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Full Search </a:t>
            </a:r>
            <a:r>
              <a:rPr lang="ko-KR" altLang="en-US" dirty="0" smtClean="0"/>
              <a:t>사이의 성능 차이를 확인할 수 있게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시뮬레이션에는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AP</a:t>
            </a:r>
            <a:r>
              <a:rPr lang="ko-KR" altLang="en-US" dirty="0" smtClean="0"/>
              <a:t>를 사용하였고</a:t>
            </a:r>
          </a:p>
          <a:p>
            <a:r>
              <a:rPr lang="ko-KR" altLang="en-US" dirty="0" smtClean="0"/>
              <a:t>한 </a:t>
            </a:r>
            <a:r>
              <a:rPr lang="en-US" altLang="ko-KR" dirty="0" smtClean="0"/>
              <a:t>UE</a:t>
            </a:r>
            <a:r>
              <a:rPr lang="ko-KR" altLang="en-US" dirty="0" smtClean="0"/>
              <a:t>는 전체 </a:t>
            </a:r>
            <a:r>
              <a:rPr lang="en-US" altLang="ko-KR" dirty="0" smtClean="0"/>
              <a:t>AP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60~80%</a:t>
            </a:r>
            <a:r>
              <a:rPr lang="ko-KR" altLang="en-US" dirty="0" smtClean="0"/>
              <a:t>를 연결 가능하게 설정하였습니다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이는 </a:t>
            </a:r>
            <a:r>
              <a:rPr lang="ko-KR" altLang="en-US" dirty="0" err="1" smtClean="0"/>
              <a:t>즉슨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UE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 ~ 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AP</a:t>
            </a:r>
            <a:r>
              <a:rPr lang="ko-KR" altLang="en-US" dirty="0" smtClean="0"/>
              <a:t>를 연결할 수 있도록 설정하였습니다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Bandwidth</a:t>
            </a:r>
            <a:r>
              <a:rPr lang="ko-KR" altLang="en-US" dirty="0" smtClean="0"/>
              <a:t>는 매 </a:t>
            </a:r>
            <a:r>
              <a:rPr lang="ko-KR" altLang="en-US" dirty="0" err="1" smtClean="0"/>
              <a:t>실험마다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Bitrate </a:t>
            </a:r>
            <a:r>
              <a:rPr lang="ko-KR" altLang="en-US" dirty="0" smtClean="0"/>
              <a:t>값을 기반으로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만들었습니다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MPD bitrate</a:t>
            </a:r>
            <a:r>
              <a:rPr lang="ko-KR" altLang="en-US" dirty="0" smtClean="0"/>
              <a:t>는 이와 같이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을 사용하였습니다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PSNR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big bunny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curve fitting</a:t>
            </a:r>
            <a:r>
              <a:rPr lang="ko-KR" altLang="en-US" dirty="0" smtClean="0"/>
              <a:t>한 이 수식을 사용하였습니다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======================</a:t>
            </a:r>
          </a:p>
          <a:p>
            <a:r>
              <a:rPr lang="ko-KR" altLang="en-US" dirty="0" smtClean="0"/>
              <a:t>시뮬레이션은 앞에서 말했듯이 새로운 </a:t>
            </a:r>
            <a:r>
              <a:rPr lang="en-US" altLang="ko-KR" dirty="0" smtClean="0"/>
              <a:t>UE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들어올때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DQN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Full Search</a:t>
            </a:r>
            <a:r>
              <a:rPr lang="ko-KR" altLang="en-US" dirty="0" smtClean="0"/>
              <a:t>를 비교하였습니다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</a:t>
            </a:r>
            <a:r>
              <a:rPr lang="en-US" altLang="ko-KR" dirty="0" smtClean="0"/>
              <a:t>Before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After</a:t>
            </a:r>
            <a:r>
              <a:rPr lang="ko-KR" altLang="en-US" dirty="0" smtClean="0"/>
              <a:t>로 구분하였는데</a:t>
            </a:r>
          </a:p>
          <a:p>
            <a:r>
              <a:rPr lang="ko-KR" altLang="en-US" dirty="0" smtClean="0"/>
              <a:t>이는 </a:t>
            </a:r>
            <a:r>
              <a:rPr lang="en-US" altLang="ko-KR" dirty="0" smtClean="0"/>
              <a:t>DQN</a:t>
            </a:r>
            <a:r>
              <a:rPr lang="ko-KR" altLang="en-US" dirty="0" smtClean="0"/>
              <a:t>을 통해 학습을 하게 되면 실질적으로 성능이 좋아지는지 판단하기 위해 넣게 되었습니다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Before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번의 트레이닝 과정을 하였고</a:t>
            </a:r>
          </a:p>
          <a:p>
            <a:r>
              <a:rPr lang="en-US" altLang="ko-KR" dirty="0" smtClean="0"/>
              <a:t>After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번의 트레이닝 과정을 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Before</a:t>
            </a:r>
            <a:r>
              <a:rPr lang="ko-KR" altLang="en-US" dirty="0" smtClean="0"/>
              <a:t>에서 트레이닝을 한 이유는 </a:t>
            </a:r>
            <a:r>
              <a:rPr lang="en-US" altLang="ko-KR" dirty="0" smtClean="0"/>
              <a:t>DQN</a:t>
            </a:r>
            <a:r>
              <a:rPr lang="ko-KR" altLang="en-US" dirty="0" smtClean="0"/>
              <a:t>은 네트워크가 형성되어 있어야 사용가능하기 때문에 최소 횟수로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번의 트레이닝을 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Metric</a:t>
            </a:r>
            <a:r>
              <a:rPr lang="ko-KR" altLang="en-US" dirty="0" smtClean="0"/>
              <a:t>은 성능 비교를 위해 </a:t>
            </a:r>
            <a:r>
              <a:rPr lang="en-US" altLang="ko-KR" dirty="0" smtClean="0"/>
              <a:t>DQN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썻을</a:t>
            </a:r>
            <a:r>
              <a:rPr lang="ko-KR" altLang="en-US" dirty="0" smtClean="0"/>
              <a:t> 때 </a:t>
            </a:r>
            <a:r>
              <a:rPr lang="en-US" altLang="ko-KR" dirty="0" smtClean="0"/>
              <a:t>PSNR</a:t>
            </a:r>
            <a:r>
              <a:rPr lang="ko-KR" altLang="en-US" dirty="0" smtClean="0"/>
              <a:t>의 합과 </a:t>
            </a:r>
            <a:r>
              <a:rPr lang="en-US" altLang="ko-KR" dirty="0" smtClean="0"/>
              <a:t>Full Search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썻을때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PSNR</a:t>
            </a:r>
            <a:r>
              <a:rPr lang="ko-KR" altLang="en-US" dirty="0" smtClean="0"/>
              <a:t>의 합의 비를 백분율로 나타냈습니다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======================</a:t>
            </a:r>
          </a:p>
          <a:p>
            <a:r>
              <a:rPr lang="ko-KR" altLang="en-US" dirty="0" smtClean="0"/>
              <a:t>시뮬레이션 결과는 이와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좌측은 </a:t>
            </a:r>
            <a:r>
              <a:rPr lang="en-US" altLang="ko-KR" dirty="0" smtClean="0"/>
              <a:t>training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했을때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DQN</a:t>
            </a:r>
            <a:r>
              <a:rPr lang="ko-KR" altLang="en-US" dirty="0" smtClean="0"/>
              <a:t>의 네트워크가 세부적으로 형성되지 않았을 때이고</a:t>
            </a:r>
          </a:p>
          <a:p>
            <a:r>
              <a:rPr lang="ko-KR" altLang="en-US" dirty="0" smtClean="0"/>
              <a:t>우측은 </a:t>
            </a:r>
            <a:r>
              <a:rPr lang="en-US" altLang="ko-KR" dirty="0" smtClean="0"/>
              <a:t>training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번 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DQN</a:t>
            </a:r>
            <a:r>
              <a:rPr lang="ko-KR" altLang="en-US" dirty="0" smtClean="0"/>
              <a:t>의 네트워크가 어느정도 형성되었을 때를 의미합니다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열은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번을 시행했을 때 </a:t>
            </a:r>
            <a:r>
              <a:rPr lang="en-US" altLang="ko-KR" dirty="0" smtClean="0"/>
              <a:t>metric</a:t>
            </a:r>
            <a:r>
              <a:rPr lang="ko-KR" altLang="en-US" dirty="0" smtClean="0"/>
              <a:t>의 평균을 의미합니다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설험</a:t>
            </a:r>
            <a:r>
              <a:rPr lang="ko-KR" altLang="en-US" dirty="0" smtClean="0"/>
              <a:t> 결과를 통해 알 수 있는 것은 학습을 통해 </a:t>
            </a:r>
            <a:r>
              <a:rPr lang="en-US" altLang="ko-KR" dirty="0" smtClean="0"/>
              <a:t>DQN </a:t>
            </a:r>
            <a:r>
              <a:rPr lang="ko-KR" altLang="en-US" dirty="0" smtClean="0"/>
              <a:t>성능이 </a:t>
            </a:r>
            <a:r>
              <a:rPr lang="en-US" altLang="ko-KR" dirty="0" smtClean="0"/>
              <a:t>Full Search</a:t>
            </a:r>
            <a:r>
              <a:rPr lang="ko-KR" altLang="en-US" dirty="0" smtClean="0"/>
              <a:t>에 가까워진다는 것이고</a:t>
            </a:r>
          </a:p>
          <a:p>
            <a:r>
              <a:rPr lang="en-US" altLang="ko-KR" dirty="0" smtClean="0"/>
              <a:t>10000</a:t>
            </a:r>
            <a:r>
              <a:rPr lang="ko-KR" altLang="en-US" dirty="0" smtClean="0"/>
              <a:t>번 정도 학습했을 때 </a:t>
            </a:r>
            <a:r>
              <a:rPr lang="en-US" altLang="ko-KR" dirty="0" smtClean="0"/>
              <a:t>Full Search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89% </a:t>
            </a:r>
            <a:r>
              <a:rPr lang="ko-KR" altLang="en-US" dirty="0" smtClean="0"/>
              <a:t>성능을 낼 수 있음을 의미합니다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======================</a:t>
            </a:r>
          </a:p>
          <a:p>
            <a:r>
              <a:rPr lang="ko-KR" altLang="en-US" dirty="0" smtClean="0"/>
              <a:t>또한 </a:t>
            </a:r>
            <a:r>
              <a:rPr lang="ko-KR" altLang="en-US" dirty="0" err="1" smtClean="0"/>
              <a:t>노현민</a:t>
            </a:r>
            <a:r>
              <a:rPr lang="ko-KR" altLang="en-US" dirty="0" smtClean="0"/>
              <a:t> 박사과정의 조언으로 동시에 </a:t>
            </a:r>
            <a:r>
              <a:rPr lang="ko-KR" altLang="en-US" dirty="0" err="1" smtClean="0"/>
              <a:t>여러개</a:t>
            </a:r>
            <a:r>
              <a:rPr lang="ko-KR" altLang="en-US" dirty="0" smtClean="0"/>
              <a:t> </a:t>
            </a:r>
            <a:r>
              <a:rPr lang="en-US" altLang="ko-KR" dirty="0" smtClean="0"/>
              <a:t>UE</a:t>
            </a:r>
            <a:r>
              <a:rPr lang="ko-KR" altLang="en-US" dirty="0" smtClean="0"/>
              <a:t>를 고려하기 위해 새로운 </a:t>
            </a:r>
            <a:r>
              <a:rPr lang="en-US" altLang="ko-KR" dirty="0" smtClean="0"/>
              <a:t>UE</a:t>
            </a:r>
            <a:r>
              <a:rPr lang="ko-KR" altLang="en-US" dirty="0" smtClean="0"/>
              <a:t>가 들어왔을 때 여러 </a:t>
            </a:r>
            <a:r>
              <a:rPr lang="en-US" altLang="ko-KR" dirty="0" smtClean="0"/>
              <a:t>UE</a:t>
            </a:r>
            <a:r>
              <a:rPr lang="ko-KR" altLang="en-US" dirty="0" smtClean="0"/>
              <a:t>를 차례로 옮기는 방법을 생각해보고 있고 구현해보고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구현하고 있고 트레이닝 과정에서 학습이 진행되지 않아 </a:t>
            </a:r>
            <a:r>
              <a:rPr lang="en-US" altLang="ko-KR" dirty="0" smtClean="0"/>
              <a:t>UE </a:t>
            </a:r>
            <a:r>
              <a:rPr lang="ko-KR" altLang="en-US" dirty="0" err="1" smtClean="0"/>
              <a:t>한개만</a:t>
            </a:r>
            <a:r>
              <a:rPr lang="ko-KR" altLang="en-US" dirty="0" smtClean="0"/>
              <a:t> 옮길 때 보다 </a:t>
            </a:r>
            <a:r>
              <a:rPr lang="en-US" altLang="ko-KR" dirty="0" smtClean="0"/>
              <a:t>UE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AP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UE-AP </a:t>
            </a:r>
            <a:r>
              <a:rPr lang="ko-KR" altLang="en-US" dirty="0" smtClean="0"/>
              <a:t>사이의 </a:t>
            </a:r>
            <a:r>
              <a:rPr lang="ko-KR" altLang="en-US" dirty="0" err="1" smtClean="0"/>
              <a:t>연결률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비트레이트</a:t>
            </a:r>
            <a:r>
              <a:rPr lang="ko-KR" altLang="en-US" dirty="0" smtClean="0"/>
              <a:t> 레벨을 낮추는 등 시도를 하고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======================</a:t>
            </a:r>
          </a:p>
          <a:p>
            <a:r>
              <a:rPr lang="ko-KR" altLang="en-US" smtClean="0"/>
              <a:t>계속해서 이 부분에 대해 구현을 진행하고자 합니다</a:t>
            </a:r>
            <a:endParaRPr lang="ko-KR" altLang="en-US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310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시간 더 필요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561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532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59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932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4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20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Bit rate </a:t>
            </a:r>
            <a:r>
              <a:rPr lang="ko-KR" altLang="en-US" baseline="0" dirty="0" smtClean="0"/>
              <a:t>고려해서 </a:t>
            </a:r>
            <a:r>
              <a:rPr lang="ko-KR" altLang="en-US" baseline="0" dirty="0" err="1" smtClean="0"/>
              <a:t>가우시안</a:t>
            </a:r>
            <a:r>
              <a:rPr lang="ko-KR" altLang="en-US" baseline="0" dirty="0" smtClean="0"/>
              <a:t> 분포 따르는 랜덤 </a:t>
            </a:r>
            <a:r>
              <a:rPr lang="ko-KR" altLang="en-US" baseline="0" dirty="0" err="1" smtClean="0"/>
              <a:t>밴드위스</a:t>
            </a:r>
            <a:r>
              <a:rPr lang="ko-KR" altLang="en-US" baseline="0" dirty="0" smtClean="0"/>
              <a:t> 중간을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2221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어느정도 학습이 되야 진행이 가능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2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1759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Action</a:t>
            </a:r>
            <a:r>
              <a:rPr lang="ko-KR" altLang="en-US" baseline="0" dirty="0" smtClean="0"/>
              <a:t>을 동시에 여러 </a:t>
            </a:r>
            <a:r>
              <a:rPr lang="en-US" altLang="ko-KR" baseline="0" dirty="0" smtClean="0"/>
              <a:t>UE </a:t>
            </a:r>
            <a:r>
              <a:rPr lang="ko-KR" altLang="en-US" baseline="0" dirty="0" smtClean="0"/>
              <a:t>고려하는 것은 불가능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그래서 차례로 모든 </a:t>
            </a:r>
            <a:r>
              <a:rPr lang="en-US" altLang="ko-KR" baseline="0" dirty="0" smtClean="0"/>
              <a:t>UE</a:t>
            </a:r>
            <a:r>
              <a:rPr lang="ko-KR" altLang="en-US" baseline="0" dirty="0" smtClean="0"/>
              <a:t>를 하나씩 하는 것을 고려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177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D%B8%EA%B3%B5_%EC%8B%A0%EA%B2%BD%EB%A7%9D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2019-05-17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/>
              <p:cNvSpPr txBox="1">
                <a:spLocks/>
              </p:cNvSpPr>
              <p:nvPr/>
            </p:nvSpPr>
            <p:spPr bwMode="auto">
              <a:xfrm>
                <a:off x="468313" y="1052514"/>
                <a:ext cx="8229600" cy="4742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kern="0" dirty="0" smtClean="0"/>
                  <a:t>5 UEs and 3 Aps</a:t>
                </a:r>
              </a:p>
              <a:p>
                <a:r>
                  <a:rPr lang="en-US" altLang="ko-KR" kern="0" dirty="0" smtClean="0"/>
                  <a:t>Connection: 40 ~ 60%</a:t>
                </a:r>
              </a:p>
              <a:p>
                <a:r>
                  <a:rPr lang="en-US" altLang="ko-KR" kern="0" dirty="0" smtClean="0"/>
                  <a:t>Random</a:t>
                </a:r>
                <a:r>
                  <a:rPr lang="ko-KR" altLang="en-US" kern="0" dirty="0"/>
                  <a:t> </a:t>
                </a:r>
                <a:r>
                  <a:rPr lang="en-US" altLang="ko-KR" kern="0" dirty="0" smtClean="0"/>
                  <a:t>bandwidth</a:t>
                </a:r>
              </a:p>
              <a:p>
                <a:pPr lvl="1"/>
                <a:r>
                  <a:rPr lang="en-US" altLang="ko-KR" kern="0" dirty="0" smtClean="0"/>
                  <a:t>Consider Gaussian distribution</a:t>
                </a:r>
              </a:p>
              <a:p>
                <a:r>
                  <a:rPr lang="en-US" altLang="ko-KR" kern="0" dirty="0" smtClean="0"/>
                  <a:t>Bitrate</a:t>
                </a:r>
              </a:p>
              <a:p>
                <a:pPr lvl="1"/>
                <a:r>
                  <a:rPr lang="en-US" altLang="ko-KR" kern="0" dirty="0"/>
                  <a:t>2</a:t>
                </a:r>
                <a:r>
                  <a:rPr lang="en-US" altLang="ko-KR" kern="0" dirty="0" smtClean="0"/>
                  <a:t>00</a:t>
                </a:r>
                <a:r>
                  <a:rPr lang="en-US" altLang="ko-KR" kern="0" dirty="0"/>
                  <a:t>, </a:t>
                </a:r>
                <a:r>
                  <a:rPr lang="en-US" altLang="ko-KR" kern="0" dirty="0" smtClean="0"/>
                  <a:t>600</a:t>
                </a:r>
                <a:r>
                  <a:rPr lang="en-US" altLang="ko-KR" kern="0" dirty="0"/>
                  <a:t>, </a:t>
                </a:r>
                <a:r>
                  <a:rPr lang="en-US" altLang="ko-KR" kern="0" dirty="0" smtClean="0"/>
                  <a:t>1200</a:t>
                </a:r>
                <a:r>
                  <a:rPr lang="en-US" altLang="ko-KR" kern="0" dirty="0"/>
                  <a:t>, </a:t>
                </a:r>
                <a:r>
                  <a:rPr lang="en-US" altLang="ko-KR" kern="0" dirty="0" smtClean="0"/>
                  <a:t>2000</a:t>
                </a:r>
              </a:p>
              <a:p>
                <a:r>
                  <a:rPr lang="en-US" altLang="ko-KR" kern="0" dirty="0" smtClean="0"/>
                  <a:t>PSNR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6.4157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+22.27</m:t>
                    </m:r>
                  </m:oMath>
                </a14:m>
                <a:endParaRPr lang="en-US" altLang="ko-KR" kern="0" dirty="0" smtClean="0"/>
              </a:p>
              <a:p>
                <a:pPr lvl="1"/>
                <a:endParaRPr lang="en-US" altLang="ko-KR" kern="0" dirty="0"/>
              </a:p>
              <a:p>
                <a:pPr lvl="1"/>
                <a:endParaRPr lang="en-US" altLang="ko-KR" kern="0" dirty="0" smtClean="0"/>
              </a:p>
              <a:p>
                <a:pPr lvl="1"/>
                <a:endParaRPr lang="en-US" altLang="ko-KR" kern="0" dirty="0"/>
              </a:p>
              <a:p>
                <a:pPr lvl="1"/>
                <a:endParaRPr lang="en-US" altLang="ko-KR" kern="0" dirty="0" smtClean="0"/>
              </a:p>
              <a:p>
                <a:pPr lvl="1"/>
                <a:endParaRPr lang="en-US" altLang="ko-KR" kern="0" dirty="0" smtClean="0"/>
              </a:p>
              <a:p>
                <a:pPr lvl="1"/>
                <a:endParaRPr lang="en-US" altLang="ko-KR" kern="0" dirty="0"/>
              </a:p>
              <a:p>
                <a:pPr lvl="1"/>
                <a:endParaRPr lang="en-US" altLang="ko-KR" kern="0" dirty="0" smtClean="0"/>
              </a:p>
              <a:p>
                <a:pPr lvl="1"/>
                <a:endParaRPr lang="en-US" altLang="ko-KR" kern="0" dirty="0" smtClean="0"/>
              </a:p>
              <a:p>
                <a:endParaRPr lang="en-US" altLang="ko-KR" kern="0" dirty="0" smtClean="0"/>
              </a:p>
              <a:p>
                <a:endParaRPr lang="en-US" altLang="ko-KR" kern="0" dirty="0" smtClean="0"/>
              </a:p>
              <a:p>
                <a:pPr lvl="3"/>
                <a:endParaRPr lang="en-US" altLang="ko-KR" kern="0" dirty="0" smtClean="0"/>
              </a:p>
            </p:txBody>
          </p:sp>
        </mc:Choice>
        <mc:Fallback>
          <p:sp>
            <p:nvSpPr>
              <p:cNvPr id="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052514"/>
                <a:ext cx="8229600" cy="4742877"/>
              </a:xfrm>
              <a:prstGeom prst="rect">
                <a:avLst/>
              </a:prstGeom>
              <a:blipFill>
                <a:blip r:embed="rId3"/>
                <a:stretch>
                  <a:fillRect l="-593" t="-1028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7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Consider changing multiple UEs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pPr lvl="3"/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12245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Previous</a:t>
            </a:r>
            <a:endParaRPr lang="en-US" altLang="ko-KR" dirty="0" smtClean="0"/>
          </a:p>
          <a:p>
            <a:r>
              <a:rPr lang="en-US" altLang="ko-KR" dirty="0" smtClean="0"/>
              <a:t>Setting</a:t>
            </a:r>
            <a:endParaRPr lang="en-US" altLang="ko-KR" dirty="0" smtClean="0"/>
          </a:p>
          <a:p>
            <a:r>
              <a:rPr lang="en-US" altLang="ko-KR" dirty="0" smtClean="0"/>
              <a:t>Simulation</a:t>
            </a:r>
          </a:p>
          <a:p>
            <a:r>
              <a:rPr lang="en-US" altLang="ko-KR" dirty="0" smtClean="0"/>
              <a:t>Future </a:t>
            </a:r>
            <a:r>
              <a:rPr lang="en-US" altLang="ko-KR" dirty="0" smtClean="0"/>
              <a:t>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6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Too many actions</a:t>
            </a:r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Previous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126792" y="5921826"/>
            <a:ext cx="295232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&lt; </a:t>
            </a:r>
            <a:r>
              <a:rPr lang="en-US" altLang="ko-KR" sz="1050" dirty="0" smtClean="0">
                <a:hlinkClick r:id="rId3"/>
              </a:rPr>
              <a:t>https</a:t>
            </a:r>
            <a:r>
              <a:rPr lang="en-US" altLang="ko-KR" sz="1050" dirty="0">
                <a:hlinkClick r:id="rId3"/>
              </a:rPr>
              <a:t>://</a:t>
            </a:r>
            <a:r>
              <a:rPr lang="en-US" altLang="ko-KR" sz="1050" dirty="0" smtClean="0">
                <a:hlinkClick r:id="rId3"/>
              </a:rPr>
              <a:t>ko.wikipedia.org/wiki/</a:t>
            </a:r>
            <a:r>
              <a:rPr lang="ko-KR" altLang="en-US" sz="1050" dirty="0" smtClean="0">
                <a:hlinkClick r:id="rId3"/>
              </a:rPr>
              <a:t>인공</a:t>
            </a:r>
            <a:r>
              <a:rPr lang="en-US" altLang="ko-KR" sz="1050" dirty="0" smtClean="0">
                <a:hlinkClick r:id="rId3"/>
              </a:rPr>
              <a:t>_</a:t>
            </a:r>
            <a:r>
              <a:rPr lang="ko-KR" altLang="en-US" sz="1050" dirty="0" smtClean="0"/>
              <a:t>신경망</a:t>
            </a:r>
            <a:r>
              <a:rPr lang="en-US" altLang="ko-KR" sz="1050" dirty="0" smtClean="0"/>
              <a:t> &gt;</a:t>
            </a:r>
            <a:endParaRPr lang="ko-KR" altLang="en-US" sz="1050" dirty="0"/>
          </a:p>
        </p:txBody>
      </p:sp>
      <p:pic>
        <p:nvPicPr>
          <p:cNvPr id="1026" name="Picture 2" descr="https://upload.wikimedia.org/wikipedia/commons/thumb/4/46/Colored_neural_network.svg/300px-Colored_neural_netwo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65" y="1988840"/>
            <a:ext cx="28575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6465070" y="3343118"/>
            <a:ext cx="1491306" cy="661946"/>
            <a:chOff x="6465070" y="3005477"/>
            <a:chExt cx="1491306" cy="661946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6769358" y="3005477"/>
              <a:ext cx="939681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action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 bwMode="auto">
                <a:xfrm>
                  <a:off x="6465070" y="3328869"/>
                  <a:ext cx="1491306" cy="338554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altLang="ko-KR" sz="1600" dirty="0" smtClean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65070" y="3328869"/>
                  <a:ext cx="149130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714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그룹 5"/>
          <p:cNvGrpSpPr/>
          <p:nvPr/>
        </p:nvGrpSpPr>
        <p:grpSpPr>
          <a:xfrm>
            <a:off x="1352995" y="3415126"/>
            <a:ext cx="1200777" cy="656423"/>
            <a:chOff x="1352995" y="3005477"/>
            <a:chExt cx="1200777" cy="656423"/>
          </a:xfrm>
        </p:grpSpPr>
        <p:sp>
          <p:nvSpPr>
            <p:cNvPr id="4" name="TextBox 3"/>
            <p:cNvSpPr txBox="1"/>
            <p:nvPr/>
          </p:nvSpPr>
          <p:spPr bwMode="auto">
            <a:xfrm>
              <a:off x="1547664" y="3005477"/>
              <a:ext cx="811441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 bwMode="auto">
                <a:xfrm>
                  <a:off x="1352995" y="3323346"/>
                  <a:ext cx="1200777" cy="338554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altLang="ko-KR" sz="1600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2995" y="3323346"/>
                  <a:ext cx="1200777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 bwMode="auto">
              <a:xfrm>
                <a:off x="6737951" y="1120598"/>
                <a:ext cx="1871923" cy="107721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600" b="0" dirty="0" smtClean="0">
                    <a:latin typeface="Cambria Math" panose="02040503050406030204" pitchFamily="18" charset="0"/>
                  </a:rPr>
                  <a:t>: # of UE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: # of 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AP</a:t>
                </a:r>
                <a:endParaRPr lang="en-US" altLang="ko-KR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: # of 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mode</a:t>
                </a:r>
                <a:endParaRPr lang="en-US" altLang="ko-KR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: # of 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bitrate level</a:t>
                </a:r>
                <a:endParaRPr lang="en-US" altLang="ko-KR" sz="16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7951" y="1120598"/>
                <a:ext cx="1871923" cy="1077218"/>
              </a:xfrm>
              <a:prstGeom prst="rect">
                <a:avLst/>
              </a:prstGeom>
              <a:blipFill>
                <a:blip r:embed="rId7"/>
                <a:stretch>
                  <a:fillRect t="-1676" r="-324" b="-5028"/>
                </a:stretch>
              </a:blipFill>
              <a:ln>
                <a:solidFill>
                  <a:schemeClr val="bg2"/>
                </a:solidFill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2799513" y="5333726"/>
            <a:ext cx="3606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# of State &lt;&lt; </a:t>
            </a:r>
            <a:r>
              <a:rPr lang="en-US" altLang="ko-KR" b="1" dirty="0" smtClean="0">
                <a:solidFill>
                  <a:srgbClr val="FF0000"/>
                </a:solidFill>
              </a:rPr>
              <a:t># of Action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8064" y="2564904"/>
            <a:ext cx="1069669" cy="216024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14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Reducing actions</a:t>
            </a:r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Previous</a:t>
            </a:r>
            <a:endParaRPr lang="en-US" altLang="ko-KR" dirty="0"/>
          </a:p>
        </p:txBody>
      </p:sp>
      <p:pic>
        <p:nvPicPr>
          <p:cNvPr id="15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88460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96" y="1960065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26703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32" y="3652556"/>
            <a:ext cx="492814" cy="96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8054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8054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80" y="1916832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88460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화살표 연결선 22"/>
          <p:cNvCxnSpPr/>
          <p:nvPr/>
        </p:nvCxnSpPr>
        <p:spPr bwMode="auto">
          <a:xfrm flipH="1">
            <a:off x="3982739" y="2518221"/>
            <a:ext cx="839540" cy="5222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>
            <a:endCxn id="15" idx="0"/>
          </p:cNvCxnSpPr>
          <p:nvPr/>
        </p:nvCxnSpPr>
        <p:spPr bwMode="auto">
          <a:xfrm>
            <a:off x="3779912" y="2423372"/>
            <a:ext cx="101414" cy="3650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 flipV="1">
            <a:off x="3239852" y="3148500"/>
            <a:ext cx="474444" cy="4320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 flipH="1" flipV="1">
            <a:off x="5854947" y="3292456"/>
            <a:ext cx="157213" cy="2160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 flipH="1">
            <a:off x="5854947" y="2285773"/>
            <a:ext cx="240727" cy="4062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 flipH="1" flipV="1">
            <a:off x="3982739" y="3324268"/>
            <a:ext cx="327541" cy="419134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/>
          <p:cNvCxnSpPr/>
          <p:nvPr/>
        </p:nvCxnSpPr>
        <p:spPr bwMode="auto">
          <a:xfrm flipV="1">
            <a:off x="5027061" y="3292456"/>
            <a:ext cx="503287" cy="450946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725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Reducing actions</a:t>
            </a:r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Previous</a:t>
            </a:r>
            <a:endParaRPr lang="en-US" altLang="ko-KR" dirty="0"/>
          </a:p>
        </p:txBody>
      </p:sp>
      <p:pic>
        <p:nvPicPr>
          <p:cNvPr id="15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88460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96" y="1960065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26703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32" y="3652556"/>
            <a:ext cx="492814" cy="96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8054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8054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80" y="1916832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88460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화살표 연결선 22"/>
          <p:cNvCxnSpPr/>
          <p:nvPr/>
        </p:nvCxnSpPr>
        <p:spPr bwMode="auto">
          <a:xfrm flipH="1">
            <a:off x="3982739" y="2518221"/>
            <a:ext cx="839540" cy="5222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>
            <a:endCxn id="15" idx="0"/>
          </p:cNvCxnSpPr>
          <p:nvPr/>
        </p:nvCxnSpPr>
        <p:spPr bwMode="auto">
          <a:xfrm>
            <a:off x="3779912" y="2423372"/>
            <a:ext cx="101414" cy="3650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 flipV="1">
            <a:off x="3239852" y="3148500"/>
            <a:ext cx="474444" cy="4320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 flipH="1" flipV="1">
            <a:off x="5854947" y="3292456"/>
            <a:ext cx="157213" cy="2160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 flipH="1">
            <a:off x="5854947" y="2285773"/>
            <a:ext cx="240727" cy="4062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 flipH="1" flipV="1">
            <a:off x="3982739" y="3324268"/>
            <a:ext cx="327541" cy="419134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/>
          <p:cNvCxnSpPr/>
          <p:nvPr/>
        </p:nvCxnSpPr>
        <p:spPr bwMode="auto">
          <a:xfrm flipV="1">
            <a:off x="5027061" y="3292456"/>
            <a:ext cx="503287" cy="450946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0" name="그룹 29"/>
          <p:cNvGrpSpPr/>
          <p:nvPr/>
        </p:nvGrpSpPr>
        <p:grpSpPr>
          <a:xfrm>
            <a:off x="5648543" y="4915919"/>
            <a:ext cx="939681" cy="661946"/>
            <a:chOff x="6769358" y="3005477"/>
            <a:chExt cx="939681" cy="661946"/>
          </a:xfrm>
        </p:grpSpPr>
        <p:sp>
          <p:nvSpPr>
            <p:cNvPr id="31" name="TextBox 30"/>
            <p:cNvSpPr txBox="1"/>
            <p:nvPr/>
          </p:nvSpPr>
          <p:spPr bwMode="auto">
            <a:xfrm>
              <a:off x="6769358" y="3005477"/>
              <a:ext cx="939681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action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 bwMode="auto">
                <a:xfrm>
                  <a:off x="6857945" y="3328869"/>
                  <a:ext cx="782394" cy="338554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oMath>
                    </m:oMathPara>
                  </a14:m>
                  <a:endParaRPr lang="en-US" altLang="ko-KR" sz="1600" b="1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7945" y="3328869"/>
                  <a:ext cx="782394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그룹 32"/>
          <p:cNvGrpSpPr/>
          <p:nvPr/>
        </p:nvGrpSpPr>
        <p:grpSpPr>
          <a:xfrm>
            <a:off x="2699792" y="4943547"/>
            <a:ext cx="1491306" cy="661946"/>
            <a:chOff x="6465070" y="3005477"/>
            <a:chExt cx="1491306" cy="661946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6769358" y="3005477"/>
              <a:ext cx="939681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action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 bwMode="auto">
                <a:xfrm>
                  <a:off x="6465070" y="3328869"/>
                  <a:ext cx="1491306" cy="338554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altLang="ko-KR" sz="1600" dirty="0" smtClean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65070" y="3328869"/>
                  <a:ext cx="1491306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10714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직선 화살표 연결선 35"/>
          <p:cNvCxnSpPr/>
          <p:nvPr/>
        </p:nvCxnSpPr>
        <p:spPr bwMode="auto">
          <a:xfrm>
            <a:off x="4417703" y="5239311"/>
            <a:ext cx="809151" cy="0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1956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/>
              <p:cNvSpPr txBox="1">
                <a:spLocks/>
              </p:cNvSpPr>
              <p:nvPr/>
            </p:nvSpPr>
            <p:spPr bwMode="auto">
              <a:xfrm>
                <a:off x="468313" y="1052514"/>
                <a:ext cx="8229600" cy="4742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kern="0" dirty="0" smtClean="0"/>
                  <a:t>Before and After</a:t>
                </a:r>
              </a:p>
              <a:p>
                <a:pPr lvl="1"/>
                <a:r>
                  <a:rPr lang="en-US" altLang="ko-KR" kern="0" dirty="0" smtClean="0"/>
                  <a:t>100 training vs 10000 training</a:t>
                </a:r>
                <a:endParaRPr lang="en-US" altLang="ko-KR" kern="0" dirty="0" smtClean="0"/>
              </a:p>
              <a:p>
                <a:r>
                  <a:rPr lang="en-US" altLang="ko-KR" kern="0" dirty="0" smtClean="0"/>
                  <a:t>5 UEs and 5 Aps</a:t>
                </a:r>
              </a:p>
              <a:p>
                <a:r>
                  <a:rPr lang="en-US" altLang="ko-KR" kern="0" dirty="0" smtClean="0"/>
                  <a:t>Connection: 60 ~ 80%</a:t>
                </a:r>
              </a:p>
              <a:p>
                <a:r>
                  <a:rPr lang="en-US" altLang="ko-KR" kern="0" dirty="0" smtClean="0"/>
                  <a:t>Random</a:t>
                </a:r>
                <a:r>
                  <a:rPr lang="ko-KR" altLang="en-US" kern="0" dirty="0"/>
                  <a:t> </a:t>
                </a:r>
                <a:r>
                  <a:rPr lang="en-US" altLang="ko-KR" kern="0" dirty="0" smtClean="0"/>
                  <a:t>bandwidth</a:t>
                </a:r>
              </a:p>
              <a:p>
                <a:pPr lvl="1"/>
                <a:r>
                  <a:rPr lang="en-US" altLang="ko-KR" kern="0" dirty="0" smtClean="0"/>
                  <a:t>Consider Gaussian distribution</a:t>
                </a:r>
              </a:p>
              <a:p>
                <a:r>
                  <a:rPr lang="en-US" altLang="ko-KR" kern="0" dirty="0" smtClean="0"/>
                  <a:t>Bitrate</a:t>
                </a:r>
              </a:p>
              <a:p>
                <a:pPr lvl="1"/>
                <a:r>
                  <a:rPr lang="en-US" altLang="ko-KR" kern="0" dirty="0" smtClean="0"/>
                  <a:t>50</a:t>
                </a:r>
                <a:r>
                  <a:rPr lang="en-US" altLang="ko-KR" kern="0" dirty="0"/>
                  <a:t>, 200, 400, 600, 800, 1200, 1400, 1600, 1800, </a:t>
                </a:r>
                <a:r>
                  <a:rPr lang="en-US" altLang="ko-KR" kern="0" dirty="0" smtClean="0"/>
                  <a:t>2000</a:t>
                </a:r>
              </a:p>
              <a:p>
                <a:r>
                  <a:rPr lang="en-US" altLang="ko-KR" kern="0" dirty="0" smtClean="0"/>
                  <a:t>PSNR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6.4157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+22.27</m:t>
                    </m:r>
                  </m:oMath>
                </a14:m>
                <a:endParaRPr lang="en-US" altLang="ko-KR" kern="0" dirty="0" smtClean="0"/>
              </a:p>
              <a:p>
                <a:pPr lvl="1"/>
                <a:endParaRPr lang="en-US" altLang="ko-KR" kern="0" dirty="0"/>
              </a:p>
              <a:p>
                <a:pPr lvl="1"/>
                <a:endParaRPr lang="en-US" altLang="ko-KR" kern="0" dirty="0" smtClean="0"/>
              </a:p>
              <a:p>
                <a:pPr lvl="1"/>
                <a:endParaRPr lang="en-US" altLang="ko-KR" kern="0" dirty="0"/>
              </a:p>
              <a:p>
                <a:pPr lvl="1"/>
                <a:endParaRPr lang="en-US" altLang="ko-KR" kern="0" dirty="0" smtClean="0"/>
              </a:p>
              <a:p>
                <a:pPr lvl="1"/>
                <a:endParaRPr lang="en-US" altLang="ko-KR" kern="0" dirty="0" smtClean="0"/>
              </a:p>
              <a:p>
                <a:pPr lvl="1"/>
                <a:endParaRPr lang="en-US" altLang="ko-KR" kern="0" dirty="0"/>
              </a:p>
              <a:p>
                <a:pPr lvl="1"/>
                <a:endParaRPr lang="en-US" altLang="ko-KR" kern="0" dirty="0" smtClean="0"/>
              </a:p>
              <a:p>
                <a:pPr lvl="1"/>
                <a:endParaRPr lang="en-US" altLang="ko-KR" kern="0" dirty="0" smtClean="0"/>
              </a:p>
              <a:p>
                <a:endParaRPr lang="en-US" altLang="ko-KR" kern="0" dirty="0" smtClean="0"/>
              </a:p>
              <a:p>
                <a:endParaRPr lang="en-US" altLang="ko-KR" kern="0" dirty="0" smtClean="0"/>
              </a:p>
              <a:p>
                <a:pPr lvl="3"/>
                <a:endParaRPr lang="en-US" altLang="ko-KR" kern="0" dirty="0" smtClean="0"/>
              </a:p>
            </p:txBody>
          </p:sp>
        </mc:Choice>
        <mc:Fallback>
          <p:sp>
            <p:nvSpPr>
              <p:cNvPr id="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052514"/>
                <a:ext cx="8229600" cy="4742877"/>
              </a:xfrm>
              <a:prstGeom prst="rect">
                <a:avLst/>
              </a:prstGeom>
              <a:blipFill>
                <a:blip r:embed="rId3"/>
                <a:stretch>
                  <a:fillRect l="-593" t="-1028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1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When new UE enters</a:t>
            </a:r>
          </a:p>
          <a:p>
            <a:r>
              <a:rPr lang="en-US" altLang="ko-KR" kern="0" dirty="0" smtClean="0"/>
              <a:t>Before</a:t>
            </a:r>
          </a:p>
          <a:p>
            <a:pPr lvl="1"/>
            <a:r>
              <a:rPr lang="en-US" altLang="ko-KR" kern="0" dirty="0" smtClean="0"/>
              <a:t>100 training</a:t>
            </a:r>
          </a:p>
          <a:p>
            <a:r>
              <a:rPr lang="en-US" altLang="ko-KR" kern="0" dirty="0" smtClean="0"/>
              <a:t>After</a:t>
            </a:r>
          </a:p>
          <a:p>
            <a:pPr lvl="1"/>
            <a:r>
              <a:rPr lang="en-US" altLang="ko-KR" kern="0" dirty="0" smtClean="0"/>
              <a:t>10000 training</a:t>
            </a:r>
          </a:p>
          <a:p>
            <a:r>
              <a:rPr lang="en-US" altLang="ko-KR" kern="0" dirty="0" smtClean="0"/>
              <a:t>Metric</a:t>
            </a:r>
          </a:p>
          <a:p>
            <a:pPr lvl="1"/>
            <a:r>
              <a:rPr lang="en-US" altLang="ko-KR" kern="0" dirty="0" smtClean="0"/>
              <a:t>Sum of PSNR(DQN) / Sum of PSNR(Full Search) * 100</a:t>
            </a:r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pPr lvl="3"/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6660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When new UE enters</a:t>
            </a:r>
          </a:p>
          <a:p>
            <a:r>
              <a:rPr lang="en-US" altLang="ko-KR" kern="0" dirty="0" smtClean="0"/>
              <a:t>Average</a:t>
            </a:r>
          </a:p>
          <a:p>
            <a:pPr lvl="1"/>
            <a:r>
              <a:rPr lang="en-US" altLang="ko-KR" kern="0" dirty="0" smtClean="0"/>
              <a:t>81.98 vs 89.19</a:t>
            </a:r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pPr lvl="3"/>
            <a:endParaRPr lang="en-US" altLang="ko-KR" kern="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26931"/>
              </p:ext>
            </p:extLst>
          </p:nvPr>
        </p:nvGraphicFramePr>
        <p:xfrm>
          <a:off x="4860032" y="2492896"/>
          <a:ext cx="4064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851761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9971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After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8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1~100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90.76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1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101~200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87.60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95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201~300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88.74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19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301~400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87.39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20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401~500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88.76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7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501~600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88.22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9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601~700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84.34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701~800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92.24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2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801~900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92.45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9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901~1000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91.35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0549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65708"/>
              </p:ext>
            </p:extLst>
          </p:nvPr>
        </p:nvGraphicFramePr>
        <p:xfrm>
          <a:off x="251520" y="2492896"/>
          <a:ext cx="4064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851761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9971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Before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8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1~100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83.54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1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101~200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82.79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95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201~300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88.17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19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301~400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79.49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20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401~500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77.34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7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501~600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88.21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9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601~700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77.95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701~800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87.59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2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801~900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76.57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9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901~1000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78.19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0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99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There are two scenarios</a:t>
            </a:r>
          </a:p>
          <a:p>
            <a:pPr lvl="1"/>
            <a:r>
              <a:rPr lang="en-US" altLang="ko-KR" kern="0" dirty="0" smtClean="0"/>
              <a:t>Consider one UE</a:t>
            </a:r>
          </a:p>
          <a:p>
            <a:pPr lvl="1"/>
            <a:r>
              <a:rPr lang="en-US" altLang="ko-KR" kern="0" dirty="0" smtClean="0"/>
              <a:t>Consider total UEs</a:t>
            </a:r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pPr lvl="3"/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257413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93084</TotalTime>
  <Words>743</Words>
  <Application>Microsoft Office PowerPoint</Application>
  <PresentationFormat>화면 슬라이드 쇼(4:3)</PresentationFormat>
  <Paragraphs>243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맑은 고딕</vt:lpstr>
      <vt:lpstr>Arial</vt:lpstr>
      <vt:lpstr>Cambria Math</vt:lpstr>
      <vt:lpstr>Wingdings</vt:lpstr>
      <vt:lpstr>pres</vt:lpstr>
      <vt:lpstr>Research   Jae Jun Ha  Media Computing and Networking Laboratory POSTECH  2019-05-17</vt:lpstr>
      <vt:lpstr>Contents</vt:lpstr>
      <vt:lpstr>Previous</vt:lpstr>
      <vt:lpstr>Previous</vt:lpstr>
      <vt:lpstr>Previous</vt:lpstr>
      <vt:lpstr>Setting</vt:lpstr>
      <vt:lpstr>Simulation</vt:lpstr>
      <vt:lpstr>Simulation</vt:lpstr>
      <vt:lpstr>Simulation</vt:lpstr>
      <vt:lpstr>Setting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6476</cp:revision>
  <cp:lastPrinted>2018-08-16T16:32:18Z</cp:lastPrinted>
  <dcterms:created xsi:type="dcterms:W3CDTF">2010-07-29T14:05:23Z</dcterms:created>
  <dcterms:modified xsi:type="dcterms:W3CDTF">2019-05-16T23:23:43Z</dcterms:modified>
</cp:coreProperties>
</file>