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8"/>
  </p:notesMasterIdLst>
  <p:handoutMasterIdLst>
    <p:handoutMasterId r:id="rId19"/>
  </p:handoutMasterIdLst>
  <p:sldIdLst>
    <p:sldId id="849" r:id="rId2"/>
    <p:sldId id="901" r:id="rId3"/>
    <p:sldId id="902" r:id="rId4"/>
    <p:sldId id="903" r:id="rId5"/>
    <p:sldId id="905" r:id="rId6"/>
    <p:sldId id="906" r:id="rId7"/>
    <p:sldId id="907" r:id="rId8"/>
    <p:sldId id="890" r:id="rId9"/>
    <p:sldId id="885" r:id="rId10"/>
    <p:sldId id="893" r:id="rId11"/>
    <p:sldId id="908" r:id="rId12"/>
    <p:sldId id="909" r:id="rId13"/>
    <p:sldId id="910" r:id="rId14"/>
    <p:sldId id="911" r:id="rId15"/>
    <p:sldId id="912" r:id="rId16"/>
    <p:sldId id="871" r:id="rId17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99FF99"/>
    <a:srgbClr val="FFAFAF"/>
    <a:srgbClr val="FF6699"/>
    <a:srgbClr val="F1F1F1"/>
    <a:srgbClr val="F8F8F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995" autoAdjust="0"/>
    <p:restoredTop sz="83236" autoAdjust="0"/>
  </p:normalViewPr>
  <p:slideViewPr>
    <p:cSldViewPr>
      <p:cViewPr varScale="1">
        <p:scale>
          <a:sx n="71" d="100"/>
          <a:sy n="71" d="100"/>
        </p:scale>
        <p:origin x="120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/>
              <a:t>발표 시작하겠습니다</a:t>
            </a:r>
            <a:endParaRPr lang="en-US" altLang="ko-KR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944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777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다시 정리해서 말씀드리겠습니다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9369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0985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9293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6421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8688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3536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1143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비교 알고리즘들을 소개하겠습니다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그냥 </a:t>
            </a:r>
            <a:r>
              <a:rPr lang="ko-KR" altLang="en-US" dirty="0" err="1"/>
              <a:t>냅색</a:t>
            </a:r>
            <a:r>
              <a:rPr lang="en-US" altLang="ko-KR" dirty="0"/>
              <a:t>(</a:t>
            </a:r>
            <a:r>
              <a:rPr lang="ko-KR" altLang="en-US" dirty="0"/>
              <a:t>활용되는 곳도 많고</a:t>
            </a:r>
            <a:r>
              <a:rPr lang="en-US" altLang="ko-KR" dirty="0"/>
              <a:t>, </a:t>
            </a:r>
            <a:r>
              <a:rPr lang="ko-KR" altLang="en-US" dirty="0"/>
              <a:t>솔루션이 다양</a:t>
            </a:r>
            <a:r>
              <a:rPr lang="en-US" altLang="ko-KR" dirty="0"/>
              <a:t>)</a:t>
            </a:r>
            <a:r>
              <a:rPr lang="ko-KR" altLang="en-US" dirty="0"/>
              <a:t>이랑 </a:t>
            </a:r>
            <a:r>
              <a:rPr lang="ko-KR" altLang="en-US" dirty="0" err="1"/>
              <a:t>멀티플</a:t>
            </a:r>
            <a:r>
              <a:rPr lang="ko-KR" altLang="en-US" dirty="0"/>
              <a:t> </a:t>
            </a:r>
            <a:r>
              <a:rPr lang="ko-KR" altLang="en-US" dirty="0" err="1"/>
              <a:t>냅색이랑</a:t>
            </a:r>
            <a:r>
              <a:rPr lang="ko-KR" altLang="en-US" dirty="0"/>
              <a:t> 다르다고 말하면서 </a:t>
            </a:r>
            <a:r>
              <a:rPr lang="en-US" altLang="ko-KR" dirty="0"/>
              <a:t>MKP </a:t>
            </a:r>
            <a:r>
              <a:rPr lang="ko-KR" altLang="en-US" dirty="0"/>
              <a:t>소개</a:t>
            </a:r>
            <a:endParaRPr lang="en-US" altLang="ko-KR" dirty="0"/>
          </a:p>
          <a:p>
            <a:r>
              <a:rPr lang="ko-KR" altLang="en-US" dirty="0" err="1"/>
              <a:t>멀티플</a:t>
            </a:r>
            <a:r>
              <a:rPr lang="ko-KR" altLang="en-US" dirty="0"/>
              <a:t> </a:t>
            </a:r>
            <a:r>
              <a:rPr lang="ko-KR" altLang="en-US" dirty="0" err="1"/>
              <a:t>냅색이</a:t>
            </a:r>
            <a:r>
              <a:rPr lang="ko-KR" altLang="en-US" dirty="0"/>
              <a:t> 일반 </a:t>
            </a:r>
            <a:r>
              <a:rPr lang="ko-KR" altLang="en-US" dirty="0" err="1"/>
              <a:t>냅색이랑</a:t>
            </a:r>
            <a:r>
              <a:rPr lang="ko-KR" altLang="en-US" dirty="0"/>
              <a:t> 왜 </a:t>
            </a:r>
            <a:r>
              <a:rPr lang="ko-KR" altLang="en-US" dirty="0" err="1"/>
              <a:t>다른지</a:t>
            </a:r>
            <a:endParaRPr lang="en-US" altLang="ko-KR" dirty="0"/>
          </a:p>
          <a:p>
            <a:r>
              <a:rPr lang="ko-KR" altLang="en-US" dirty="0"/>
              <a:t>근본적으로 제 문제의 경우 </a:t>
            </a:r>
            <a:r>
              <a:rPr lang="ko-KR" altLang="en-US" dirty="0" err="1"/>
              <a:t>냅색</a:t>
            </a:r>
            <a:r>
              <a:rPr lang="ko-KR" altLang="en-US" dirty="0"/>
              <a:t> 사용할 수 없다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수정해서 적용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/>
              <a:t>사실 </a:t>
            </a:r>
            <a:r>
              <a:rPr lang="en-US" altLang="ko-KR" dirty="0"/>
              <a:t>MTM</a:t>
            </a:r>
            <a:r>
              <a:rPr lang="ko-KR" altLang="en-US" dirty="0"/>
              <a:t>이랑 </a:t>
            </a:r>
            <a:r>
              <a:rPr lang="en-US" altLang="ko-KR" dirty="0"/>
              <a:t>MTHM </a:t>
            </a:r>
            <a:r>
              <a:rPr lang="ko-KR" altLang="en-US" dirty="0"/>
              <a:t>성능이 </a:t>
            </a:r>
            <a:r>
              <a:rPr lang="ko-KR" altLang="en-US" dirty="0" err="1"/>
              <a:t>어느게</a:t>
            </a:r>
            <a:r>
              <a:rPr lang="ko-KR" altLang="en-US" dirty="0"/>
              <a:t> 좋다고 말할 수 없다</a:t>
            </a:r>
            <a:r>
              <a:rPr lang="en-US" altLang="ko-KR" dirty="0"/>
              <a:t>. </a:t>
            </a:r>
            <a:r>
              <a:rPr lang="ko-KR" altLang="en-US" dirty="0"/>
              <a:t>둘 다 내 문제에 </a:t>
            </a:r>
            <a:r>
              <a:rPr lang="ko-KR" altLang="en-US" dirty="0" err="1"/>
              <a:t>적용했을때는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Ideal</a:t>
            </a:r>
            <a:r>
              <a:rPr lang="ko-KR" altLang="en-US" dirty="0"/>
              <a:t>은 결과 보여줄 때 같이 넣기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1128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Time slot</a:t>
            </a:r>
            <a:r>
              <a:rPr lang="ko-KR" altLang="en-US" dirty="0"/>
              <a:t>을 고려하여 </a:t>
            </a:r>
            <a:r>
              <a:rPr lang="en-US" altLang="ko-KR" dirty="0"/>
              <a:t>UE</a:t>
            </a:r>
            <a:r>
              <a:rPr lang="ko-KR" altLang="en-US" dirty="0"/>
              <a:t>를 </a:t>
            </a:r>
            <a:r>
              <a:rPr lang="en-US" altLang="ko-KR" dirty="0"/>
              <a:t>AP</a:t>
            </a:r>
            <a:r>
              <a:rPr lang="ko-KR" altLang="en-US" dirty="0"/>
              <a:t>에 배분하고 그 후 </a:t>
            </a:r>
            <a:r>
              <a:rPr lang="en-US" altLang="ko-KR" dirty="0"/>
              <a:t>Greedy</a:t>
            </a:r>
            <a:r>
              <a:rPr lang="ko-KR" altLang="en-US" dirty="0"/>
              <a:t>를 적용</a:t>
            </a:r>
            <a:endParaRPr lang="en-US" altLang="ko-KR" dirty="0"/>
          </a:p>
          <a:p>
            <a:r>
              <a:rPr lang="en-US" altLang="ko-KR" dirty="0"/>
              <a:t>State: timeslot </a:t>
            </a:r>
            <a:r>
              <a:rPr lang="ko-KR" altLang="en-US" dirty="0"/>
              <a:t>부분 설명 더 들어가야할 수도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Bitrate</a:t>
            </a:r>
            <a:r>
              <a:rPr lang="ko-KR" altLang="en-US" dirty="0"/>
              <a:t>와 </a:t>
            </a:r>
            <a:r>
              <a:rPr lang="en-US" altLang="ko-KR" dirty="0"/>
              <a:t>AP </a:t>
            </a:r>
            <a:r>
              <a:rPr lang="ko-KR" altLang="en-US" dirty="0"/>
              <a:t>왜 동시에 고려 </a:t>
            </a:r>
            <a:r>
              <a:rPr lang="ko-KR" altLang="en-US" dirty="0" err="1"/>
              <a:t>안하냐</a:t>
            </a:r>
            <a:r>
              <a:rPr lang="en-US" altLang="ko-KR" dirty="0"/>
              <a:t>?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dirty="0"/>
              <a:t>차원이 크다</a:t>
            </a:r>
            <a:r>
              <a:rPr lang="en-US" altLang="ko-KR" dirty="0"/>
              <a:t>. </a:t>
            </a:r>
            <a:r>
              <a:rPr lang="ko-KR" altLang="en-US" dirty="0"/>
              <a:t>직접 해봤지만 결과가 </a:t>
            </a:r>
            <a:r>
              <a:rPr lang="ko-KR" altLang="en-US" dirty="0" err="1"/>
              <a:t>안나온다</a:t>
            </a:r>
            <a:r>
              <a:rPr lang="en-US" altLang="ko-KR" dirty="0"/>
              <a:t>.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dirty="0"/>
              <a:t>구글 </a:t>
            </a:r>
            <a:r>
              <a:rPr lang="ko-KR" altLang="en-US" dirty="0" err="1"/>
              <a:t>딥마인드</a:t>
            </a:r>
            <a:r>
              <a:rPr lang="ko-KR" altLang="en-US" dirty="0"/>
              <a:t> 팀이 쓴 논문이나 다른 논문들도 같이 참조해봤는데 </a:t>
            </a:r>
            <a:r>
              <a:rPr lang="en-US" altLang="ko-KR" dirty="0"/>
              <a:t>action</a:t>
            </a:r>
            <a:r>
              <a:rPr lang="ko-KR" altLang="en-US" dirty="0"/>
              <a:t>의 차원이 크면 </a:t>
            </a:r>
            <a:r>
              <a:rPr lang="en-US" altLang="ko-KR" dirty="0"/>
              <a:t>dimension</a:t>
            </a:r>
            <a:r>
              <a:rPr lang="ko-KR" altLang="en-US" dirty="0"/>
              <a:t>이 커서 일반적인 </a:t>
            </a:r>
            <a:r>
              <a:rPr lang="en-US" altLang="ko-KR" dirty="0"/>
              <a:t>DQN</a:t>
            </a:r>
            <a:r>
              <a:rPr lang="ko-KR" altLang="en-US" dirty="0"/>
              <a:t>은 사용할 수 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4327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순간 마다 최선의 선택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마지막 관점에서 최선이지는 않음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6381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잘 알려진 두 가지 솔루션이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비교 알고리즘들을 소개하겠습니다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그냥 </a:t>
            </a:r>
            <a:r>
              <a:rPr lang="ko-KR" altLang="en-US" dirty="0" err="1"/>
              <a:t>냅색</a:t>
            </a:r>
            <a:r>
              <a:rPr lang="en-US" altLang="ko-KR" dirty="0"/>
              <a:t>(</a:t>
            </a:r>
            <a:r>
              <a:rPr lang="ko-KR" altLang="en-US" dirty="0"/>
              <a:t>활용되는 곳도 많고</a:t>
            </a:r>
            <a:r>
              <a:rPr lang="en-US" altLang="ko-KR" dirty="0"/>
              <a:t>, </a:t>
            </a:r>
            <a:r>
              <a:rPr lang="ko-KR" altLang="en-US" dirty="0"/>
              <a:t>솔루션이 다양</a:t>
            </a:r>
            <a:r>
              <a:rPr lang="en-US" altLang="ko-KR" dirty="0"/>
              <a:t>)</a:t>
            </a:r>
            <a:r>
              <a:rPr lang="ko-KR" altLang="en-US" dirty="0"/>
              <a:t>이랑 </a:t>
            </a:r>
            <a:r>
              <a:rPr lang="ko-KR" altLang="en-US" dirty="0" err="1"/>
              <a:t>멀티플</a:t>
            </a:r>
            <a:r>
              <a:rPr lang="ko-KR" altLang="en-US" dirty="0"/>
              <a:t> </a:t>
            </a:r>
            <a:r>
              <a:rPr lang="ko-KR" altLang="en-US" dirty="0" err="1"/>
              <a:t>냅색이랑</a:t>
            </a:r>
            <a:r>
              <a:rPr lang="ko-KR" altLang="en-US" dirty="0"/>
              <a:t> 다르다고 말하면서 </a:t>
            </a:r>
            <a:r>
              <a:rPr lang="en-US" altLang="ko-KR" dirty="0"/>
              <a:t>MKP </a:t>
            </a:r>
            <a:r>
              <a:rPr lang="ko-KR" altLang="en-US" dirty="0"/>
              <a:t>소개</a:t>
            </a:r>
            <a:endParaRPr lang="en-US" altLang="ko-KR" dirty="0"/>
          </a:p>
          <a:p>
            <a:r>
              <a:rPr lang="ko-KR" altLang="en-US" dirty="0" err="1"/>
              <a:t>멀티플</a:t>
            </a:r>
            <a:r>
              <a:rPr lang="ko-KR" altLang="en-US" dirty="0"/>
              <a:t> </a:t>
            </a:r>
            <a:r>
              <a:rPr lang="ko-KR" altLang="en-US" dirty="0" err="1"/>
              <a:t>냅색이</a:t>
            </a:r>
            <a:r>
              <a:rPr lang="ko-KR" altLang="en-US" dirty="0"/>
              <a:t> 일반 </a:t>
            </a:r>
            <a:r>
              <a:rPr lang="ko-KR" altLang="en-US" dirty="0" err="1"/>
              <a:t>냅색이랑</a:t>
            </a:r>
            <a:r>
              <a:rPr lang="ko-KR" altLang="en-US" dirty="0"/>
              <a:t> 왜 </a:t>
            </a:r>
            <a:r>
              <a:rPr lang="ko-KR" altLang="en-US" dirty="0" err="1"/>
              <a:t>다른지</a:t>
            </a:r>
            <a:endParaRPr lang="en-US" altLang="ko-KR" dirty="0"/>
          </a:p>
          <a:p>
            <a:r>
              <a:rPr lang="ko-KR" altLang="en-US" dirty="0"/>
              <a:t>근본적으로 제 문제의 경우 </a:t>
            </a:r>
            <a:r>
              <a:rPr lang="ko-KR" altLang="en-US" dirty="0" err="1"/>
              <a:t>냅색</a:t>
            </a:r>
            <a:r>
              <a:rPr lang="ko-KR" altLang="en-US" dirty="0"/>
              <a:t> 사용할 수 없다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수정해서 적용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/>
              <a:t>사실 </a:t>
            </a:r>
            <a:r>
              <a:rPr lang="en-US" altLang="ko-KR" dirty="0"/>
              <a:t>MTM</a:t>
            </a:r>
            <a:r>
              <a:rPr lang="ko-KR" altLang="en-US" dirty="0"/>
              <a:t>이랑 </a:t>
            </a:r>
            <a:r>
              <a:rPr lang="en-US" altLang="ko-KR" dirty="0"/>
              <a:t>MTHM </a:t>
            </a:r>
            <a:r>
              <a:rPr lang="ko-KR" altLang="en-US" dirty="0"/>
              <a:t>성능이 </a:t>
            </a:r>
            <a:r>
              <a:rPr lang="ko-KR" altLang="en-US" dirty="0" err="1"/>
              <a:t>어느게</a:t>
            </a:r>
            <a:r>
              <a:rPr lang="ko-KR" altLang="en-US" dirty="0"/>
              <a:t> 좋다고 말할 수 없다</a:t>
            </a:r>
            <a:r>
              <a:rPr lang="en-US" altLang="ko-KR" dirty="0"/>
              <a:t>. </a:t>
            </a:r>
            <a:r>
              <a:rPr lang="ko-KR" altLang="en-US" dirty="0"/>
              <a:t>둘 다 내 문제에 </a:t>
            </a:r>
            <a:r>
              <a:rPr lang="ko-KR" altLang="en-US" dirty="0" err="1"/>
              <a:t>적용했을때는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Ideal</a:t>
            </a:r>
            <a:r>
              <a:rPr lang="ko-KR" altLang="en-US" dirty="0"/>
              <a:t>이 </a:t>
            </a:r>
            <a:r>
              <a:rPr lang="ko-KR" altLang="en-US" dirty="0" err="1"/>
              <a:t>뭔지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4062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9150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7119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7369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o.wikipedia.org/wiki/&#48176;&#45229;_&#47928;&#51228;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o.wikipedia.org/wiki/&#48176;&#45229;_&#47928;&#51228;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&#48176;&#45229;_&#47928;&#51228;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/>
              <a:t>Research</a:t>
            </a:r>
            <a:br>
              <a:rPr lang="en-US" altLang="ko-KR" sz="4000" dirty="0"/>
            </a:br>
            <a:br>
              <a:rPr lang="en-US" altLang="ko-KR" sz="4000" dirty="0"/>
            </a:br>
            <a:br>
              <a:rPr lang="en-US" altLang="ko-KR" sz="4000" dirty="0"/>
            </a:br>
            <a:r>
              <a:rPr lang="en-US" altLang="ko-KR" sz="2400" dirty="0">
                <a:solidFill>
                  <a:schemeClr val="tx1"/>
                </a:solidFill>
                <a:effectLst/>
              </a:rPr>
              <a:t>Jae Jun Ha</a:t>
            </a:r>
            <a:br>
              <a:rPr lang="en-US" altLang="ko-KR" sz="2400" dirty="0">
                <a:solidFill>
                  <a:schemeClr val="tx1"/>
                </a:solidFill>
                <a:effectLst/>
              </a:rPr>
            </a:br>
            <a:br>
              <a:rPr lang="en-US" altLang="ko-KR" sz="14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POSTCH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2019-10-04</a:t>
            </a:r>
            <a:endParaRPr lang="ko-KR" altLang="en-US" sz="3600" b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/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746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/>
              <a:t>When assume amount of data as weight</a:t>
            </a:r>
          </a:p>
          <a:p>
            <a:pPr lvl="1"/>
            <a:r>
              <a:rPr lang="en-US" altLang="ko-KR" dirty="0"/>
              <a:t>Available bandwidth is not considered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0" dirty="0">
              <a:sym typeface="Wingdings" panose="05000000000000000000" pitchFamily="2" charset="2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02281CA-04CD-4C0F-A69A-8D5CF6969E5A}"/>
              </a:ext>
            </a:extLst>
          </p:cNvPr>
          <p:cNvGrpSpPr/>
          <p:nvPr/>
        </p:nvGrpSpPr>
        <p:grpSpPr>
          <a:xfrm>
            <a:off x="1449892" y="2396896"/>
            <a:ext cx="6057507" cy="3382421"/>
            <a:chOff x="2339752" y="2268500"/>
            <a:chExt cx="3970636" cy="2217143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1A0EEB8-0214-4FB9-88D2-A6645A2E20AA}"/>
                </a:ext>
              </a:extLst>
            </p:cNvPr>
            <p:cNvSpPr/>
            <p:nvPr/>
          </p:nvSpPr>
          <p:spPr>
            <a:xfrm>
              <a:off x="2339752" y="2268500"/>
              <a:ext cx="2217144" cy="2217143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3C69468-C612-4141-A9E1-E03CB71F811C}"/>
                </a:ext>
              </a:extLst>
            </p:cNvPr>
            <p:cNvSpPr/>
            <p:nvPr/>
          </p:nvSpPr>
          <p:spPr>
            <a:xfrm>
              <a:off x="4093244" y="2268500"/>
              <a:ext cx="2217144" cy="2217143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18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EC14AEAA-E449-4A8F-8E53-1451EAEB03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99" t="23517" r="29823" b="20090"/>
            <a:stretch/>
          </p:blipFill>
          <p:spPr bwMode="auto">
            <a:xfrm>
              <a:off x="3135955" y="3072754"/>
              <a:ext cx="476924" cy="54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5D2B08F9-8D69-4175-9309-CA4882273ED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99" t="23517" r="29823" b="20090"/>
            <a:stretch/>
          </p:blipFill>
          <p:spPr bwMode="auto">
            <a:xfrm>
              <a:off x="4969054" y="3060096"/>
              <a:ext cx="476924" cy="54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10791332-7A75-47D0-87D9-D04629D12E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06" t="79837" r="30738"/>
            <a:stretch/>
          </p:blipFill>
          <p:spPr bwMode="auto">
            <a:xfrm>
              <a:off x="3997842" y="3175839"/>
              <a:ext cx="732347" cy="316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0/1 Multiple Knapsack Problem (MKP)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19BC93-E4E4-45A5-B108-86A6C6857EDC}"/>
              </a:ext>
            </a:extLst>
          </p:cNvPr>
          <p:cNvSpPr/>
          <p:nvPr/>
        </p:nvSpPr>
        <p:spPr>
          <a:xfrm>
            <a:off x="0" y="5898509"/>
            <a:ext cx="9036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&lt; </a:t>
            </a:r>
            <a:r>
              <a:rPr lang="en-US" altLang="ko-KR" sz="1400" dirty="0">
                <a:hlinkClick r:id="rId5"/>
              </a:rPr>
              <a:t>https://ko.wikipedia.org/wiki/</a:t>
            </a:r>
            <a:r>
              <a:rPr lang="ko-KR" altLang="en-US" sz="1400" dirty="0">
                <a:hlinkClick r:id="rId5"/>
              </a:rPr>
              <a:t>배낭</a:t>
            </a:r>
            <a:r>
              <a:rPr lang="en-US" altLang="ko-KR" sz="1400" dirty="0">
                <a:hlinkClick r:id="rId5"/>
              </a:rPr>
              <a:t>_</a:t>
            </a:r>
            <a:r>
              <a:rPr lang="ko-KR" altLang="en-US" sz="1400" dirty="0">
                <a:hlinkClick r:id="rId5"/>
              </a:rPr>
              <a:t>문제</a:t>
            </a:r>
            <a:r>
              <a:rPr lang="ko-KR" altLang="en-US" sz="1400" dirty="0"/>
              <a:t> 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E437B4-1465-4C23-AEC0-62E20D2706F7}"/>
              </a:ext>
            </a:extLst>
          </p:cNvPr>
          <p:cNvSpPr txBox="1"/>
          <p:nvPr/>
        </p:nvSpPr>
        <p:spPr bwMode="auto">
          <a:xfrm>
            <a:off x="4267848" y="4293096"/>
            <a:ext cx="129715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70C0"/>
                </a:solidFill>
              </a:rPr>
              <a:t>2000kbps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pic>
        <p:nvPicPr>
          <p:cNvPr id="17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05307DFD-9E84-4E5E-AC0D-C89A565A44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4832314" y="4837892"/>
            <a:ext cx="1117251" cy="48357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2AF4A0DF-1854-4A4C-A63F-A910074C7A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4592978" y="2776685"/>
            <a:ext cx="1117251" cy="48357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BAF24B-1ED2-47A8-80AB-82EDDE140A9F}"/>
              </a:ext>
            </a:extLst>
          </p:cNvPr>
          <p:cNvSpPr txBox="1"/>
          <p:nvPr/>
        </p:nvSpPr>
        <p:spPr bwMode="auto">
          <a:xfrm>
            <a:off x="857002" y="2499686"/>
            <a:ext cx="389254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rgbClr val="0070C0"/>
                </a:solidFill>
              </a:rPr>
              <a:t>Available bandwidth</a:t>
            </a:r>
            <a:endParaRPr lang="ko-KR" altLang="en-US" sz="3000" b="1" dirty="0">
              <a:solidFill>
                <a:srgbClr val="0070C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A2B4F1-259F-4F98-9F77-D2FE2248CA5E}"/>
              </a:ext>
            </a:extLst>
          </p:cNvPr>
          <p:cNvSpPr txBox="1"/>
          <p:nvPr/>
        </p:nvSpPr>
        <p:spPr bwMode="auto">
          <a:xfrm>
            <a:off x="4962656" y="5208732"/>
            <a:ext cx="129715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70C0"/>
                </a:solidFill>
              </a:rPr>
              <a:t>1000kbps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2DD00A-913E-4F9D-A41E-054594A54D83}"/>
              </a:ext>
            </a:extLst>
          </p:cNvPr>
          <p:cNvSpPr txBox="1"/>
          <p:nvPr/>
        </p:nvSpPr>
        <p:spPr bwMode="auto">
          <a:xfrm>
            <a:off x="5285055" y="2555932"/>
            <a:ext cx="115448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70C0"/>
                </a:solidFill>
              </a:rPr>
              <a:t>900kbps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4BC3558-E0D9-4724-8581-CA57BF050CA3}"/>
              </a:ext>
            </a:extLst>
          </p:cNvPr>
          <p:cNvGrpSpPr/>
          <p:nvPr/>
        </p:nvGrpSpPr>
        <p:grpSpPr>
          <a:xfrm>
            <a:off x="4873091" y="3893936"/>
            <a:ext cx="505735" cy="257920"/>
            <a:chOff x="121699" y="4127544"/>
            <a:chExt cx="921908" cy="47016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22BA2F3-351D-4823-99AE-7DFD43E20186}"/>
                </a:ext>
              </a:extLst>
            </p:cNvPr>
            <p:cNvSpPr/>
            <p:nvPr/>
          </p:nvSpPr>
          <p:spPr>
            <a:xfrm>
              <a:off x="259378" y="4242643"/>
              <a:ext cx="673623" cy="235952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3F2C00D1-7D6D-4B57-9957-1A8D3257A330}"/>
                </a:ext>
              </a:extLst>
            </p:cNvPr>
            <p:cNvSpPr/>
            <p:nvPr/>
          </p:nvSpPr>
          <p:spPr>
            <a:xfrm rot="5400000">
              <a:off x="692623" y="4246723"/>
              <a:ext cx="470164" cy="231805"/>
            </a:xfrm>
            <a:prstGeom prst="triangle">
              <a:avLst/>
            </a:prstGeom>
            <a:solidFill>
              <a:srgbClr val="0070C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D2F8DC2D-19FE-4E7C-AE45-596D7C1CC018}"/>
                </a:ext>
              </a:extLst>
            </p:cNvPr>
            <p:cNvSpPr/>
            <p:nvPr/>
          </p:nvSpPr>
          <p:spPr>
            <a:xfrm rot="16200000">
              <a:off x="2520" y="4246723"/>
              <a:ext cx="470164" cy="231805"/>
            </a:xfrm>
            <a:prstGeom prst="triangle">
              <a:avLst/>
            </a:prstGeom>
            <a:solidFill>
              <a:srgbClr val="0070C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712D978-CE9A-4C70-8881-7859EB7067F8}"/>
              </a:ext>
            </a:extLst>
          </p:cNvPr>
          <p:cNvGrpSpPr/>
          <p:nvPr/>
        </p:nvGrpSpPr>
        <p:grpSpPr>
          <a:xfrm rot="3221344">
            <a:off x="5276371" y="3296412"/>
            <a:ext cx="505735" cy="257920"/>
            <a:chOff x="121699" y="4127544"/>
            <a:chExt cx="921908" cy="47016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F8A2B46-942C-441E-8C84-BA87AF0D6779}"/>
                </a:ext>
              </a:extLst>
            </p:cNvPr>
            <p:cNvSpPr/>
            <p:nvPr/>
          </p:nvSpPr>
          <p:spPr>
            <a:xfrm>
              <a:off x="259378" y="4242643"/>
              <a:ext cx="673623" cy="235952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9EFB9664-5A30-4AAD-A1DE-63EF05E4D4D9}"/>
                </a:ext>
              </a:extLst>
            </p:cNvPr>
            <p:cNvSpPr/>
            <p:nvPr/>
          </p:nvSpPr>
          <p:spPr>
            <a:xfrm rot="5400000">
              <a:off x="692623" y="4246723"/>
              <a:ext cx="470164" cy="231805"/>
            </a:xfrm>
            <a:prstGeom prst="triangle">
              <a:avLst/>
            </a:prstGeom>
            <a:solidFill>
              <a:srgbClr val="0070C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9ACA3603-5B61-4544-8E54-BBC2A6E50BC3}"/>
                </a:ext>
              </a:extLst>
            </p:cNvPr>
            <p:cNvSpPr/>
            <p:nvPr/>
          </p:nvSpPr>
          <p:spPr>
            <a:xfrm rot="16200000">
              <a:off x="2520" y="4246723"/>
              <a:ext cx="470164" cy="231805"/>
            </a:xfrm>
            <a:prstGeom prst="triangle">
              <a:avLst/>
            </a:prstGeom>
            <a:solidFill>
              <a:srgbClr val="0070C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2323D9C-B389-4D04-8AC1-2F03B1099731}"/>
              </a:ext>
            </a:extLst>
          </p:cNvPr>
          <p:cNvGrpSpPr/>
          <p:nvPr/>
        </p:nvGrpSpPr>
        <p:grpSpPr>
          <a:xfrm rot="17521716">
            <a:off x="5300488" y="4527812"/>
            <a:ext cx="505735" cy="257920"/>
            <a:chOff x="121699" y="4127544"/>
            <a:chExt cx="921908" cy="47016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EA464C7-1006-429B-AD9E-584171BA93E1}"/>
                </a:ext>
              </a:extLst>
            </p:cNvPr>
            <p:cNvSpPr/>
            <p:nvPr/>
          </p:nvSpPr>
          <p:spPr>
            <a:xfrm>
              <a:off x="259378" y="4242643"/>
              <a:ext cx="673623" cy="235952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ED211C1D-65A5-4B66-B6F9-5AAEB189490D}"/>
                </a:ext>
              </a:extLst>
            </p:cNvPr>
            <p:cNvSpPr/>
            <p:nvPr/>
          </p:nvSpPr>
          <p:spPr>
            <a:xfrm rot="5400000">
              <a:off x="692623" y="4246723"/>
              <a:ext cx="470164" cy="231805"/>
            </a:xfrm>
            <a:prstGeom prst="triangle">
              <a:avLst/>
            </a:prstGeom>
            <a:solidFill>
              <a:srgbClr val="0070C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7A8BB141-449C-4152-8120-11D43AB7470C}"/>
                </a:ext>
              </a:extLst>
            </p:cNvPr>
            <p:cNvSpPr/>
            <p:nvPr/>
          </p:nvSpPr>
          <p:spPr>
            <a:xfrm rot="16200000">
              <a:off x="2520" y="4246723"/>
              <a:ext cx="470164" cy="231805"/>
            </a:xfrm>
            <a:prstGeom prst="triangle">
              <a:avLst/>
            </a:prstGeom>
            <a:solidFill>
              <a:srgbClr val="0070C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514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Algorithms (Again)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/>
              <a:t>Deep Q-Network (DQN)</a:t>
            </a:r>
          </a:p>
          <a:p>
            <a:r>
              <a:rPr lang="en-US" altLang="ko-KR" dirty="0"/>
              <a:t>Random</a:t>
            </a:r>
          </a:p>
          <a:p>
            <a:pPr lvl="1"/>
            <a:r>
              <a:rPr lang="en-US" altLang="ko-KR" dirty="0"/>
              <a:t>It selects both AP and Bitrate randomly</a:t>
            </a:r>
          </a:p>
          <a:p>
            <a:r>
              <a:rPr lang="en-US" altLang="ko-KR" dirty="0"/>
              <a:t>Greedy</a:t>
            </a:r>
          </a:p>
          <a:p>
            <a:r>
              <a:rPr lang="en-US" altLang="ko-KR" dirty="0"/>
              <a:t>0/1 Multiple Knapsack Problem (MKP)</a:t>
            </a:r>
          </a:p>
          <a:p>
            <a:pPr lvl="1"/>
            <a:r>
              <a:rPr lang="en-US" altLang="ko-KR" dirty="0"/>
              <a:t>Martello and Toth Method (MTM)</a:t>
            </a:r>
          </a:p>
          <a:p>
            <a:pPr lvl="1"/>
            <a:r>
              <a:rPr lang="en-US" altLang="ko-KR" dirty="0"/>
              <a:t>Martello and Toth Heuristic Method (MTHM)</a:t>
            </a:r>
          </a:p>
          <a:p>
            <a:r>
              <a:rPr lang="en-US" altLang="ko-KR" dirty="0"/>
              <a:t>Branch and Bound</a:t>
            </a:r>
          </a:p>
          <a:p>
            <a:pPr lvl="1"/>
            <a:r>
              <a:rPr lang="en-US" altLang="ko-KR" dirty="0"/>
              <a:t>It is modification version of Brute force algorithm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0468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Setup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Clip: Bick Buck Bunny</a:t>
                </a:r>
              </a:p>
              <a:p>
                <a:r>
                  <a:rPr lang="en-US" altLang="ko-KR" dirty="0"/>
                  <a:t>PSNR: </a:t>
                </a:r>
                <a14:m>
                  <m:oMath xmlns:m="http://schemas.openxmlformats.org/officeDocument/2006/math">
                    <m:r>
                      <a:rPr lang="en-US" altLang="ko-KR" i="1"/>
                      <m:t>6.4157∙</m:t>
                    </m:r>
                    <m:func>
                      <m:funcPr>
                        <m:ctrlPr>
                          <a:rPr lang="ko-KR" altLang="ko-KR" i="1"/>
                        </m:ctrlPr>
                      </m:funcPr>
                      <m:fName>
                        <m:sSub>
                          <m:sSubPr>
                            <m:ctrlPr>
                              <a:rPr lang="ko-KR" altLang="ko-KR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/>
                              <m:t>log</m:t>
                            </m:r>
                          </m:e>
                          <m:sub>
                            <m:r>
                              <a:rPr lang="en-US" altLang="ko-KR" i="1"/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altLang="ko-KR" i="1"/>
                          <m:t>𝑏𝑖𝑡𝑟𝑎𝑡𝑒</m:t>
                        </m:r>
                      </m:e>
                    </m:func>
                    <m:r>
                      <a:rPr lang="en-US" altLang="ko-KR" i="1"/>
                      <m:t>+22.27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Bandwidth: N(2000, 500)</a:t>
                </a:r>
              </a:p>
              <a:p>
                <a:r>
                  <a:rPr lang="en-US" altLang="ko-KR" dirty="0"/>
                  <a:t>Bitrate level: {50, 400, 800, 1200, 2000} kbps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951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/>
              <a:t>UE: 5, AP: 2</a:t>
            </a:r>
          </a:p>
          <a:p>
            <a:pPr lvl="1"/>
            <a:r>
              <a:rPr lang="en-US" altLang="ko-KR" dirty="0"/>
              <a:t>PSNR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Time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15BD078-61E8-43F3-A890-664C9CC85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520776"/>
              </p:ext>
            </p:extLst>
          </p:nvPr>
        </p:nvGraphicFramePr>
        <p:xfrm>
          <a:off x="457200" y="2060848"/>
          <a:ext cx="8229600" cy="16412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3056">
                  <a:extLst>
                    <a:ext uri="{9D8B030D-6E8A-4147-A177-3AD203B41FA5}">
                      <a16:colId xmlns:a16="http://schemas.microsoft.com/office/drawing/2014/main" val="1360046666"/>
                    </a:ext>
                  </a:extLst>
                </a:gridCol>
                <a:gridCol w="923164">
                  <a:extLst>
                    <a:ext uri="{9D8B030D-6E8A-4147-A177-3AD203B41FA5}">
                      <a16:colId xmlns:a16="http://schemas.microsoft.com/office/drawing/2014/main" val="3573655635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1095697745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1811389469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4245779530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174893814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3252217293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3436638087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1446794308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4127533013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4035495967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3484545374"/>
                    </a:ext>
                  </a:extLst>
                </a:gridCol>
              </a:tblGrid>
              <a:tr h="210416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AVG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extLst>
                  <a:ext uri="{0D108BD9-81ED-4DB2-BD59-A6C34878D82A}">
                    <a16:rowId xmlns:a16="http://schemas.microsoft.com/office/drawing/2014/main" val="886626783"/>
                  </a:ext>
                </a:extLst>
              </a:tr>
              <a:tr h="203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Ideal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39.91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38.03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37.93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41.41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38.77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40.47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40.09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41.76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41.35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extLst>
                  <a:ext uri="{0D108BD9-81ED-4DB2-BD59-A6C34878D82A}">
                    <a16:rowId xmlns:a16="http://schemas.microsoft.com/office/drawing/2014/main" val="3867730864"/>
                  </a:ext>
                </a:extLst>
              </a:tr>
              <a:tr h="203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Optimal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39.48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38.03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37.93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40.74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40.19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40.74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40.51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39.31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extLst>
                  <a:ext uri="{0D108BD9-81ED-4DB2-BD59-A6C34878D82A}">
                    <a16:rowId xmlns:a16="http://schemas.microsoft.com/office/drawing/2014/main" val="2807931255"/>
                  </a:ext>
                </a:extLst>
              </a:tr>
              <a:tr h="203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DQN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39.16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37.81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37.64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39.19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40.35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39.96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38.42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40.35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40.51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39.09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extLst>
                  <a:ext uri="{0D108BD9-81ED-4DB2-BD59-A6C34878D82A}">
                    <a16:rowId xmlns:a16="http://schemas.microsoft.com/office/drawing/2014/main" val="3425647584"/>
                  </a:ext>
                </a:extLst>
              </a:tr>
              <a:tr h="203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Knapsack(MTHM)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39.05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37.81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37.64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38.96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40.51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39.74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39.74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40.12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39.03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extLst>
                  <a:ext uri="{0D108BD9-81ED-4DB2-BD59-A6C34878D82A}">
                    <a16:rowId xmlns:a16="http://schemas.microsoft.com/office/drawing/2014/main" val="1695221089"/>
                  </a:ext>
                </a:extLst>
              </a:tr>
              <a:tr h="203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Knapsack(MTM)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39.02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37.81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37.64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39.74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38.42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40.35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39.74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39.09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extLst>
                  <a:ext uri="{0D108BD9-81ED-4DB2-BD59-A6C34878D82A}">
                    <a16:rowId xmlns:a16="http://schemas.microsoft.com/office/drawing/2014/main" val="417158385"/>
                  </a:ext>
                </a:extLst>
              </a:tr>
              <a:tr h="203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Greedy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37.46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38.03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37.64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38.16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38.16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31.81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36.71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37.28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extLst>
                  <a:ext uri="{0D108BD9-81ED-4DB2-BD59-A6C34878D82A}">
                    <a16:rowId xmlns:a16="http://schemas.microsoft.com/office/drawing/2014/main" val="1453632821"/>
                  </a:ext>
                </a:extLst>
              </a:tr>
              <a:tr h="2104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Random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35.92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34.33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35.87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37.26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38.19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34.33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34.94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34.33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35.87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37.81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36.26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extLst>
                  <a:ext uri="{0D108BD9-81ED-4DB2-BD59-A6C34878D82A}">
                    <a16:rowId xmlns:a16="http://schemas.microsoft.com/office/drawing/2014/main" val="404528444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1EE6B82-D98E-43F9-9A5A-16233681F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906857"/>
              </p:ext>
            </p:extLst>
          </p:nvPr>
        </p:nvGraphicFramePr>
        <p:xfrm>
          <a:off x="446087" y="4509120"/>
          <a:ext cx="8229600" cy="14448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3056">
                  <a:extLst>
                    <a:ext uri="{9D8B030D-6E8A-4147-A177-3AD203B41FA5}">
                      <a16:colId xmlns:a16="http://schemas.microsoft.com/office/drawing/2014/main" val="3051891400"/>
                    </a:ext>
                  </a:extLst>
                </a:gridCol>
                <a:gridCol w="923164">
                  <a:extLst>
                    <a:ext uri="{9D8B030D-6E8A-4147-A177-3AD203B41FA5}">
                      <a16:colId xmlns:a16="http://schemas.microsoft.com/office/drawing/2014/main" val="3489186643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2493064478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2771134804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2553913413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3849705138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565838065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4283165464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2091381519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3912463313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1894634834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3841754156"/>
                    </a:ext>
                  </a:extLst>
                </a:gridCol>
              </a:tblGrid>
              <a:tr h="210416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AVG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extLst>
                  <a:ext uri="{0D108BD9-81ED-4DB2-BD59-A6C34878D82A}">
                    <a16:rowId xmlns:a16="http://schemas.microsoft.com/office/drawing/2014/main" val="162521747"/>
                  </a:ext>
                </a:extLst>
              </a:tr>
              <a:tr h="203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Greedy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0.000000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extLst>
                  <a:ext uri="{0D108BD9-81ED-4DB2-BD59-A6C34878D82A}">
                    <a16:rowId xmlns:a16="http://schemas.microsoft.com/office/drawing/2014/main" val="3978506084"/>
                  </a:ext>
                </a:extLst>
              </a:tr>
              <a:tr h="203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Random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0.000020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extLst>
                  <a:ext uri="{0D108BD9-81ED-4DB2-BD59-A6C34878D82A}">
                    <a16:rowId xmlns:a16="http://schemas.microsoft.com/office/drawing/2014/main" val="258375168"/>
                  </a:ext>
                </a:extLst>
              </a:tr>
              <a:tr h="2104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Knapsack(MTHM)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0.000100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extLst>
                  <a:ext uri="{0D108BD9-81ED-4DB2-BD59-A6C34878D82A}">
                    <a16:rowId xmlns:a16="http://schemas.microsoft.com/office/drawing/2014/main" val="2792777279"/>
                  </a:ext>
                </a:extLst>
              </a:tr>
              <a:tr h="203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DQN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0.003680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0.0035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0.0038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0.0039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0.0034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0.0043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0.0038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0.0037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0.0037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0.0035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extLst>
                  <a:ext uri="{0D108BD9-81ED-4DB2-BD59-A6C34878D82A}">
                    <a16:rowId xmlns:a16="http://schemas.microsoft.com/office/drawing/2014/main" val="511159462"/>
                  </a:ext>
                </a:extLst>
              </a:tr>
              <a:tr h="203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Knapsack(MTM)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0.005580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0.0053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0.0057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0.0056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0.0055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0.0057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0.0061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0.0055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0.0052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extLst>
                  <a:ext uri="{0D108BD9-81ED-4DB2-BD59-A6C34878D82A}">
                    <a16:rowId xmlns:a16="http://schemas.microsoft.com/office/drawing/2014/main" val="2658858813"/>
                  </a:ext>
                </a:extLst>
              </a:tr>
              <a:tr h="2104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Optimal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0.018960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0.0169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0.0393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0.0078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0.0175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0.0139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0.039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0.0285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0.0167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extLst>
                  <a:ext uri="{0D108BD9-81ED-4DB2-BD59-A6C34878D82A}">
                    <a16:rowId xmlns:a16="http://schemas.microsoft.com/office/drawing/2014/main" val="4197802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75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/>
              <a:t>UE: 8, AP: 3</a:t>
            </a:r>
          </a:p>
          <a:p>
            <a:pPr lvl="1"/>
            <a:r>
              <a:rPr lang="en-US" altLang="ko-KR" dirty="0"/>
              <a:t>PSNR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Time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24FE825-29DB-4DCC-B80D-EFAD0F758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034343"/>
              </p:ext>
            </p:extLst>
          </p:nvPr>
        </p:nvGraphicFramePr>
        <p:xfrm>
          <a:off x="457200" y="1988840"/>
          <a:ext cx="8229600" cy="16482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3056">
                  <a:extLst>
                    <a:ext uri="{9D8B030D-6E8A-4147-A177-3AD203B41FA5}">
                      <a16:colId xmlns:a16="http://schemas.microsoft.com/office/drawing/2014/main" val="4029355431"/>
                    </a:ext>
                  </a:extLst>
                </a:gridCol>
                <a:gridCol w="923164">
                  <a:extLst>
                    <a:ext uri="{9D8B030D-6E8A-4147-A177-3AD203B41FA5}">
                      <a16:colId xmlns:a16="http://schemas.microsoft.com/office/drawing/2014/main" val="1653398092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1681409725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3671048665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2663706250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3524654692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3385243222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3004248622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2147283902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3054319751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2130326198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3165851290"/>
                    </a:ext>
                  </a:extLst>
                </a:gridCol>
              </a:tblGrid>
              <a:tr h="210416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AVG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extLst>
                  <a:ext uri="{0D108BD9-81ED-4DB2-BD59-A6C34878D82A}">
                    <a16:rowId xmlns:a16="http://schemas.microsoft.com/office/drawing/2014/main" val="2787338760"/>
                  </a:ext>
                </a:extLst>
              </a:tr>
              <a:tr h="203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Optimal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extLst>
                  <a:ext uri="{0D108BD9-81ED-4DB2-BD59-A6C34878D82A}">
                    <a16:rowId xmlns:a16="http://schemas.microsoft.com/office/drawing/2014/main" val="3057434549"/>
                  </a:ext>
                </a:extLst>
              </a:tr>
              <a:tr h="2104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Ideal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40.27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40.21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41.35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41.54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38.78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41.54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41.09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39.36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39.29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40.63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extLst>
                  <a:ext uri="{0D108BD9-81ED-4DB2-BD59-A6C34878D82A}">
                    <a16:rowId xmlns:a16="http://schemas.microsoft.com/office/drawing/2014/main" val="3121753758"/>
                  </a:ext>
                </a:extLst>
              </a:tr>
              <a:tr h="203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DQN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39.40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39.93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38.48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39.83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39.83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38.46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39.93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40.07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38.52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38.62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40.31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extLst>
                  <a:ext uri="{0D108BD9-81ED-4DB2-BD59-A6C34878D82A}">
                    <a16:rowId xmlns:a16="http://schemas.microsoft.com/office/drawing/2014/main" val="1703859430"/>
                  </a:ext>
                </a:extLst>
              </a:tr>
              <a:tr h="203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Knapsack(MTM)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39.18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40.07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38.38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39.59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37.83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39.69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39.69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40.07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extLst>
                  <a:ext uri="{0D108BD9-81ED-4DB2-BD59-A6C34878D82A}">
                    <a16:rowId xmlns:a16="http://schemas.microsoft.com/office/drawing/2014/main" val="3941034896"/>
                  </a:ext>
                </a:extLst>
              </a:tr>
              <a:tr h="203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Knapsack(MTHM)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38.95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36.79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39.73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40.07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38.48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39.59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38.76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39.69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extLst>
                  <a:ext uri="{0D108BD9-81ED-4DB2-BD59-A6C34878D82A}">
                    <a16:rowId xmlns:a16="http://schemas.microsoft.com/office/drawing/2014/main" val="3940209482"/>
                  </a:ext>
                </a:extLst>
              </a:tr>
              <a:tr h="203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Greedy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38.94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40.21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37.57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38.46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38.52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38.22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40.39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extLst>
                  <a:ext uri="{0D108BD9-81ED-4DB2-BD59-A6C34878D82A}">
                    <a16:rowId xmlns:a16="http://schemas.microsoft.com/office/drawing/2014/main" val="1211861351"/>
                  </a:ext>
                </a:extLst>
              </a:tr>
              <a:tr h="2104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Random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35.61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34.62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34.86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35.34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34.86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38.78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36.31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35.34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34.86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36.55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34.62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extLst>
                  <a:ext uri="{0D108BD9-81ED-4DB2-BD59-A6C34878D82A}">
                    <a16:rowId xmlns:a16="http://schemas.microsoft.com/office/drawing/2014/main" val="66615953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E471CC7-83B4-44D4-815A-C4B7BB197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904655"/>
              </p:ext>
            </p:extLst>
          </p:nvPr>
        </p:nvGraphicFramePr>
        <p:xfrm>
          <a:off x="457200" y="4509120"/>
          <a:ext cx="8229600" cy="14378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3056">
                  <a:extLst>
                    <a:ext uri="{9D8B030D-6E8A-4147-A177-3AD203B41FA5}">
                      <a16:colId xmlns:a16="http://schemas.microsoft.com/office/drawing/2014/main" val="3772898580"/>
                    </a:ext>
                  </a:extLst>
                </a:gridCol>
                <a:gridCol w="923164">
                  <a:extLst>
                    <a:ext uri="{9D8B030D-6E8A-4147-A177-3AD203B41FA5}">
                      <a16:colId xmlns:a16="http://schemas.microsoft.com/office/drawing/2014/main" val="4053481126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3081624169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2094062956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3581726659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296060304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610061963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2318052041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2480862555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4282827053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1659488341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2506861504"/>
                    </a:ext>
                  </a:extLst>
                </a:gridCol>
              </a:tblGrid>
              <a:tr h="210416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AVG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extLst>
                  <a:ext uri="{0D108BD9-81ED-4DB2-BD59-A6C34878D82A}">
                    <a16:rowId xmlns:a16="http://schemas.microsoft.com/office/drawing/2014/main" val="3835348637"/>
                  </a:ext>
                </a:extLst>
              </a:tr>
              <a:tr h="203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Greedy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0.0001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extLst>
                  <a:ext uri="{0D108BD9-81ED-4DB2-BD59-A6C34878D82A}">
                    <a16:rowId xmlns:a16="http://schemas.microsoft.com/office/drawing/2014/main" val="2968741887"/>
                  </a:ext>
                </a:extLst>
              </a:tr>
              <a:tr h="203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Random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0.0001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extLst>
                  <a:ext uri="{0D108BD9-81ED-4DB2-BD59-A6C34878D82A}">
                    <a16:rowId xmlns:a16="http://schemas.microsoft.com/office/drawing/2014/main" val="262041849"/>
                  </a:ext>
                </a:extLst>
              </a:tr>
              <a:tr h="203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Knapsack(MTHM)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0.000140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extLst>
                  <a:ext uri="{0D108BD9-81ED-4DB2-BD59-A6C34878D82A}">
                    <a16:rowId xmlns:a16="http://schemas.microsoft.com/office/drawing/2014/main" val="831593596"/>
                  </a:ext>
                </a:extLst>
              </a:tr>
              <a:tr h="203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DQN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0.005330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0.0051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0.0056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0.0055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0.0057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0.0052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0.0053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0.0055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extLst>
                  <a:ext uri="{0D108BD9-81ED-4DB2-BD59-A6C34878D82A}">
                    <a16:rowId xmlns:a16="http://schemas.microsoft.com/office/drawing/2014/main" val="2679236182"/>
                  </a:ext>
                </a:extLst>
              </a:tr>
              <a:tr h="203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Knapsack(MTM)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0.009790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0.0057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0.0065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0.0093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0.0079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0.0086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0.0062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0.0268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0.0119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extLst>
                  <a:ext uri="{0D108BD9-81ED-4DB2-BD59-A6C34878D82A}">
                    <a16:rowId xmlns:a16="http://schemas.microsoft.com/office/drawing/2014/main" val="3148502846"/>
                  </a:ext>
                </a:extLst>
              </a:tr>
              <a:tr h="2104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Optimal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extLst>
                  <a:ext uri="{0D108BD9-81ED-4DB2-BD59-A6C34878D82A}">
                    <a16:rowId xmlns:a16="http://schemas.microsoft.com/office/drawing/2014/main" val="1363193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026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/>
              <a:t>UE: 12, AP: 5</a:t>
            </a:r>
          </a:p>
          <a:p>
            <a:pPr lvl="1"/>
            <a:r>
              <a:rPr lang="en-US" altLang="ko-KR" dirty="0"/>
              <a:t>PSNR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Time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46C2BBC-AEA2-4D9D-A57B-8204A1838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778079"/>
              </p:ext>
            </p:extLst>
          </p:nvPr>
        </p:nvGraphicFramePr>
        <p:xfrm>
          <a:off x="446087" y="1988840"/>
          <a:ext cx="8229600" cy="16412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3056">
                  <a:extLst>
                    <a:ext uri="{9D8B030D-6E8A-4147-A177-3AD203B41FA5}">
                      <a16:colId xmlns:a16="http://schemas.microsoft.com/office/drawing/2014/main" val="2113795358"/>
                    </a:ext>
                  </a:extLst>
                </a:gridCol>
                <a:gridCol w="923164">
                  <a:extLst>
                    <a:ext uri="{9D8B030D-6E8A-4147-A177-3AD203B41FA5}">
                      <a16:colId xmlns:a16="http://schemas.microsoft.com/office/drawing/2014/main" val="379538330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29663995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3934091548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3487720560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3473286057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607199273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735325176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4051273414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1781112042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4187106135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1275563467"/>
                    </a:ext>
                  </a:extLst>
                </a:gridCol>
              </a:tblGrid>
              <a:tr h="210416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AVG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extLst>
                  <a:ext uri="{0D108BD9-81ED-4DB2-BD59-A6C34878D82A}">
                    <a16:rowId xmlns:a16="http://schemas.microsoft.com/office/drawing/2014/main" val="3519478415"/>
                  </a:ext>
                </a:extLst>
              </a:tr>
              <a:tr h="203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Optimal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extLst>
                  <a:ext uri="{0D108BD9-81ED-4DB2-BD59-A6C34878D82A}">
                    <a16:rowId xmlns:a16="http://schemas.microsoft.com/office/drawing/2014/main" val="758885655"/>
                  </a:ext>
                </a:extLst>
              </a:tr>
              <a:tr h="203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Ideal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40.12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41.38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41.5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40.29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38.43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39.49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40.6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39.03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40.48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41.12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38.89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extLst>
                  <a:ext uri="{0D108BD9-81ED-4DB2-BD59-A6C34878D82A}">
                    <a16:rowId xmlns:a16="http://schemas.microsoft.com/office/drawing/2014/main" val="2666079790"/>
                  </a:ext>
                </a:extLst>
              </a:tr>
              <a:tr h="203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DQN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39.37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40.3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39.38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39.27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39.89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39.96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40.18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extLst>
                  <a:ext uri="{0D108BD9-81ED-4DB2-BD59-A6C34878D82A}">
                    <a16:rowId xmlns:a16="http://schemas.microsoft.com/office/drawing/2014/main" val="3120141409"/>
                  </a:ext>
                </a:extLst>
              </a:tr>
              <a:tr h="203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Knapsack(MTM)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39.16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39.91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39.59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37.96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38.92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39.69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38.51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40.18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37.93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extLst>
                  <a:ext uri="{0D108BD9-81ED-4DB2-BD59-A6C34878D82A}">
                    <a16:rowId xmlns:a16="http://schemas.microsoft.com/office/drawing/2014/main" val="780801018"/>
                  </a:ext>
                </a:extLst>
              </a:tr>
              <a:tr h="203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Knapsack(MTHM)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38.99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39.91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38.88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39.43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38.51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39.86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38.83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37.86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extLst>
                  <a:ext uri="{0D108BD9-81ED-4DB2-BD59-A6C34878D82A}">
                    <a16:rowId xmlns:a16="http://schemas.microsoft.com/office/drawing/2014/main" val="3298407756"/>
                  </a:ext>
                </a:extLst>
              </a:tr>
              <a:tr h="203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Greedy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38.70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38.27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38.68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39.07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39.03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38.61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39.55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38.87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37.37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extLst>
                  <a:ext uri="{0D108BD9-81ED-4DB2-BD59-A6C34878D82A}">
                    <a16:rowId xmlns:a16="http://schemas.microsoft.com/office/drawing/2014/main" val="3379381487"/>
                  </a:ext>
                </a:extLst>
              </a:tr>
              <a:tr h="2104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Random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35.70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37.13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34.78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34.78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34.46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36.39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36.32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36.39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36.87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35.58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34.3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extLst>
                  <a:ext uri="{0D108BD9-81ED-4DB2-BD59-A6C34878D82A}">
                    <a16:rowId xmlns:a16="http://schemas.microsoft.com/office/drawing/2014/main" val="401768041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5442438-8DE5-4B51-B649-CA39653EB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607927"/>
              </p:ext>
            </p:extLst>
          </p:nvPr>
        </p:nvGraphicFramePr>
        <p:xfrm>
          <a:off x="475608" y="4509120"/>
          <a:ext cx="8229600" cy="14378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3056">
                  <a:extLst>
                    <a:ext uri="{9D8B030D-6E8A-4147-A177-3AD203B41FA5}">
                      <a16:colId xmlns:a16="http://schemas.microsoft.com/office/drawing/2014/main" val="172271585"/>
                    </a:ext>
                  </a:extLst>
                </a:gridCol>
                <a:gridCol w="923164">
                  <a:extLst>
                    <a:ext uri="{9D8B030D-6E8A-4147-A177-3AD203B41FA5}">
                      <a16:colId xmlns:a16="http://schemas.microsoft.com/office/drawing/2014/main" val="2717383692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2045277360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3019759916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2748769462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1464519736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2101861084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370015015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299780546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3622560577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3821887383"/>
                    </a:ext>
                  </a:extLst>
                </a:gridCol>
                <a:gridCol w="619338">
                  <a:extLst>
                    <a:ext uri="{9D8B030D-6E8A-4147-A177-3AD203B41FA5}">
                      <a16:colId xmlns:a16="http://schemas.microsoft.com/office/drawing/2014/main" val="2010530870"/>
                    </a:ext>
                  </a:extLst>
                </a:gridCol>
              </a:tblGrid>
              <a:tr h="210416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AVG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extLst>
                  <a:ext uri="{0D108BD9-81ED-4DB2-BD59-A6C34878D82A}">
                    <a16:rowId xmlns:a16="http://schemas.microsoft.com/office/drawing/2014/main" val="528590752"/>
                  </a:ext>
                </a:extLst>
              </a:tr>
              <a:tr h="203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Greedy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extLst>
                  <a:ext uri="{0D108BD9-81ED-4DB2-BD59-A6C34878D82A}">
                    <a16:rowId xmlns:a16="http://schemas.microsoft.com/office/drawing/2014/main" val="1296487457"/>
                  </a:ext>
                </a:extLst>
              </a:tr>
              <a:tr h="203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Random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extLst>
                  <a:ext uri="{0D108BD9-81ED-4DB2-BD59-A6C34878D82A}">
                    <a16:rowId xmlns:a16="http://schemas.microsoft.com/office/drawing/2014/main" val="1567205008"/>
                  </a:ext>
                </a:extLst>
              </a:tr>
              <a:tr h="203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Knapsack(MTHM)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0.000280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extLst>
                  <a:ext uri="{0D108BD9-81ED-4DB2-BD59-A6C34878D82A}">
                    <a16:rowId xmlns:a16="http://schemas.microsoft.com/office/drawing/2014/main" val="3962323764"/>
                  </a:ext>
                </a:extLst>
              </a:tr>
              <a:tr h="203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DQN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0.009010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0.0095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0.0079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0.0084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0.0099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0.0098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0.0079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0.0096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0.0099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extLst>
                  <a:ext uri="{0D108BD9-81ED-4DB2-BD59-A6C34878D82A}">
                    <a16:rowId xmlns:a16="http://schemas.microsoft.com/office/drawing/2014/main" val="365329781"/>
                  </a:ext>
                </a:extLst>
              </a:tr>
              <a:tr h="203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Knapsack(MTM)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0.578600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0.7725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0.1113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0.3173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0.059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1.6059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0.2624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1.4669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0.5259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0.3422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0.3226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extLst>
                  <a:ext uri="{0D108BD9-81ED-4DB2-BD59-A6C34878D82A}">
                    <a16:rowId xmlns:a16="http://schemas.microsoft.com/office/drawing/2014/main" val="3141062936"/>
                  </a:ext>
                </a:extLst>
              </a:tr>
              <a:tr h="2104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Optimal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67" marR="8767" marT="8767" marB="0" anchor="ctr"/>
                </a:tc>
                <a:extLst>
                  <a:ext uri="{0D108BD9-81ED-4DB2-BD59-A6C34878D82A}">
                    <a16:rowId xmlns:a16="http://schemas.microsoft.com/office/drawing/2014/main" val="2007085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023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NS3 Simulator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Dynamic situation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Bandwidth fluctuation 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Continuous streaming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980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Algorithms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Comparison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739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/>
              <a:t>Deep Q-Network (DQN)</a:t>
            </a:r>
          </a:p>
          <a:p>
            <a:r>
              <a:rPr lang="en-US" altLang="ko-KR" dirty="0"/>
              <a:t>Random</a:t>
            </a:r>
          </a:p>
          <a:p>
            <a:pPr lvl="1"/>
            <a:r>
              <a:rPr lang="en-US" altLang="ko-KR" dirty="0"/>
              <a:t>It selects both AP and Bitrate randomly</a:t>
            </a:r>
          </a:p>
          <a:p>
            <a:r>
              <a:rPr lang="en-US" altLang="ko-KR" dirty="0"/>
              <a:t>Greedy</a:t>
            </a:r>
          </a:p>
          <a:p>
            <a:r>
              <a:rPr lang="en-US" altLang="ko-KR" dirty="0"/>
              <a:t>0/1 Multiple Knapsack Problem (MKP)</a:t>
            </a:r>
          </a:p>
          <a:p>
            <a:pPr lvl="1"/>
            <a:r>
              <a:rPr lang="en-US" altLang="ko-KR" dirty="0"/>
              <a:t>Martello and Toth Method (MTM)</a:t>
            </a:r>
          </a:p>
          <a:p>
            <a:pPr lvl="1"/>
            <a:r>
              <a:rPr lang="en-US" altLang="ko-KR" dirty="0"/>
              <a:t>Martello and Toth Heuristic Method (MTHM)</a:t>
            </a:r>
          </a:p>
          <a:p>
            <a:r>
              <a:rPr lang="en-US" altLang="ko-KR" dirty="0"/>
              <a:t>Branch and Bound</a:t>
            </a:r>
          </a:p>
          <a:p>
            <a:pPr lvl="1"/>
            <a:r>
              <a:rPr lang="en-US" altLang="ko-KR" dirty="0"/>
              <a:t>It is modification version of Brute force algorithm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416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Q-Network (DQN)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There are two steps</a:t>
            </a:r>
          </a:p>
          <a:p>
            <a:pPr lvl="1"/>
            <a:r>
              <a:rPr lang="en-US" altLang="ko-KR" dirty="0"/>
              <a:t>AP Selection</a:t>
            </a:r>
          </a:p>
          <a:p>
            <a:pPr lvl="1"/>
            <a:r>
              <a:rPr lang="en-US" altLang="ko-KR" dirty="0"/>
              <a:t>Bitrate Selection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AP Selection</a:t>
            </a:r>
          </a:p>
          <a:p>
            <a:pPr lvl="1"/>
            <a:r>
              <a:rPr lang="en-US" altLang="ko-KR" dirty="0"/>
              <a:t>Using DQN solution</a:t>
            </a:r>
          </a:p>
          <a:p>
            <a:pPr lvl="1"/>
            <a:r>
              <a:rPr lang="en-US" altLang="ko-KR" dirty="0"/>
              <a:t>Goal: balancing </a:t>
            </a:r>
            <a:r>
              <a:rPr lang="en-US" altLang="ko-KR" b="1" dirty="0">
                <a:solidFill>
                  <a:srgbClr val="FF0000"/>
                </a:solidFill>
              </a:rPr>
              <a:t>fairness</a:t>
            </a:r>
            <a:r>
              <a:rPr lang="en-US" altLang="ko-KR" dirty="0"/>
              <a:t> using timeslot</a:t>
            </a:r>
          </a:p>
          <a:p>
            <a:pPr lvl="2"/>
            <a:r>
              <a:rPr lang="en-US" altLang="ko-KR" dirty="0"/>
              <a:t>State: timeslot</a:t>
            </a:r>
          </a:p>
          <a:p>
            <a:pPr lvl="2"/>
            <a:r>
              <a:rPr lang="en-US" altLang="ko-KR" dirty="0"/>
              <a:t>Action: AP</a:t>
            </a:r>
          </a:p>
          <a:p>
            <a:pPr lvl="2"/>
            <a:r>
              <a:rPr lang="en-US" altLang="ko-KR" dirty="0"/>
              <a:t>Reward: Jain Fairness Index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Bitrate Selection</a:t>
            </a:r>
          </a:p>
          <a:p>
            <a:pPr lvl="1"/>
            <a:r>
              <a:rPr lang="en-US" altLang="ko-KR" dirty="0"/>
              <a:t>Using Greedy solution</a:t>
            </a:r>
          </a:p>
          <a:p>
            <a:pPr lvl="1"/>
            <a:r>
              <a:rPr lang="en-US" altLang="ko-KR" dirty="0"/>
              <a:t>Goal: minimizing the </a:t>
            </a:r>
            <a:r>
              <a:rPr lang="en-US" altLang="ko-KR" b="1" dirty="0">
                <a:solidFill>
                  <a:srgbClr val="FF0000"/>
                </a:solidFill>
              </a:rPr>
              <a:t>difference</a:t>
            </a:r>
            <a:r>
              <a:rPr lang="en-US" altLang="ko-KR" dirty="0"/>
              <a:t> between </a:t>
            </a:r>
            <a:r>
              <a:rPr lang="en-US" altLang="ko-KR" b="1" dirty="0"/>
              <a:t>request bitrate </a:t>
            </a:r>
            <a:r>
              <a:rPr lang="en-US" altLang="ko-KR" dirty="0"/>
              <a:t>and </a:t>
            </a:r>
            <a:r>
              <a:rPr lang="en-US" altLang="ko-KR" b="1" dirty="0"/>
              <a:t>service bitrate</a:t>
            </a:r>
          </a:p>
          <a:p>
            <a:pPr lvl="1"/>
            <a:r>
              <a:rPr lang="en-US" altLang="ko-KR" dirty="0"/>
              <a:t>The complexity was not so great that I decided to use greedy solution in this case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7207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Greedy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When it selects AP</a:t>
                </a:r>
              </a:p>
              <a:p>
                <a:pPr lvl="1"/>
                <a:r>
                  <a:rPr lang="en-US" altLang="ko-KR" dirty="0"/>
                  <a:t>It selects the AP with the most timeslot</a:t>
                </a:r>
              </a:p>
              <a:p>
                <a:pPr lvl="1"/>
                <a:r>
                  <a:rPr lang="en-US" altLang="ko-KR" dirty="0"/>
                  <a:t>To select the AP, the list of AP is sorted at each iteration</a:t>
                </a:r>
              </a:p>
              <a:p>
                <a:pPr lvl="2"/>
                <a:r>
                  <a:rPr lang="en-US" altLang="ko-KR" dirty="0"/>
                  <a:t>It takes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i="1" dirty="0"/>
                  <a:t>, m is the number of APs</a:t>
                </a: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When it selects Bitrate</a:t>
                </a:r>
              </a:p>
              <a:p>
                <a:pPr lvl="1"/>
                <a:r>
                  <a:rPr lang="en-US" altLang="ko-KR" dirty="0"/>
                  <a:t>It selects the best bitrate level (not greater than the requested bitrate level)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985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0/1 Multiple Knapsack Problem (MKP)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/>
                  <a:t>It is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harder</a:t>
                </a:r>
                <a:r>
                  <a:rPr lang="en-US" altLang="ko-KR" dirty="0"/>
                  <a:t> than normal knapsack problem</a:t>
                </a:r>
              </a:p>
              <a:p>
                <a:pPr lvl="1"/>
                <a:r>
                  <a:rPr lang="en-US" altLang="ko-KR" dirty="0"/>
                  <a:t>It has many knapsacks</a:t>
                </a:r>
              </a:p>
              <a:p>
                <a:pPr lvl="1"/>
                <a:r>
                  <a:rPr lang="en-US" altLang="ko-KR" dirty="0"/>
                  <a:t>To solve this problem, it takes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To solve normal knapsack problem, it takes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It cannot be solved using normal knapsack solution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There are two MKP solutions (well known)</a:t>
                </a:r>
              </a:p>
              <a:p>
                <a:pPr lvl="1"/>
                <a:r>
                  <a:rPr lang="en-US" altLang="ko-KR" dirty="0"/>
                  <a:t>S. Martello and P. Toth, Knapsack Problems: Algorithms and Computer Implementations, John Wiley and Sons, New York, 1990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b="1" dirty="0">
                    <a:solidFill>
                      <a:srgbClr val="FF0000"/>
                    </a:solidFill>
                  </a:rPr>
                  <a:t>Martello and Toth Heuristic Method</a:t>
                </a:r>
                <a:r>
                  <a:rPr lang="en-US" altLang="ko-KR" dirty="0"/>
                  <a:t> (MTHM)</a:t>
                </a:r>
              </a:p>
              <a:p>
                <a:pPr lvl="2"/>
                <a:r>
                  <a:rPr lang="en-US" altLang="ko-KR" dirty="0"/>
                  <a:t>This algorithm was implemented in 1980</a:t>
                </a:r>
              </a:p>
              <a:p>
                <a:pPr lvl="2"/>
                <a:r>
                  <a:rPr lang="en-US" altLang="ko-KR" dirty="0"/>
                  <a:t>Greedy + Replacement</a:t>
                </a:r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b="1" dirty="0">
                    <a:solidFill>
                      <a:srgbClr val="FF0000"/>
                    </a:solidFill>
                  </a:rPr>
                  <a:t>Martello and Toth Method </a:t>
                </a:r>
                <a:r>
                  <a:rPr lang="en-US" altLang="ko-KR" dirty="0"/>
                  <a:t>(MTM)</a:t>
                </a:r>
              </a:p>
              <a:p>
                <a:pPr lvl="2"/>
                <a:r>
                  <a:rPr lang="en-US" altLang="ko-KR" dirty="0"/>
                  <a:t>This algorithm was implemented in 1981</a:t>
                </a:r>
              </a:p>
              <a:p>
                <a:pPr lvl="2"/>
                <a:r>
                  <a:rPr lang="en-US" altLang="ko-KR" dirty="0"/>
                  <a:t>Modification version of Branch and Bound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  <a:blipFill>
                <a:blip r:embed="rId3"/>
                <a:stretch>
                  <a:fillRect l="-444" t="-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508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0/1 Multiple Knapsack Problem (MKP)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/>
              <a:t>Definition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Things to consider</a:t>
            </a:r>
          </a:p>
          <a:p>
            <a:pPr lvl="1"/>
            <a:r>
              <a:rPr lang="en-US" altLang="ko-KR" dirty="0"/>
              <a:t>Weight of items cannot be changed</a:t>
            </a:r>
          </a:p>
          <a:p>
            <a:pPr lvl="1"/>
            <a:r>
              <a:rPr lang="en-US" altLang="ko-KR" dirty="0"/>
              <a:t>Goal of MKP is to maximize the total value of the knapsacks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0588EED0-C435-4736-A1BC-9E76148316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8698688"/>
                  </p:ext>
                </p:extLst>
              </p:nvPr>
            </p:nvGraphicFramePr>
            <p:xfrm>
              <a:off x="2051720" y="1700808"/>
              <a:ext cx="6096000" cy="21305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7840">
                      <a:extLst>
                        <a:ext uri="{9D8B030D-6E8A-4147-A177-3AD203B41FA5}">
                          <a16:colId xmlns:a16="http://schemas.microsoft.com/office/drawing/2014/main" val="223750954"/>
                        </a:ext>
                      </a:extLst>
                    </a:gridCol>
                    <a:gridCol w="4488160">
                      <a:extLst>
                        <a:ext uri="{9D8B030D-6E8A-4147-A177-3AD203B41FA5}">
                          <a16:colId xmlns:a16="http://schemas.microsoft.com/office/drawing/2014/main" val="40257770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Maximize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ko-KR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ko-KR" altLang="en-US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24334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Subject to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ko-KR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ko-KR" altLang="en-US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5865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 </m:t>
                                </m:r>
                                <m:r>
                                  <a:rPr lang="en-US" altLang="ko-K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{0,1,...</m:t>
                                </m:r>
                                <m:r>
                                  <a:rPr lang="en-US" altLang="ko-K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},</m:t>
                                </m:r>
                                <m:r>
                                  <a:rPr lang="en-US" altLang="ko-K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=1,...</m:t>
                                </m:r>
                                <m:r>
                                  <a:rPr lang="en-US" altLang="ko-K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ko-KR" altLang="en-US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06113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0588EED0-C435-4736-A1BC-9E76148316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8698688"/>
                  </p:ext>
                </p:extLst>
              </p:nvPr>
            </p:nvGraphicFramePr>
            <p:xfrm>
              <a:off x="2051720" y="1700808"/>
              <a:ext cx="6096000" cy="21305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7840">
                      <a:extLst>
                        <a:ext uri="{9D8B030D-6E8A-4147-A177-3AD203B41FA5}">
                          <a16:colId xmlns:a16="http://schemas.microsoft.com/office/drawing/2014/main" val="223750954"/>
                        </a:ext>
                      </a:extLst>
                    </a:gridCol>
                    <a:gridCol w="4488160">
                      <a:extLst>
                        <a:ext uri="{9D8B030D-6E8A-4147-A177-3AD203B41FA5}">
                          <a16:colId xmlns:a16="http://schemas.microsoft.com/office/drawing/2014/main" val="4025777024"/>
                        </a:ext>
                      </a:extLst>
                    </a:gridCol>
                  </a:tblGrid>
                  <a:tr h="87134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Maximize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5957" t="-3497" r="-543" b="-1496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2433480"/>
                      </a:ext>
                    </a:extLst>
                  </a:tr>
                  <a:tr h="87134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Subject to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5957" t="-103497" r="-543" b="-496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5865535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5957" t="-454688" r="-543" b="-109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06113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6934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/>
              <a:t>Weight of items cannot be changed</a:t>
            </a:r>
          </a:p>
          <a:p>
            <a:pPr lvl="1"/>
            <a:r>
              <a:rPr lang="en-US" altLang="ko-KR" dirty="0"/>
              <a:t>Weight: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en-US" altLang="ko-KR" b="1" dirty="0">
                <a:solidFill>
                  <a:srgbClr val="FF0000"/>
                </a:solidFill>
              </a:rPr>
              <a:t>Request bitrate</a:t>
            </a:r>
            <a:r>
              <a:rPr lang="ko-KR" altLang="en-US" dirty="0"/>
              <a:t>로 가정</a:t>
            </a:r>
            <a:endParaRPr lang="en-US" altLang="ko-KR" dirty="0"/>
          </a:p>
          <a:p>
            <a:pPr lvl="1"/>
            <a:r>
              <a:rPr lang="en-US" altLang="ko-KR" dirty="0"/>
              <a:t>Value:</a:t>
            </a:r>
            <a:r>
              <a:rPr lang="ko-KR" altLang="en-US" dirty="0"/>
              <a:t> </a:t>
            </a:r>
            <a:r>
              <a:rPr lang="en-US" altLang="ko-KR" dirty="0"/>
              <a:t>	PSNR</a:t>
            </a:r>
            <a:r>
              <a:rPr lang="ko-KR" altLang="en-US" dirty="0"/>
              <a:t>로 가정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0" dirty="0">
              <a:sym typeface="Wingdings" panose="05000000000000000000" pitchFamily="2" charset="2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02281CA-04CD-4C0F-A69A-8D5CF6969E5A}"/>
              </a:ext>
            </a:extLst>
          </p:cNvPr>
          <p:cNvGrpSpPr/>
          <p:nvPr/>
        </p:nvGrpSpPr>
        <p:grpSpPr>
          <a:xfrm>
            <a:off x="1449892" y="2396896"/>
            <a:ext cx="6057507" cy="3382421"/>
            <a:chOff x="2339752" y="2268500"/>
            <a:chExt cx="3970636" cy="2217143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1A0EEB8-0214-4FB9-88D2-A6645A2E20AA}"/>
                </a:ext>
              </a:extLst>
            </p:cNvPr>
            <p:cNvSpPr/>
            <p:nvPr/>
          </p:nvSpPr>
          <p:spPr>
            <a:xfrm>
              <a:off x="2339752" y="2268500"/>
              <a:ext cx="2217144" cy="2217143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3C69468-C612-4141-A9E1-E03CB71F811C}"/>
                </a:ext>
              </a:extLst>
            </p:cNvPr>
            <p:cNvSpPr/>
            <p:nvPr/>
          </p:nvSpPr>
          <p:spPr>
            <a:xfrm>
              <a:off x="4093244" y="2268500"/>
              <a:ext cx="2217144" cy="2217143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18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EC14AEAA-E449-4A8F-8E53-1451EAEB03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99" t="23517" r="29823" b="20090"/>
            <a:stretch/>
          </p:blipFill>
          <p:spPr bwMode="auto">
            <a:xfrm>
              <a:off x="3135955" y="3072754"/>
              <a:ext cx="476924" cy="54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5D2B08F9-8D69-4175-9309-CA4882273ED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99" t="23517" r="29823" b="20090"/>
            <a:stretch/>
          </p:blipFill>
          <p:spPr bwMode="auto">
            <a:xfrm>
              <a:off x="4969054" y="3060096"/>
              <a:ext cx="476924" cy="54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오른쪽 화살표 47">
              <a:extLst>
                <a:ext uri="{FF2B5EF4-FFF2-40B4-BE49-F238E27FC236}">
                  <a16:creationId xmlns:a16="http://schemas.microsoft.com/office/drawing/2014/main" id="{E8A998D4-37FA-473A-8C87-4FD99DD6DE97}"/>
                </a:ext>
              </a:extLst>
            </p:cNvPr>
            <p:cNvSpPr/>
            <p:nvPr/>
          </p:nvSpPr>
          <p:spPr>
            <a:xfrm>
              <a:off x="4632151" y="3247794"/>
              <a:ext cx="261647" cy="173065"/>
            </a:xfrm>
            <a:prstGeom prst="rightArrow">
              <a:avLst/>
            </a:prstGeom>
            <a:solidFill>
              <a:srgbClr val="FF000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28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10791332-7A75-47D0-87D9-D04629D12E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06" t="79837" r="30738"/>
            <a:stretch/>
          </p:blipFill>
          <p:spPr bwMode="auto">
            <a:xfrm>
              <a:off x="3997842" y="3175839"/>
              <a:ext cx="732347" cy="316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오른쪽 화살표 47">
              <a:extLst>
                <a:ext uri="{FF2B5EF4-FFF2-40B4-BE49-F238E27FC236}">
                  <a16:creationId xmlns:a16="http://schemas.microsoft.com/office/drawing/2014/main" id="{D919B2F1-CF7C-4AB0-BFF5-BFE5380614CB}"/>
                </a:ext>
              </a:extLst>
            </p:cNvPr>
            <p:cNvSpPr/>
            <p:nvPr/>
          </p:nvSpPr>
          <p:spPr>
            <a:xfrm rot="10800000">
              <a:off x="3747586" y="3255935"/>
              <a:ext cx="261647" cy="173065"/>
            </a:xfrm>
            <a:prstGeom prst="rightArrow">
              <a:avLst/>
            </a:prstGeom>
            <a:solidFill>
              <a:srgbClr val="FF000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0/1 Multiple Knapsack Problem (MKP)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19BC93-E4E4-45A5-B108-86A6C6857EDC}"/>
              </a:ext>
            </a:extLst>
          </p:cNvPr>
          <p:cNvSpPr/>
          <p:nvPr/>
        </p:nvSpPr>
        <p:spPr>
          <a:xfrm>
            <a:off x="0" y="5898509"/>
            <a:ext cx="9036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&lt; </a:t>
            </a:r>
            <a:r>
              <a:rPr lang="en-US" altLang="ko-KR" sz="1400" dirty="0">
                <a:hlinkClick r:id="rId5"/>
              </a:rPr>
              <a:t>https://ko.wikipedia.org/wiki/</a:t>
            </a:r>
            <a:r>
              <a:rPr lang="ko-KR" altLang="en-US" sz="1400" dirty="0">
                <a:hlinkClick r:id="rId5"/>
              </a:rPr>
              <a:t>배낭</a:t>
            </a:r>
            <a:r>
              <a:rPr lang="en-US" altLang="ko-KR" sz="1400" dirty="0">
                <a:hlinkClick r:id="rId5"/>
              </a:rPr>
              <a:t>_</a:t>
            </a:r>
            <a:r>
              <a:rPr lang="ko-KR" altLang="en-US" sz="1400" dirty="0">
                <a:hlinkClick r:id="rId5"/>
              </a:rPr>
              <a:t>문제</a:t>
            </a:r>
            <a:r>
              <a:rPr lang="ko-KR" altLang="en-US" sz="1400" dirty="0"/>
              <a:t> 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E437B4-1465-4C23-AEC0-62E20D2706F7}"/>
              </a:ext>
            </a:extLst>
          </p:cNvPr>
          <p:cNvSpPr txBox="1"/>
          <p:nvPr/>
        </p:nvSpPr>
        <p:spPr bwMode="auto">
          <a:xfrm>
            <a:off x="4267848" y="4293096"/>
            <a:ext cx="129715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1200kbps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606B24-D1E5-455D-A010-B42812D21DE3}"/>
              </a:ext>
            </a:extLst>
          </p:cNvPr>
          <p:cNvSpPr txBox="1"/>
          <p:nvPr/>
        </p:nvSpPr>
        <p:spPr bwMode="auto">
          <a:xfrm>
            <a:off x="3323529" y="3386185"/>
            <a:ext cx="129715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1200kbps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17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05307DFD-9E84-4E5E-AC0D-C89A565A44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4832314" y="4837892"/>
            <a:ext cx="1117251" cy="48357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2AF4A0DF-1854-4A4C-A63F-A910074C7A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4592978" y="2776685"/>
            <a:ext cx="1117251" cy="48357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BAF24B-1ED2-47A8-80AB-82EDDE140A9F}"/>
              </a:ext>
            </a:extLst>
          </p:cNvPr>
          <p:cNvSpPr txBox="1"/>
          <p:nvPr/>
        </p:nvSpPr>
        <p:spPr bwMode="auto">
          <a:xfrm>
            <a:off x="857002" y="2499686"/>
            <a:ext cx="2983509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Request bitrate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052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0/1 Multiple Knapsack Problem (MKP)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97753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/>
              <a:t>Goal of MKP is to maximize the total value of the knapsacks</a:t>
            </a:r>
          </a:p>
          <a:p>
            <a:pPr lvl="1"/>
            <a:r>
              <a:rPr lang="en-US" altLang="ko-KR" dirty="0"/>
              <a:t>There can be items which not belong to any knapsack</a:t>
            </a:r>
          </a:p>
          <a:p>
            <a:pPr lvl="1"/>
            <a:endParaRPr lang="en-US" altLang="ko-KR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835ADF0-8E96-4EAD-89DA-B64AE4C62462}"/>
              </a:ext>
            </a:extLst>
          </p:cNvPr>
          <p:cNvSpPr/>
          <p:nvPr/>
        </p:nvSpPr>
        <p:spPr>
          <a:xfrm>
            <a:off x="2915816" y="5280571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&lt; </a:t>
            </a:r>
            <a:r>
              <a:rPr lang="en-US" altLang="ko-KR" sz="1400" dirty="0">
                <a:hlinkClick r:id="rId3"/>
              </a:rPr>
              <a:t>https://ko.wikipedia.org/wiki/</a:t>
            </a:r>
            <a:r>
              <a:rPr lang="ko-KR" altLang="en-US" sz="1400" dirty="0">
                <a:hlinkClick r:id="rId3"/>
              </a:rPr>
              <a:t>배낭</a:t>
            </a:r>
            <a:r>
              <a:rPr lang="en-US" altLang="ko-KR" sz="1400" dirty="0">
                <a:hlinkClick r:id="rId3"/>
              </a:rPr>
              <a:t>_</a:t>
            </a:r>
            <a:r>
              <a:rPr lang="ko-KR" altLang="en-US" sz="1400" dirty="0">
                <a:hlinkClick r:id="rId3"/>
              </a:rPr>
              <a:t>문제</a:t>
            </a:r>
            <a:r>
              <a:rPr lang="ko-KR" altLang="en-US" sz="1400" dirty="0"/>
              <a:t> 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0492E84-124B-4C84-B974-186CD8F6573F}"/>
              </a:ext>
            </a:extLst>
          </p:cNvPr>
          <p:cNvGrpSpPr/>
          <p:nvPr/>
        </p:nvGrpSpPr>
        <p:grpSpPr>
          <a:xfrm>
            <a:off x="2699792" y="2508641"/>
            <a:ext cx="4140606" cy="2682227"/>
            <a:chOff x="2771800" y="1999176"/>
            <a:chExt cx="4140606" cy="268222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834DBBA-68F7-4E07-A93D-2DE506328B0B}"/>
                </a:ext>
              </a:extLst>
            </p:cNvPr>
            <p:cNvSpPr/>
            <p:nvPr/>
          </p:nvSpPr>
          <p:spPr>
            <a:xfrm>
              <a:off x="2812039" y="2431224"/>
              <a:ext cx="1746124" cy="1746123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8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0A38FED2-E770-4831-9371-079A12B0E6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06" t="79837" r="30738"/>
            <a:stretch/>
          </p:blipFill>
          <p:spPr bwMode="auto">
            <a:xfrm>
              <a:off x="3130938" y="3691407"/>
              <a:ext cx="732347" cy="316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B2A6A18-CE44-4B6D-915F-1D09117A44D9}"/>
                </a:ext>
              </a:extLst>
            </p:cNvPr>
            <p:cNvSpPr/>
            <p:nvPr/>
          </p:nvSpPr>
          <p:spPr>
            <a:xfrm>
              <a:off x="5015695" y="2935280"/>
              <a:ext cx="1746124" cy="1746123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F1FB2BE-D332-49F9-90D3-4A52E01BD790}"/>
                </a:ext>
              </a:extLst>
            </p:cNvPr>
            <p:cNvSpPr/>
            <p:nvPr/>
          </p:nvSpPr>
          <p:spPr>
            <a:xfrm>
              <a:off x="4092051" y="1999176"/>
              <a:ext cx="1746124" cy="1746123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C053497-F4D1-4F43-B49C-0E9AEE234BFE}"/>
                </a:ext>
              </a:extLst>
            </p:cNvPr>
            <p:cNvGrpSpPr/>
            <p:nvPr/>
          </p:nvGrpSpPr>
          <p:grpSpPr>
            <a:xfrm>
              <a:off x="2771800" y="2499524"/>
              <a:ext cx="4140606" cy="1630430"/>
              <a:chOff x="2339218" y="2705212"/>
              <a:chExt cx="4140606" cy="1630430"/>
            </a:xfrm>
          </p:grpSpPr>
          <p:pic>
            <p:nvPicPr>
              <p:cNvPr id="13" name="Picture 4" descr="https://upload.wikimedia.org/wikipedia/commons/thumb/f/fd/Knapsack.svg/800px-Knapsack.svg.png">
                <a:extLst>
                  <a:ext uri="{FF2B5EF4-FFF2-40B4-BE49-F238E27FC236}">
                    <a16:creationId xmlns:a16="http://schemas.microsoft.com/office/drawing/2014/main" id="{47900FA1-020C-4BDC-9779-4794B4B66A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774" t="51484" b="26449"/>
              <a:stretch/>
            </p:blipFill>
            <p:spPr bwMode="auto">
              <a:xfrm>
                <a:off x="2339218" y="3055714"/>
                <a:ext cx="563905" cy="3959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https://upload.wikimedia.org/wikipedia/commons/thumb/f/fd/Knapsack.svg/800px-Knapsack.svg.png">
                <a:extLst>
                  <a:ext uri="{FF2B5EF4-FFF2-40B4-BE49-F238E27FC236}">
                    <a16:creationId xmlns:a16="http://schemas.microsoft.com/office/drawing/2014/main" id="{32BB2D2E-B1D3-47FC-B525-ADA9B96573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99" t="23517" r="29823" b="20090"/>
              <a:stretch/>
            </p:blipFill>
            <p:spPr bwMode="auto">
              <a:xfrm>
                <a:off x="5212024" y="3787179"/>
                <a:ext cx="476924" cy="548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 descr="https://upload.wikimedia.org/wikipedia/commons/thumb/f/fd/Knapsack.svg/800px-Knapsack.svg.png">
                <a:extLst>
                  <a:ext uri="{FF2B5EF4-FFF2-40B4-BE49-F238E27FC236}">
                    <a16:creationId xmlns:a16="http://schemas.microsoft.com/office/drawing/2014/main" id="{B5FBB386-F5AE-497C-B3BF-CC59596114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99" t="23517" r="29823" b="20090"/>
              <a:stretch/>
            </p:blipFill>
            <p:spPr bwMode="auto">
              <a:xfrm>
                <a:off x="3077353" y="3085548"/>
                <a:ext cx="476924" cy="548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4" descr="https://upload.wikimedia.org/wikipedia/commons/thumb/f/fd/Knapsack.svg/800px-Knapsack.svg.png">
                <a:extLst>
                  <a:ext uri="{FF2B5EF4-FFF2-40B4-BE49-F238E27FC236}">
                    <a16:creationId xmlns:a16="http://schemas.microsoft.com/office/drawing/2014/main" id="{94E24B1B-3179-4933-881D-259F382405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99" t="23517" r="29823" b="20090"/>
              <a:stretch/>
            </p:blipFill>
            <p:spPr bwMode="auto">
              <a:xfrm>
                <a:off x="4294069" y="2705212"/>
                <a:ext cx="476924" cy="548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4" descr="https://upload.wikimedia.org/wikipedia/commons/thumb/f/fd/Knapsack.svg/800px-Knapsack.svg.png">
                <a:extLst>
                  <a:ext uri="{FF2B5EF4-FFF2-40B4-BE49-F238E27FC236}">
                    <a16:creationId xmlns:a16="http://schemas.microsoft.com/office/drawing/2014/main" id="{EBEBA35C-198F-4462-AA7D-3DA9D7E773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06" t="79837" r="30738"/>
              <a:stretch/>
            </p:blipFill>
            <p:spPr bwMode="auto">
              <a:xfrm>
                <a:off x="5747477" y="3634011"/>
                <a:ext cx="732347" cy="3169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1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6C557D26-351C-4AD9-B0B1-42AB6CA067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06" t="79837" r="30738"/>
            <a:stretch/>
          </p:blipFill>
          <p:spPr bwMode="auto">
            <a:xfrm>
              <a:off x="3971680" y="2987309"/>
              <a:ext cx="732347" cy="316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68848C57-2637-40BB-8EEF-8B062F7732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774" t="51484" b="26449"/>
            <a:stretch/>
          </p:blipFill>
          <p:spPr bwMode="auto">
            <a:xfrm>
              <a:off x="5053753" y="3769976"/>
              <a:ext cx="563905" cy="395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FA5FD546-E646-47E3-9575-5F7524756C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774" t="51484" b="26449"/>
            <a:stretch/>
          </p:blipFill>
          <p:spPr bwMode="auto">
            <a:xfrm>
              <a:off x="5175215" y="3153212"/>
              <a:ext cx="563905" cy="395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DDF75C94-BB23-4040-86BF-8F28762D80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774" t="51484" b="26449"/>
            <a:stretch/>
          </p:blipFill>
          <p:spPr bwMode="auto">
            <a:xfrm>
              <a:off x="4683160" y="2058211"/>
              <a:ext cx="563905" cy="395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EFC4073B-0ABC-487D-9F9B-8B8DE3B00F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774" t="51484" b="26449"/>
            <a:stretch/>
          </p:blipFill>
          <p:spPr bwMode="auto">
            <a:xfrm>
              <a:off x="3733037" y="3457106"/>
              <a:ext cx="563905" cy="395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D9F91DEC-5B13-4C68-B92E-F0E7EF8F4B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06" t="79837" r="30738"/>
            <a:stretch/>
          </p:blipFill>
          <p:spPr bwMode="auto">
            <a:xfrm>
              <a:off x="5627377" y="4206377"/>
              <a:ext cx="732347" cy="316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291C62F3-7578-4A44-9064-01F224EC96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06" t="79837" r="30738"/>
            <a:stretch/>
          </p:blipFill>
          <p:spPr bwMode="auto">
            <a:xfrm>
              <a:off x="4566619" y="3154681"/>
              <a:ext cx="732347" cy="316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48E677A1-2E1B-44D9-984D-DCFF2A1DA8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06" t="79837" r="30738"/>
            <a:stretch/>
          </p:blipFill>
          <p:spPr bwMode="auto">
            <a:xfrm>
              <a:off x="3263833" y="2504502"/>
              <a:ext cx="732347" cy="316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390F357C-1CBB-42F3-9D49-CBCFFE29BA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774" t="51484" b="26449"/>
            <a:stretch/>
          </p:blipFill>
          <p:spPr bwMode="auto">
            <a:xfrm>
              <a:off x="5205421" y="2392540"/>
              <a:ext cx="563905" cy="395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C7C4CFF6-4430-4679-B837-877AE01FA1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774" t="51484" b="26449"/>
            <a:stretch/>
          </p:blipFill>
          <p:spPr bwMode="auto">
            <a:xfrm>
              <a:off x="6171844" y="3882935"/>
              <a:ext cx="563905" cy="395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E6870A72-8EF0-4CC5-B168-4FA08F74D2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774" t="51484" b="26449"/>
            <a:stretch/>
          </p:blipFill>
          <p:spPr bwMode="auto">
            <a:xfrm>
              <a:off x="5835340" y="3051198"/>
              <a:ext cx="563905" cy="395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9E9552D9-EB98-42A2-A1A9-F00E42D70D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774" t="51484" b="26449"/>
            <a:stretch/>
          </p:blipFill>
          <p:spPr bwMode="auto">
            <a:xfrm>
              <a:off x="4188621" y="2357300"/>
              <a:ext cx="563905" cy="395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A6FD3CA9-2901-4A95-A58D-F91298A7D7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06" t="79837" r="30738"/>
            <a:stretch/>
          </p:blipFill>
          <p:spPr bwMode="auto">
            <a:xfrm>
              <a:off x="2826394" y="3269835"/>
              <a:ext cx="732347" cy="316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CFBAA07-7873-4763-BBC0-A22AE16CB95E}"/>
                </a:ext>
              </a:extLst>
            </p:cNvPr>
            <p:cNvSpPr/>
            <p:nvPr/>
          </p:nvSpPr>
          <p:spPr>
            <a:xfrm>
              <a:off x="5218705" y="3071650"/>
              <a:ext cx="476924" cy="476924"/>
            </a:xfrm>
            <a:prstGeom prst="ellipse">
              <a:avLst/>
            </a:prstGeom>
            <a:ln w="28575">
              <a:solidFill>
                <a:srgbClr val="FF0000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DC4B6A10-F7FA-43BE-94FC-07AB75A4F315}"/>
                </a:ext>
              </a:extLst>
            </p:cNvPr>
            <p:cNvSpPr/>
            <p:nvPr/>
          </p:nvSpPr>
          <p:spPr>
            <a:xfrm>
              <a:off x="4031277" y="2890995"/>
              <a:ext cx="476924" cy="476924"/>
            </a:xfrm>
            <a:prstGeom prst="ellipse">
              <a:avLst/>
            </a:prstGeom>
            <a:ln w="28575">
              <a:solidFill>
                <a:srgbClr val="FF0000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F399101-CB74-4AC7-9950-713D8A950770}"/>
                </a:ext>
              </a:extLst>
            </p:cNvPr>
            <p:cNvSpPr/>
            <p:nvPr/>
          </p:nvSpPr>
          <p:spPr>
            <a:xfrm>
              <a:off x="3197158" y="3641236"/>
              <a:ext cx="476924" cy="476924"/>
            </a:xfrm>
            <a:prstGeom prst="ellipse">
              <a:avLst/>
            </a:prstGeom>
            <a:ln w="28575">
              <a:solidFill>
                <a:srgbClr val="FF0000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4EC79B8B-3A50-4A26-A8CC-DBCC9236DAD7}"/>
                </a:ext>
              </a:extLst>
            </p:cNvPr>
            <p:cNvSpPr/>
            <p:nvPr/>
          </p:nvSpPr>
          <p:spPr>
            <a:xfrm>
              <a:off x="3767087" y="3415983"/>
              <a:ext cx="476924" cy="476924"/>
            </a:xfrm>
            <a:prstGeom prst="ellipse">
              <a:avLst/>
            </a:prstGeom>
            <a:ln w="28575">
              <a:solidFill>
                <a:srgbClr val="FF0000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F32DAF86-3146-4952-8324-9498CD77C183}"/>
                </a:ext>
              </a:extLst>
            </p:cNvPr>
            <p:cNvSpPr/>
            <p:nvPr/>
          </p:nvSpPr>
          <p:spPr>
            <a:xfrm>
              <a:off x="5231963" y="2372110"/>
              <a:ext cx="476924" cy="476924"/>
            </a:xfrm>
            <a:prstGeom prst="ellipse">
              <a:avLst/>
            </a:prstGeom>
            <a:ln w="28575">
              <a:solidFill>
                <a:srgbClr val="FF0000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6BB3313B-D825-4BB6-A0A3-E3A86D33DD34}"/>
                </a:ext>
              </a:extLst>
            </p:cNvPr>
            <p:cNvSpPr/>
            <p:nvPr/>
          </p:nvSpPr>
          <p:spPr>
            <a:xfrm>
              <a:off x="6257003" y="3329257"/>
              <a:ext cx="476924" cy="476924"/>
            </a:xfrm>
            <a:prstGeom prst="ellipse">
              <a:avLst/>
            </a:prstGeom>
            <a:ln w="28575">
              <a:solidFill>
                <a:srgbClr val="FF0000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EEBF55DD-1796-4179-901D-12F3F25F1BCB}"/>
                </a:ext>
              </a:extLst>
            </p:cNvPr>
            <p:cNvSpPr/>
            <p:nvPr/>
          </p:nvSpPr>
          <p:spPr>
            <a:xfrm>
              <a:off x="2802139" y="2788456"/>
              <a:ext cx="476924" cy="476924"/>
            </a:xfrm>
            <a:prstGeom prst="ellipse">
              <a:avLst/>
            </a:prstGeom>
            <a:ln w="28575">
              <a:solidFill>
                <a:srgbClr val="FF0000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DDD9473B-0024-4D2A-AE49-3B3BEEB3F99F}"/>
                </a:ext>
              </a:extLst>
            </p:cNvPr>
            <p:cNvSpPr/>
            <p:nvPr/>
          </p:nvSpPr>
          <p:spPr>
            <a:xfrm>
              <a:off x="5686846" y="4088265"/>
              <a:ext cx="476924" cy="476924"/>
            </a:xfrm>
            <a:prstGeom prst="ellipse">
              <a:avLst/>
            </a:prstGeom>
            <a:ln w="28575">
              <a:solidFill>
                <a:srgbClr val="FF0000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AD379253-6709-4494-9594-50AFDEA971AB}"/>
                </a:ext>
              </a:extLst>
            </p:cNvPr>
            <p:cNvSpPr/>
            <p:nvPr/>
          </p:nvSpPr>
          <p:spPr>
            <a:xfrm>
              <a:off x="4724652" y="2015070"/>
              <a:ext cx="476924" cy="476924"/>
            </a:xfrm>
            <a:prstGeom prst="ellipse">
              <a:avLst/>
            </a:prstGeom>
            <a:ln w="28575">
              <a:solidFill>
                <a:srgbClr val="FF0000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314A49BB-F1C7-4E3F-9D18-07B4A3B9F681}"/>
                </a:ext>
              </a:extLst>
            </p:cNvPr>
            <p:cNvSpPr/>
            <p:nvPr/>
          </p:nvSpPr>
          <p:spPr>
            <a:xfrm>
              <a:off x="5117743" y="3722861"/>
              <a:ext cx="476924" cy="476924"/>
            </a:xfrm>
            <a:prstGeom prst="ellipse">
              <a:avLst/>
            </a:prstGeom>
            <a:ln w="28575">
              <a:solidFill>
                <a:srgbClr val="FF0000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8CECF0BB-69E2-4BE7-830E-EBF6C825FD3C}"/>
                </a:ext>
              </a:extLst>
            </p:cNvPr>
            <p:cNvSpPr/>
            <p:nvPr/>
          </p:nvSpPr>
          <p:spPr>
            <a:xfrm>
              <a:off x="4620871" y="3113217"/>
              <a:ext cx="476924" cy="476924"/>
            </a:xfrm>
            <a:prstGeom prst="ellipse">
              <a:avLst/>
            </a:prstGeom>
            <a:ln w="28575">
              <a:solidFill>
                <a:srgbClr val="FF0000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9844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115004</TotalTime>
  <Words>1389</Words>
  <Application>Microsoft Office PowerPoint</Application>
  <PresentationFormat>화면 슬라이드 쇼(4:3)</PresentationFormat>
  <Paragraphs>746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굴림</vt:lpstr>
      <vt:lpstr>맑은 고딕</vt:lpstr>
      <vt:lpstr>Arial</vt:lpstr>
      <vt:lpstr>Cambria Math</vt:lpstr>
      <vt:lpstr>Wingdings</vt:lpstr>
      <vt:lpstr>pres</vt:lpstr>
      <vt:lpstr>Research   Jae Jun Ha  Media Computing and Networking Laboratory POSTCH  2019-10-04</vt:lpstr>
      <vt:lpstr>Contents</vt:lpstr>
      <vt:lpstr>Algorithms</vt:lpstr>
      <vt:lpstr>Deep Q-Network (DQN)</vt:lpstr>
      <vt:lpstr>Greedy</vt:lpstr>
      <vt:lpstr>0/1 Multiple Knapsack Problem (MKP)</vt:lpstr>
      <vt:lpstr>0/1 Multiple Knapsack Problem (MKP)</vt:lpstr>
      <vt:lpstr>0/1 Multiple Knapsack Problem (MKP)</vt:lpstr>
      <vt:lpstr>0/1 Multiple Knapsack Problem (MKP)</vt:lpstr>
      <vt:lpstr>0/1 Multiple Knapsack Problem (MKP)</vt:lpstr>
      <vt:lpstr>Algorithms (Again)</vt:lpstr>
      <vt:lpstr>Comparison</vt:lpstr>
      <vt:lpstr>Comparison</vt:lpstr>
      <vt:lpstr>Comparison</vt:lpstr>
      <vt:lpstr>Comparison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하재준 Jae Jun Ha</cp:lastModifiedBy>
  <cp:revision>8654</cp:revision>
  <cp:lastPrinted>2018-08-16T16:32:18Z</cp:lastPrinted>
  <dcterms:created xsi:type="dcterms:W3CDTF">2010-07-29T14:05:23Z</dcterms:created>
  <dcterms:modified xsi:type="dcterms:W3CDTF">2019-10-04T01:06:17Z</dcterms:modified>
</cp:coreProperties>
</file>