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2"/>
  </p:notesMasterIdLst>
  <p:handoutMasterIdLst>
    <p:handoutMasterId r:id="rId23"/>
  </p:handoutMasterIdLst>
  <p:sldIdLst>
    <p:sldId id="721" r:id="rId2"/>
    <p:sldId id="729" r:id="rId3"/>
    <p:sldId id="720" r:id="rId4"/>
    <p:sldId id="732" r:id="rId5"/>
    <p:sldId id="733" r:id="rId6"/>
    <p:sldId id="746" r:id="rId7"/>
    <p:sldId id="734" r:id="rId8"/>
    <p:sldId id="735" r:id="rId9"/>
    <p:sldId id="744" r:id="rId10"/>
    <p:sldId id="745" r:id="rId11"/>
    <p:sldId id="747" r:id="rId12"/>
    <p:sldId id="736" r:id="rId13"/>
    <p:sldId id="741" r:id="rId14"/>
    <p:sldId id="742" r:id="rId15"/>
    <p:sldId id="743" r:id="rId16"/>
    <p:sldId id="748" r:id="rId17"/>
    <p:sldId id="738" r:id="rId18"/>
    <p:sldId id="740" r:id="rId19"/>
    <p:sldId id="739" r:id="rId20"/>
    <p:sldId id="723" r:id="rId21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29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310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668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3585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588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8529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3058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97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159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4137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787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52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237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967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encoding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media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bitrate</a:t>
            </a:r>
            <a:r>
              <a:rPr lang="ko-KR" altLang="en-US" baseline="0" dirty="0" smtClean="0"/>
              <a:t>의 차이들에 의해 결정됨</a:t>
            </a:r>
            <a:endParaRPr lang="en-US" altLang="ko-KR" dirty="0" smtClean="0"/>
          </a:p>
          <a:p>
            <a:r>
              <a:rPr lang="en-US" altLang="ko-KR" dirty="0" err="1" smtClean="0"/>
              <a:t>t_s</a:t>
            </a:r>
            <a:r>
              <a:rPr lang="en-US" altLang="ko-KR" dirty="0" smtClean="0"/>
              <a:t>: buffer</a:t>
            </a:r>
            <a:r>
              <a:rPr lang="en-US" altLang="ko-KR" baseline="0" dirty="0" smtClean="0"/>
              <a:t> overflow </a:t>
            </a:r>
            <a:r>
              <a:rPr lang="ko-KR" altLang="en-US" baseline="0" dirty="0" smtClean="0"/>
              <a:t>막기 위해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감마</a:t>
            </a:r>
            <a:r>
              <a:rPr lang="en-US" altLang="ko-KR" baseline="0" dirty="0" smtClean="0"/>
              <a:t>: buffer underflow </a:t>
            </a:r>
            <a:r>
              <a:rPr lang="ko-KR" altLang="en-US" baseline="0" dirty="0" smtClean="0"/>
              <a:t>막기 위해 </a:t>
            </a:r>
            <a:r>
              <a:rPr lang="en-US" altLang="ko-KR" baseline="0" dirty="0" smtClean="0"/>
              <a:t>congestion </a:t>
            </a:r>
            <a:r>
              <a:rPr lang="ko-KR" altLang="en-US" baseline="0" dirty="0" smtClean="0"/>
              <a:t>발생시 </a:t>
            </a:r>
            <a:r>
              <a:rPr lang="en-US" altLang="ko-KR" baseline="0" dirty="0" smtClean="0"/>
              <a:t>SFT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길어짐</a:t>
            </a:r>
            <a:r>
              <a:rPr lang="en-US" altLang="ko-KR" baseline="0" dirty="0" smtClean="0"/>
              <a:t>, congestion</a:t>
            </a:r>
            <a:r>
              <a:rPr lang="ko-KR" altLang="en-US" baseline="0" dirty="0" smtClean="0"/>
              <a:t>에 따라 감마 값을 다르게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951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4135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1237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3952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617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2019-01-04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SARA: Segment Aware Rate Adaptation Algorithm for Dynamic Adaptive Streaming Over HTTP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395535" y="1135063"/>
                <a:ext cx="8353177" cy="45570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Algorithm</a:t>
                </a:r>
              </a:p>
              <a:p>
                <a:pPr marL="342900" lvl="0" indent="-34290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0" indent="-34290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0" indent="-34290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0" indent="-34290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0" indent="-34290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Fast start </a:t>
                </a:r>
                <a14:m>
                  <m:oMath xmlns:m="http://schemas.openxmlformats.org/officeDocument/2006/math">
                    <m:r>
                      <a:rPr lang="en-US" altLang="ko-KR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𝑐𝑢𝑟𝑟</m:t>
                        </m:r>
                      </m:sub>
                    </m:sSub>
                    <m:r>
                      <a:rPr lang="en-US" altLang="ko-KR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≤</m:t>
                    </m:r>
                    <m:r>
                      <a:rPr lang="en-US" altLang="ko-KR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𝐼</m:t>
                    </m:r>
                    <m:r>
                      <a:rPr lang="en-US" altLang="ko-KR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altLang="ko-KR" sz="2000" b="1" kern="0" dirty="0" smtClean="0">
                  <a:solidFill>
                    <a:srgbClr val="FF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latin typeface="Arial"/>
                    <a:ea typeface="굴림"/>
                    <a:cs typeface="Tahoma" panose="020B0604030504040204" pitchFamily="34" charset="0"/>
                  </a:rPr>
                  <a:t>Additive increase</a:t>
                </a:r>
                <a:r>
                  <a:rPr lang="en-US" altLang="ko-KR" sz="2000" kern="0" dirty="0">
                    <a:solidFill>
                      <a:srgbClr val="000000"/>
                    </a:solidFill>
                    <a:ea typeface="굴림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𝐼</m:t>
                        </m:r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𝑐𝑢𝑟𝑟</m:t>
                            </m:r>
                          </m:sub>
                        </m:s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ko-KR" altLang="en-US" sz="200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latin typeface="Arial"/>
                    <a:ea typeface="굴림"/>
                    <a:cs typeface="Tahoma" panose="020B0604030504040204" pitchFamily="34" charset="0"/>
                  </a:rPr>
                  <a:t>Aggressive switching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ea typeface="굴림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𝐵</m:t>
                        </m:r>
                      </m:e>
                      <m:sub>
                        <m:r>
                          <a:rPr lang="ko-KR" altLang="en-US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𝛼</m:t>
                        </m:r>
                      </m:sub>
                    </m:sSub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≤</m:t>
                    </m:r>
                    <m:sSub>
                      <m:sSub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𝑐𝑢𝑟𝑟</m:t>
                        </m:r>
                      </m:sub>
                    </m:sSub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≤</m:t>
                    </m:r>
                    <m:sSub>
                      <m:sSub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𝐵</m:t>
                        </m:r>
                      </m:e>
                      <m:sub>
                        <m:r>
                          <a:rPr lang="ko-KR" altLang="en-US" sz="20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𝛽</m:t>
                        </m:r>
                      </m:sub>
                    </m:sSub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altLang="ko-KR" sz="2000" kern="0" dirty="0" smtClean="0"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latin typeface="Arial"/>
                    <a:ea typeface="굴림"/>
                    <a:cs typeface="Tahoma" panose="020B0604030504040204" pitchFamily="34" charset="0"/>
                  </a:rPr>
                  <a:t>Delayed download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ea typeface="굴림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𝐵</m:t>
                        </m:r>
                      </m:e>
                      <m:sub>
                        <m:r>
                          <a:rPr lang="ko-KR" altLang="en-US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𝛽</m:t>
                        </m:r>
                      </m:sub>
                    </m:sSub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≤</m:t>
                    </m:r>
                    <m:sSub>
                      <m:sSub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𝑐𝑢𝑟𝑟</m:t>
                        </m:r>
                      </m:sub>
                    </m:sSub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≤</m:t>
                    </m:r>
                    <m:sSub>
                      <m:sSub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𝑚𝑎𝑥</m:t>
                        </m:r>
                      </m:sub>
                    </m:sSub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altLang="ko-KR" sz="2000" kern="0" dirty="0"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353177" cy="4557081"/>
              </a:xfrm>
              <a:prstGeom prst="rect">
                <a:avLst/>
              </a:prstGeom>
              <a:blipFill>
                <a:blip r:embed="rId3"/>
                <a:stretch>
                  <a:fillRect l="-1022" t="-10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1628800"/>
            <a:ext cx="5095875" cy="1838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905" y="2852936"/>
            <a:ext cx="1181100" cy="2857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357" y="3065175"/>
            <a:ext cx="4010025" cy="5334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7453" y="1083656"/>
            <a:ext cx="3686995" cy="518079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4655" y="1096514"/>
            <a:ext cx="1895848" cy="491011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86712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SARA: Segment Aware Rate Adaptation Algorithm for Dynamic Adaptive Streaming Over HTTP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Comparison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405117"/>
            <a:ext cx="4248472" cy="23961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924599"/>
            <a:ext cx="3574439" cy="21893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909" y="4509120"/>
            <a:ext cx="4076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Load balancing in overlapping wireless LAN cells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H. </a:t>
            </a:r>
            <a:r>
              <a:rPr lang="en-US" altLang="ko-KR" dirty="0" err="1"/>
              <a:t>Velayos</a:t>
            </a:r>
            <a:r>
              <a:rPr lang="en-US" altLang="ko-KR" dirty="0"/>
              <a:t>, V. </a:t>
            </a:r>
            <a:r>
              <a:rPr lang="en-US" altLang="ko-KR" dirty="0" err="1"/>
              <a:t>Aleo</a:t>
            </a:r>
            <a:r>
              <a:rPr lang="en-US" altLang="ko-KR" dirty="0"/>
              <a:t>, and G. </a:t>
            </a:r>
            <a:r>
              <a:rPr lang="en-US" altLang="ko-KR" dirty="0" err="1"/>
              <a:t>Karlsson</a:t>
            </a:r>
            <a:r>
              <a:rPr lang="en-US" altLang="ko-KR" dirty="0"/>
              <a:t>, “Load Balancing </a:t>
            </a:r>
            <a:r>
              <a:rPr lang="en-US" altLang="ko-KR" dirty="0" smtClean="0"/>
              <a:t>in Overlapping </a:t>
            </a:r>
            <a:r>
              <a:rPr lang="en-US" altLang="ko-KR" dirty="0"/>
              <a:t>Wireless LAN Cells,” Proc. IEEE Int’l Conf. Comm</a:t>
            </a:r>
            <a:r>
              <a:rPr lang="en-US" altLang="ko-KR" dirty="0" smtClean="0"/>
              <a:t>. (</a:t>
            </a:r>
            <a:r>
              <a:rPr lang="en-US" altLang="ko-KR" dirty="0"/>
              <a:t>ICC ’98), 1998</a:t>
            </a:r>
            <a:endParaRPr lang="en-US" altLang="ko-KR" dirty="0" smtClean="0"/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Why I chose this paper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?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understand how to do load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balancing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Load balancing in overlapping wireless LAN cells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dirty="0" smtClean="0"/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dirty="0"/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dirty="0" smtClean="0"/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dirty="0"/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dirty="0" smtClean="0"/>
          </a:p>
          <a:p>
            <a:pPr lvl="0" algn="just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dirty="0"/>
          </a:p>
          <a:p>
            <a:pPr lvl="0" algn="just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dirty="0"/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 smtClean="0"/>
              <a:t>To increase available capacity, some APs are </a:t>
            </a:r>
            <a:r>
              <a:rPr lang="en-US" altLang="ko-KR" b="1" dirty="0" smtClean="0"/>
              <a:t>added</a:t>
            </a:r>
            <a:r>
              <a:rPr lang="en-US" altLang="ko-KR" dirty="0" smtClean="0"/>
              <a:t> with overlapping coverage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 smtClean="0"/>
              <a:t>In addition, available </a:t>
            </a:r>
            <a:r>
              <a:rPr lang="en-US" altLang="ko-KR" dirty="0"/>
              <a:t>capacity was not increased </a:t>
            </a:r>
            <a:r>
              <a:rPr lang="en-US" altLang="ko-KR" dirty="0" smtClean="0"/>
              <a:t>when </a:t>
            </a:r>
            <a:r>
              <a:rPr lang="en-US" altLang="ko-KR" dirty="0"/>
              <a:t>using strength </a:t>
            </a:r>
            <a:r>
              <a:rPr lang="en-US" altLang="ko-KR" dirty="0" smtClean="0"/>
              <a:t>signal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415" y="1052513"/>
            <a:ext cx="3631082" cy="288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5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Load balancing in overlapping wireless LAN cells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282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 smtClean="0"/>
              <a:t>Periodically collect load level via Ethernet</a:t>
            </a:r>
            <a:endParaRPr lang="en-US" altLang="ko-KR" dirty="0"/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 smtClean="0"/>
              <a:t>Load metric is the access point </a:t>
            </a:r>
            <a:r>
              <a:rPr lang="en-US" altLang="ko-KR" b="1" dirty="0" smtClean="0">
                <a:solidFill>
                  <a:srgbClr val="FF0000"/>
                </a:solidFill>
              </a:rPr>
              <a:t>throughput</a:t>
            </a:r>
            <a:endParaRPr lang="en-US" altLang="ko-KR" b="1" kern="0" dirty="0">
              <a:solidFill>
                <a:srgbClr val="FF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Bytes per second</a:t>
            </a:r>
            <a:endParaRPr lang="en-US" altLang="ko-KR" dirty="0" smtClean="0"/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 smtClean="0"/>
              <a:t>There are three states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Under-loaded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Over-loaded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Balanced</a:t>
            </a:r>
          </a:p>
        </p:txBody>
      </p:sp>
    </p:spTree>
    <p:extLst>
      <p:ext uri="{BB962C8B-B14F-4D97-AF65-F5344CB8AC3E}">
        <p14:creationId xmlns:p14="http://schemas.microsoft.com/office/powerpoint/2010/main" val="4682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Load balancing in overlapping wireless LAN cells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95535" y="1135063"/>
                <a:ext cx="8353177" cy="2382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dirty="0" smtClean="0"/>
                  <a:t>Balance index(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 smtClean="0"/>
                  <a:t>), Average load(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 smtClean="0"/>
                  <a:t>)</a:t>
                </a:r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</a:p>
              <a:p>
                <a:pPr marL="362250"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0" indent="-34290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62250"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353177" cy="2382191"/>
              </a:xfrm>
              <a:prstGeom prst="rect">
                <a:avLst/>
              </a:prstGeom>
              <a:blipFill>
                <a:blip r:embed="rId3"/>
                <a:stretch>
                  <a:fillRect l="-1022" t="-2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628800"/>
            <a:ext cx="1362075" cy="895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683" y="1666900"/>
            <a:ext cx="1247775" cy="819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425" y="2742084"/>
            <a:ext cx="3429000" cy="3286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024" y="1484784"/>
            <a:ext cx="36099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8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Load balancing in overlapping wireless LAN cells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 smtClean="0"/>
              <a:t>Test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Balanced area: L~1.1L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Each station has same throughput</a:t>
            </a:r>
          </a:p>
          <a:p>
            <a:pPr marL="362250"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62250"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46" y="2708920"/>
            <a:ext cx="4242710" cy="296556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956" y="2852935"/>
            <a:ext cx="4064069" cy="282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8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Generalized Proportional Fair Scheduling in Third Generation Wireless Data Networks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282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T. Bu, L. Li, and R. </a:t>
            </a:r>
            <a:r>
              <a:rPr lang="en-US" altLang="ko-KR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Ramjee</a:t>
            </a: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“Generalized proportional fair scheduling in third generation wireless data networks,” in Proc. 2006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IEEE INFOCOM</a:t>
            </a: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pp.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1–12</a:t>
            </a:r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Why </a:t>
            </a: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 chose this paper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?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It considers Proportional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fairness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Similar 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17085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Generalized Proportional Fair Scheduling in Third Generation Wireless Data Networks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94091" y="4693413"/>
            <a:ext cx="2814414" cy="10398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1800" b="1" dirty="0" smtClean="0"/>
              <a:t>Situation: u-a and v-b</a:t>
            </a:r>
          </a:p>
          <a:p>
            <a:pPr marL="0" indent="0" algn="just">
              <a:buNone/>
            </a:pPr>
            <a:r>
              <a:rPr lang="en-US" altLang="ko-KR" sz="1800" dirty="0" smtClean="0"/>
              <a:t>Proportional fair: 	5, 1</a:t>
            </a:r>
          </a:p>
          <a:p>
            <a:pPr marL="0" indent="0" algn="just">
              <a:buNone/>
            </a:pPr>
            <a:r>
              <a:rPr lang="en-US" altLang="ko-KR" sz="1800" dirty="0" smtClean="0"/>
              <a:t>Max-min fair:	5/6, 1/6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373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Max-min fairness ignores rate of usage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u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uses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10 and v uses 1 then they will use same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 terms of Max-min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fairness (10/11, 10/11)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It doesn’t consider the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ratio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Proportional fairness </a:t>
            </a: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(5, 1/2)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has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more aggregate throughput than max-min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fairness (20/11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vs 11/2)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Example of load balancing when considering proportional fairness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859" y="4122762"/>
            <a:ext cx="3362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Generalized Proportional Fair Scheduling in Third Generation Wireless Data Networks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Utility function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Logarithm function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Rough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formulation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lvl="0" algn="just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lvl="0" algn="just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Algorithm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Offline: K-cut algorithm,       optimal but very large                             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Online: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Greedy-0 + Greedy-k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algorithm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993317" y="2996952"/>
            <a:ext cx="7179591" cy="1711127"/>
            <a:chOff x="993317" y="2060848"/>
            <a:chExt cx="7179591" cy="1711127"/>
          </a:xfrm>
        </p:grpSpPr>
        <p:grpSp>
          <p:nvGrpSpPr>
            <p:cNvPr id="15" name="그룹 14"/>
            <p:cNvGrpSpPr/>
            <p:nvPr/>
          </p:nvGrpSpPr>
          <p:grpSpPr>
            <a:xfrm>
              <a:off x="993317" y="2060848"/>
              <a:ext cx="7179591" cy="1711127"/>
              <a:chOff x="992809" y="1618456"/>
              <a:chExt cx="7179591" cy="1711127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608" y="1642972"/>
                <a:ext cx="2476500" cy="150495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4088" y="1700808"/>
                <a:ext cx="2362200" cy="1628775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2809" y="1700808"/>
                <a:ext cx="1809750" cy="447675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7104484" y="1618456"/>
                <a:ext cx="820316" cy="4178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91275" y="1732847"/>
                <a:ext cx="1381125" cy="238125"/>
              </a:xfrm>
              <a:prstGeom prst="rect">
                <a:avLst/>
              </a:prstGeom>
            </p:spPr>
          </p:pic>
          <p:sp>
            <p:nvSpPr>
              <p:cNvPr id="12" name="오른쪽 화살표 11"/>
              <p:cNvSpPr/>
              <p:nvPr/>
            </p:nvSpPr>
            <p:spPr>
              <a:xfrm>
                <a:off x="3592886" y="2060848"/>
                <a:ext cx="1368152" cy="576064"/>
              </a:xfrm>
              <a:prstGeom prst="rightArrow">
                <a:avLst/>
              </a:prstGeom>
              <a:solidFill>
                <a:srgbClr val="C00000"/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736689" y="2175239"/>
              <a:ext cx="820316" cy="4178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1275" y="5228431"/>
            <a:ext cx="18669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Survey</a:t>
            </a:r>
          </a:p>
          <a:p>
            <a:pPr marL="648000" lvl="1">
              <a:buClr>
                <a:srgbClr val="A20000"/>
              </a:buClr>
              <a:buSzPct val="100000"/>
            </a:pPr>
            <a:r>
              <a:rPr lang="en-US" altLang="ko-KR" dirty="0" smtClean="0"/>
              <a:t>Bitr</a:t>
            </a:r>
            <a:r>
              <a:rPr lang="en-US" altLang="ko-KR" dirty="0" smtClean="0"/>
              <a:t>ate selection</a:t>
            </a:r>
          </a:p>
          <a:p>
            <a:pPr marL="648000" lvl="1">
              <a:buClr>
                <a:srgbClr val="A20000"/>
              </a:buClr>
              <a:buSzPct val="100000"/>
            </a:pPr>
            <a:r>
              <a:rPr lang="en-US" altLang="ko-KR" dirty="0" smtClean="0"/>
              <a:t>AP selection</a:t>
            </a:r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0"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Future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work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36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Apply them in my research</a:t>
            </a:r>
          </a:p>
          <a:p>
            <a:r>
              <a:rPr lang="en-US" altLang="ko-KR" dirty="0" smtClean="0"/>
              <a:t>Survey </a:t>
            </a:r>
            <a:r>
              <a:rPr lang="en-US" altLang="ko-KR" dirty="0" smtClean="0"/>
              <a:t>other </a:t>
            </a:r>
            <a:r>
              <a:rPr lang="en-US" altLang="ko-KR" dirty="0" smtClean="0"/>
              <a:t>papers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20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Rate Adaptation for Adaptive HTTP Streaming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276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C. Liu, I. </a:t>
            </a:r>
            <a:r>
              <a:rPr lang="en-US" altLang="ko-KR" dirty="0" err="1"/>
              <a:t>Bouazizi</a:t>
            </a:r>
            <a:r>
              <a:rPr lang="en-US" altLang="ko-KR" dirty="0"/>
              <a:t>, and M. </a:t>
            </a:r>
            <a:r>
              <a:rPr lang="en-US" altLang="ko-KR" dirty="0" err="1"/>
              <a:t>Gabbouj</a:t>
            </a:r>
            <a:r>
              <a:rPr lang="en-US" altLang="ko-KR" dirty="0"/>
              <a:t>, “Rate adaptation for adaptive HTTP streaming,” in Proc. ACM </a:t>
            </a:r>
            <a:r>
              <a:rPr lang="en-US" altLang="ko-KR" dirty="0" err="1"/>
              <a:t>MMSys</a:t>
            </a:r>
            <a:r>
              <a:rPr lang="en-US" altLang="ko-KR" dirty="0"/>
              <a:t>, 2011, pp. </a:t>
            </a:r>
            <a:r>
              <a:rPr lang="en-US" altLang="ko-KR" dirty="0" smtClean="0"/>
              <a:t>169–174</a:t>
            </a:r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Why I chose this paper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?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Because DASH is an HTTP-based rate adaptation technology and to understand how it responds to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fluctuating network conditions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28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Rate Adaptation for Adaptive HTTP Streaming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381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Motivation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HTTP is often used as a means of multimedia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transmission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Rate adaptation is required depending on </a:t>
            </a:r>
            <a:r>
              <a:rPr lang="en-US" altLang="ko-KR" sz="2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fluctuating network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capacity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It is hard to cope with volatility at Adaptive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HTTP</a:t>
            </a:r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This paper proposes rate adaptation algorithm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 adaptive </a:t>
            </a: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HTTP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streaming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It detects bandwidth changes using a smoothed HTTP throughput  based on the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segment fetch time (SFT)</a:t>
            </a:r>
            <a:endParaRPr lang="en-US" altLang="ko-KR" sz="2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Rate Adaptation for Adaptive HTTP Streaming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Algorithm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It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compares the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segment </a:t>
            </a:r>
            <a:r>
              <a:rPr lang="en-US" altLang="ko-KR" sz="2000" b="1" kern="0" dirty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fetch time</a:t>
            </a:r>
            <a:r>
              <a:rPr lang="en-US" altLang="ko-KR" sz="2000" kern="0" dirty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with the </a:t>
            </a:r>
            <a:r>
              <a:rPr lang="en-US" altLang="ko-KR" sz="2000" b="1" kern="0" dirty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media duration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contained in the segment to detect congestion and probe the spare network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capacity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Adapts the bitrate by </a:t>
            </a:r>
            <a:r>
              <a:rPr lang="en-US" altLang="ko-KR" sz="2000" b="1" kern="0" dirty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switching up/down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between different representations each time after receiving a media segment and before sending the next request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Rate Adaptation for Adaptive HTTP Streaming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Algorithm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556792"/>
            <a:ext cx="6048375" cy="3000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763" y="4714862"/>
            <a:ext cx="1085850" cy="590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2060848"/>
            <a:ext cx="1114425" cy="42862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2" name="꺾인 연결선 11"/>
          <p:cNvCxnSpPr>
            <a:stCxn id="8" idx="1"/>
          </p:cNvCxnSpPr>
          <p:nvPr/>
        </p:nvCxnSpPr>
        <p:spPr bwMode="auto">
          <a:xfrm rot="10800000" flipV="1">
            <a:off x="4932040" y="2275160"/>
            <a:ext cx="1008112" cy="649783"/>
          </a:xfrm>
          <a:prstGeom prst="bentConnector3">
            <a:avLst/>
          </a:prstGeom>
          <a:noFill/>
          <a:ln w="9525" cap="flat" cmpd="sng" algn="ctr">
            <a:solidFill>
              <a:srgbClr val="FF0000">
                <a:alpha val="50000"/>
              </a:srgbClr>
            </a:solidFill>
            <a:prstDash val="sysDot"/>
            <a:round/>
            <a:headEnd type="triangle" w="med" len="med"/>
            <a:tailEnd type="none" w="med" len="med"/>
          </a:ln>
          <a:effectLst/>
        </p:spPr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3616" y="4413176"/>
            <a:ext cx="876300" cy="43815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4" name="꺾인 연결선 13"/>
          <p:cNvCxnSpPr>
            <a:stCxn id="13" idx="1"/>
          </p:cNvCxnSpPr>
          <p:nvPr/>
        </p:nvCxnSpPr>
        <p:spPr bwMode="auto">
          <a:xfrm rot="10800000">
            <a:off x="7524328" y="4062739"/>
            <a:ext cx="389288" cy="569513"/>
          </a:xfrm>
          <a:prstGeom prst="bentConnector2">
            <a:avLst/>
          </a:prstGeom>
          <a:noFill/>
          <a:ln w="9525" cap="flat" cmpd="sng" algn="ctr">
            <a:solidFill>
              <a:srgbClr val="FF0000">
                <a:alpha val="50000"/>
              </a:srgbClr>
            </a:solidFill>
            <a:prstDash val="sysDot"/>
            <a:round/>
            <a:headEnd type="triangle" w="med" len="med"/>
            <a:tailEnd type="none" w="med" len="med"/>
          </a:ln>
          <a:effectLst/>
        </p:spPr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5529" y="1550922"/>
            <a:ext cx="3238500" cy="4667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6762" y="4591037"/>
            <a:ext cx="25622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SARA: Segment Aware Rate Adaptation Algorithm for Dynamic Adaptive Streaming Over HTTP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350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P. </a:t>
            </a:r>
            <a:r>
              <a:rPr lang="en-US" altLang="ko-KR" dirty="0" err="1"/>
              <a:t>Juluri</a:t>
            </a:r>
            <a:r>
              <a:rPr lang="en-US" altLang="ko-KR" dirty="0"/>
              <a:t>, V. </a:t>
            </a:r>
            <a:r>
              <a:rPr lang="en-US" altLang="ko-KR" dirty="0" err="1"/>
              <a:t>Tamarapalli</a:t>
            </a:r>
            <a:r>
              <a:rPr lang="en-US" altLang="ko-KR" dirty="0"/>
              <a:t>, and D. </a:t>
            </a:r>
            <a:r>
              <a:rPr lang="en-US" altLang="ko-KR" dirty="0" err="1"/>
              <a:t>Medhi</a:t>
            </a:r>
            <a:r>
              <a:rPr lang="en-US" altLang="ko-KR" dirty="0"/>
              <a:t>. SARA: Segment Aware Rate Adaptation Algorithm for Dynamic Adaptive Streaming over HTTP. In Communication Workshop (ICCW), 2015 IEEE International Conference on, pages 1765–1770, </a:t>
            </a:r>
            <a:r>
              <a:rPr lang="en-US" altLang="ko-KR" dirty="0" smtClean="0"/>
              <a:t>2015</a:t>
            </a:r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Why </a:t>
            </a: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 chose this paper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?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refer throughput estimation and bitrate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selection based on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buffer state</a:t>
            </a:r>
            <a:endParaRPr lang="en-US" altLang="ko-KR" sz="20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9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SARA: Segment Aware Rate Adaptation Algorithm for Dynamic Adaptive Streaming Over HTTP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Motivation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decide bitrate, client use ABR(Adaptive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BitRate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selection) algorithm depending on current network condition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ABR algorithm ignores segment size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and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this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makes it difficult to predict exactly when the </a:t>
            </a:r>
            <a:r>
              <a:rPr lang="en-US" altLang="ko-KR" sz="2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next segment will be received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.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SARA(Segment-Aware Rate Adaptation) algorithm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Consider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segment size variation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 addition to bandwidth and buffer occupancy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predict the time required to download the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next segment</a:t>
            </a:r>
            <a:endParaRPr lang="en-US" altLang="ko-KR" sz="2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SARA: Segment Aware Rate Adaptation Algorithm for Dynamic Adaptive Streaming Over HTTP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379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Enhanced MPD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It contains media representation, segment duration, segment URLs +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size of segment</a:t>
            </a:r>
            <a:endParaRPr lang="en-US" altLang="ko-KR" sz="2000" b="1" kern="0" dirty="0">
              <a:solidFill>
                <a:srgbClr val="FF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Throughput estimation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weighted harmonic mean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avoid effect of instantaneous variation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Weight are proportional to segment size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Time to download the next segment is predicted by 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888" y="2830756"/>
            <a:ext cx="1504950" cy="723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635" y="3829503"/>
            <a:ext cx="8763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84603</TotalTime>
  <Words>846</Words>
  <Application>Microsoft Office PowerPoint</Application>
  <PresentationFormat>화면 슬라이드 쇼(4:3)</PresentationFormat>
  <Paragraphs>253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Research   Jae Jun Ha  Media Computing and Networking Laboratory POSTECH  2019-01-04</vt:lpstr>
      <vt:lpstr>Contents</vt:lpstr>
      <vt:lpstr>Rate Adaptation for Adaptive HTTP Streaming</vt:lpstr>
      <vt:lpstr>Rate Adaptation for Adaptive HTTP Streaming</vt:lpstr>
      <vt:lpstr>Rate Adaptation for Adaptive HTTP Streaming</vt:lpstr>
      <vt:lpstr>Rate Adaptation for Adaptive HTTP Streaming</vt:lpstr>
      <vt:lpstr>SARA: Segment Aware Rate Adaptation Algorithm for Dynamic Adaptive Streaming Over HTTP </vt:lpstr>
      <vt:lpstr>SARA: Segment Aware Rate Adaptation Algorithm for Dynamic Adaptive Streaming Over HTTP </vt:lpstr>
      <vt:lpstr>SARA: Segment Aware Rate Adaptation Algorithm for Dynamic Adaptive Streaming Over HTTP </vt:lpstr>
      <vt:lpstr>SARA: Segment Aware Rate Adaptation Algorithm for Dynamic Adaptive Streaming Over HTTP </vt:lpstr>
      <vt:lpstr>SARA: Segment Aware Rate Adaptation Algorithm for Dynamic Adaptive Streaming Over HTTP </vt:lpstr>
      <vt:lpstr>Load balancing in overlapping wireless LAN cells</vt:lpstr>
      <vt:lpstr>Load balancing in overlapping wireless LAN cells</vt:lpstr>
      <vt:lpstr>Load balancing in overlapping wireless LAN cells</vt:lpstr>
      <vt:lpstr>Load balancing in overlapping wireless LAN cells</vt:lpstr>
      <vt:lpstr>Load balancing in overlapping wireless LAN cells</vt:lpstr>
      <vt:lpstr>Generalized Proportional Fair Scheduling in Third Generation Wireless Data Networks</vt:lpstr>
      <vt:lpstr>Generalized Proportional Fair Scheduling in Third Generation Wireless Data Networks</vt:lpstr>
      <vt:lpstr>Generalized Proportional Fair Scheduling in Third Generation Wireless Data Networks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5480</cp:revision>
  <cp:lastPrinted>2018-08-16T16:32:18Z</cp:lastPrinted>
  <dcterms:created xsi:type="dcterms:W3CDTF">2010-07-29T14:05:23Z</dcterms:created>
  <dcterms:modified xsi:type="dcterms:W3CDTF">2019-01-03T23:34:24Z</dcterms:modified>
</cp:coreProperties>
</file>