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"/>
  </p:notesMasterIdLst>
  <p:handoutMasterIdLst>
    <p:handoutMasterId r:id="rId6"/>
  </p:handoutMasterIdLst>
  <p:sldIdLst>
    <p:sldId id="764" r:id="rId2"/>
    <p:sldId id="769" r:id="rId3"/>
    <p:sldId id="765" r:id="rId4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7557253-4196-467D-ACF9-BBC50FF6D4F3}">
          <p14:sldIdLst>
            <p14:sldId id="764"/>
            <p14:sldId id="769"/>
            <p14:sldId id="7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BFFBF"/>
    <a:srgbClr val="4FFF9F"/>
    <a:srgbClr val="00F66F"/>
    <a:srgbClr val="E7FFF2"/>
    <a:srgbClr val="CDFFE4"/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0" autoAdjust="0"/>
    <p:restoredTop sz="96391" autoAdjust="0"/>
  </p:normalViewPr>
  <p:slideViewPr>
    <p:cSldViewPr>
      <p:cViewPr varScale="1">
        <p:scale>
          <a:sx n="111" d="100"/>
          <a:sy n="111" d="100"/>
        </p:scale>
        <p:origin x="333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6394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4324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5881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468313" y="1052513"/>
            <a:ext cx="8229600" cy="554483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Formulation</a:t>
            </a:r>
          </a:p>
          <a:p>
            <a:endParaRPr lang="en-US" altLang="ko-KR" kern="0" dirty="0"/>
          </a:p>
          <a:p>
            <a:endParaRPr lang="en-US" altLang="ko-KR" kern="0" dirty="0" smtClean="0"/>
          </a:p>
          <a:p>
            <a:endParaRPr lang="en-US" altLang="ko-KR" kern="0" dirty="0"/>
          </a:p>
          <a:p>
            <a:endParaRPr lang="en-US" altLang="ko-KR" kern="0" dirty="0" smtClean="0"/>
          </a:p>
          <a:p>
            <a:pPr marL="0" indent="0">
              <a:buNone/>
            </a:pPr>
            <a:endParaRPr lang="en-US" altLang="ko-KR" kern="0" dirty="0"/>
          </a:p>
          <a:p>
            <a:pPr marL="0" indent="0">
              <a:buNone/>
            </a:pPr>
            <a:endParaRPr lang="en-US" altLang="ko-KR" kern="0" dirty="0" smtClean="0"/>
          </a:p>
          <a:p>
            <a:r>
              <a:rPr lang="en-US" altLang="ko-KR" kern="0" dirty="0" smtClean="0"/>
              <a:t>Available bandwidth vs Estimated bandwidth</a:t>
            </a:r>
          </a:p>
          <a:p>
            <a:pPr lvl="1"/>
            <a:r>
              <a:rPr lang="ko-KR" altLang="en-US" kern="0" dirty="0" smtClean="0"/>
              <a:t>전자</a:t>
            </a:r>
            <a:r>
              <a:rPr lang="en-US" altLang="ko-KR" kern="0" dirty="0" smtClean="0"/>
              <a:t>: </a:t>
            </a:r>
            <a:r>
              <a:rPr lang="ko-KR" altLang="en-US" kern="0" dirty="0" smtClean="0"/>
              <a:t>연결하기 전 이용 가능한 </a:t>
            </a:r>
            <a:r>
              <a:rPr lang="en-US" altLang="ko-KR" kern="0" dirty="0" smtClean="0"/>
              <a:t>Bandwidth</a:t>
            </a:r>
          </a:p>
          <a:p>
            <a:pPr lvl="2"/>
            <a:r>
              <a:rPr lang="en-US" altLang="ko-KR" kern="0" dirty="0" smtClean="0"/>
              <a:t>TFRC(</a:t>
            </a:r>
            <a:r>
              <a:rPr lang="en-US" altLang="ko-KR" dirty="0"/>
              <a:t>TCP-friendly Rate Control</a:t>
            </a:r>
            <a:r>
              <a:rPr lang="en-US" altLang="ko-KR" kern="0" dirty="0" smtClean="0"/>
              <a:t>)</a:t>
            </a:r>
            <a:r>
              <a:rPr lang="ko-KR" altLang="en-US" kern="0" dirty="0" smtClean="0"/>
              <a:t>사용</a:t>
            </a:r>
            <a:endParaRPr lang="en-US" altLang="ko-KR" kern="0" dirty="0" smtClean="0"/>
          </a:p>
          <a:p>
            <a:pPr lvl="2"/>
            <a:r>
              <a:rPr lang="en-US" altLang="ko-KR" kern="0" dirty="0"/>
              <a:t>https://pdfs.semanticscholar.org/5f74/98e2c73748a34e3d216a97bb256d7c3b7a23.pdf</a:t>
            </a:r>
            <a:endParaRPr lang="en-US" altLang="ko-KR" kern="0" dirty="0" smtClean="0"/>
          </a:p>
          <a:p>
            <a:pPr lvl="1"/>
            <a:r>
              <a:rPr lang="ko-KR" altLang="en-US" kern="0" dirty="0" smtClean="0"/>
              <a:t>후자</a:t>
            </a:r>
            <a:r>
              <a:rPr lang="en-US" altLang="ko-KR" kern="0" dirty="0" smtClean="0"/>
              <a:t>: </a:t>
            </a:r>
            <a:r>
              <a:rPr lang="ko-KR" altLang="en-US" kern="0" dirty="0" smtClean="0"/>
              <a:t>연결 후 실질적으로 사용 중인 </a:t>
            </a:r>
            <a:r>
              <a:rPr lang="en-US" altLang="ko-KR" kern="0" dirty="0" smtClean="0"/>
              <a:t>Bandwidth</a:t>
            </a:r>
          </a:p>
          <a:p>
            <a:pPr lvl="2"/>
            <a:r>
              <a:rPr lang="en-US" altLang="ko-KR" kern="0" dirty="0" smtClean="0"/>
              <a:t>“</a:t>
            </a:r>
            <a:r>
              <a:rPr lang="ko-KR" altLang="en-US" kern="0" dirty="0" smtClean="0"/>
              <a:t>세그먼트 크기 </a:t>
            </a:r>
            <a:r>
              <a:rPr lang="en-US" altLang="ko-KR" kern="0" dirty="0" smtClean="0"/>
              <a:t>/</a:t>
            </a:r>
            <a:r>
              <a:rPr lang="ko-KR" altLang="en-US" kern="0" dirty="0" smtClean="0"/>
              <a:t> 세그먼트를 받는 시간</a:t>
            </a:r>
            <a:r>
              <a:rPr lang="en-US" altLang="ko-KR" kern="0" dirty="0" smtClean="0"/>
              <a:t>” MA </a:t>
            </a:r>
            <a:r>
              <a:rPr lang="ko-KR" altLang="en-US" kern="0" dirty="0" smtClean="0"/>
              <a:t>나</a:t>
            </a:r>
            <a:r>
              <a:rPr lang="en-US" altLang="ko-KR" kern="0" dirty="0" smtClean="0"/>
              <a:t> ARIMA </a:t>
            </a:r>
            <a:r>
              <a:rPr lang="ko-KR" altLang="en-US" kern="0" dirty="0" smtClean="0"/>
              <a:t>모델 이용</a:t>
            </a:r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3410568"/>
                  </p:ext>
                </p:extLst>
              </p:nvPr>
            </p:nvGraphicFramePr>
            <p:xfrm>
              <a:off x="1547664" y="1556792"/>
              <a:ext cx="5868035" cy="2102931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329055">
                      <a:extLst>
                        <a:ext uri="{9D8B030D-6E8A-4147-A177-3AD203B41FA5}">
                          <a16:colId xmlns:a16="http://schemas.microsoft.com/office/drawing/2014/main" val="868529048"/>
                        </a:ext>
                      </a:extLst>
                    </a:gridCol>
                    <a:gridCol w="4230370">
                      <a:extLst>
                        <a:ext uri="{9D8B030D-6E8A-4147-A177-3AD203B41FA5}">
                          <a16:colId xmlns:a16="http://schemas.microsoft.com/office/drawing/2014/main" val="964173141"/>
                        </a:ext>
                      </a:extLst>
                    </a:gridCol>
                    <a:gridCol w="308610">
                      <a:extLst>
                        <a:ext uri="{9D8B030D-6E8A-4147-A177-3AD203B41FA5}">
                          <a16:colId xmlns:a16="http://schemas.microsoft.com/office/drawing/2014/main" val="67638147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Determine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sz="105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, ∀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ko-KR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so as to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122510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Maximize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ko-KR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𝑵</m:t>
                                    </m:r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|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ko-KR" sz="105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=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|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𝑴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|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ko-KR" sz="105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05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05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∙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𝒎𝒊𝒏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{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𝒖</m:t>
                                        </m:r>
                                        <m:d>
                                          <m:dPr>
                                            <m:ctrlPr>
                                              <a:rPr lang="ko-KR" sz="105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ko-KR" sz="1050" i="1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𝒊</m:t>
                                                </m:r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𝒋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𝒔𝒖𝒑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𝒖</m:t>
                                        </m:r>
                                        <m:d>
                                          <m:dPr>
                                            <m:ctrlPr>
                                              <a:rPr lang="ko-KR" sz="105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ko-KR" sz="1050" i="1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𝒓𝒆𝒒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}</m:t>
                                        </m:r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672306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solidFill>
                                <a:schemeClr val="tx1"/>
                              </a:solidFill>
                              <a:effectLst/>
                            </a:rPr>
                            <a:t>subject to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050" kern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𝑝𝑙𝑎𝑦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𝑏𝑢𝑓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r>
                            <a:rPr lang="en-US" sz="105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	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(1)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110274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5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sSup>
                                <m:sSupPr>
                                  <m:ctrlPr>
                                    <a:rPr lang="en-US" altLang="ko-KR" sz="1050" i="1" kern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50" kern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𝑏𝑤</m:t>
                                  </m:r>
                                </m:e>
                                <m:sup>
                                  <m:r>
                                    <a:rPr lang="en-US" altLang="ko-KR" sz="1050" b="0" i="1" kern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𝑎𝑣𝑎𝑖𝑙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𝑅𝑇𝑇</m:t>
                                      </m:r>
                                    </m:e>
                                    <m: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𝑃𝐿𝑅</m:t>
                                      </m:r>
                                    </m:e>
                                    <m: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</m:oMath>
                          </a14:m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(2)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714437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5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and</a:t>
                          </a:r>
                          <a:r>
                            <a:rPr lang="en-US" sz="11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𝑠𝑢𝑝</m:t>
                                          </m:r>
                                        </m:sup>
                                      </m:sSubSup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𝑟𝑒𝑞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ko-KR" altLang="en-US" sz="1050" i="1" kern="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05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𝑏𝑤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05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𝑒𝑠𝑡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(3)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377918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3410568"/>
                  </p:ext>
                </p:extLst>
              </p:nvPr>
            </p:nvGraphicFramePr>
            <p:xfrm>
              <a:off x="1547664" y="1556792"/>
              <a:ext cx="5868035" cy="2102931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329055">
                      <a:extLst>
                        <a:ext uri="{9D8B030D-6E8A-4147-A177-3AD203B41FA5}">
                          <a16:colId xmlns:a16="http://schemas.microsoft.com/office/drawing/2014/main" val="868529048"/>
                        </a:ext>
                      </a:extLst>
                    </a:gridCol>
                    <a:gridCol w="4230370">
                      <a:extLst>
                        <a:ext uri="{9D8B030D-6E8A-4147-A177-3AD203B41FA5}">
                          <a16:colId xmlns:a16="http://schemas.microsoft.com/office/drawing/2014/main" val="964173141"/>
                        </a:ext>
                      </a:extLst>
                    </a:gridCol>
                    <a:gridCol w="308610">
                      <a:extLst>
                        <a:ext uri="{9D8B030D-6E8A-4147-A177-3AD203B41FA5}">
                          <a16:colId xmlns:a16="http://schemas.microsoft.com/office/drawing/2014/main" val="676381479"/>
                        </a:ext>
                      </a:extLst>
                    </a:gridCol>
                  </a:tblGrid>
                  <a:tr h="295783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Determine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1511" t="-2041" r="-7914" b="-7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12251031"/>
                      </a:ext>
                    </a:extLst>
                  </a:tr>
                  <a:tr h="684403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Maximize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1511" t="-44643" r="-7914" b="-211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67230666"/>
                      </a:ext>
                    </a:extLst>
                  </a:tr>
                  <a:tr h="323279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solidFill>
                                <a:schemeClr val="tx1"/>
                              </a:solidFill>
                              <a:effectLst/>
                            </a:rPr>
                            <a:t>subject to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1511" t="-305660" r="-7914" b="-347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(1)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11027492"/>
                      </a:ext>
                    </a:extLst>
                  </a:tr>
                  <a:tr h="298514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1511" t="-430000" r="-7914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(2)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71443784"/>
                      </a:ext>
                    </a:extLst>
                  </a:tr>
                  <a:tr h="500952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1511" t="-323171" r="-7914" b="-63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(3)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377918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직사각형 6"/>
          <p:cNvSpPr/>
          <p:nvPr/>
        </p:nvSpPr>
        <p:spPr>
          <a:xfrm>
            <a:off x="1475656" y="1556792"/>
            <a:ext cx="5940043" cy="216024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4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468313" y="1052513"/>
            <a:ext cx="8229600" cy="554483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Formulation</a:t>
            </a:r>
          </a:p>
          <a:p>
            <a:endParaRPr lang="en-US" altLang="ko-KR" kern="0" dirty="0"/>
          </a:p>
          <a:p>
            <a:endParaRPr lang="en-US" altLang="ko-KR" kern="0" dirty="0" smtClean="0"/>
          </a:p>
          <a:p>
            <a:endParaRPr lang="en-US" altLang="ko-KR" kern="0" dirty="0"/>
          </a:p>
          <a:p>
            <a:endParaRPr lang="en-US" altLang="ko-KR" kern="0" dirty="0" smtClean="0"/>
          </a:p>
          <a:p>
            <a:pPr marL="0" indent="0">
              <a:buNone/>
            </a:pPr>
            <a:endParaRPr lang="en-US" altLang="ko-KR" kern="0" dirty="0"/>
          </a:p>
          <a:p>
            <a:pPr marL="0" indent="0">
              <a:buNone/>
            </a:pPr>
            <a:endParaRPr lang="en-US" altLang="ko-KR" kern="0" dirty="0" smtClean="0"/>
          </a:p>
          <a:p>
            <a:r>
              <a:rPr lang="en-US" altLang="ko-KR" kern="0" dirty="0" smtClean="0"/>
              <a:t>Consider all cases (Optimal solution)</a:t>
            </a:r>
            <a:endParaRPr lang="en-US" altLang="ko-KR" dirty="0" smtClean="0"/>
          </a:p>
        </p:txBody>
      </p:sp>
      <p:sp>
        <p:nvSpPr>
          <p:cNvPr id="27" name="타원 26"/>
          <p:cNvSpPr/>
          <p:nvPr/>
        </p:nvSpPr>
        <p:spPr>
          <a:xfrm>
            <a:off x="5617838" y="4762814"/>
            <a:ext cx="2240115" cy="1028855"/>
          </a:xfrm>
          <a:prstGeom prst="ellipse">
            <a:avLst/>
          </a:prstGeom>
          <a:solidFill>
            <a:srgbClr val="E7FFF2"/>
          </a:solidFill>
          <a:ln>
            <a:solidFill>
              <a:srgbClr val="8BFFB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47664" y="1556792"/>
              <a:ext cx="5868035" cy="2102931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329055">
                      <a:extLst>
                        <a:ext uri="{9D8B030D-6E8A-4147-A177-3AD203B41FA5}">
                          <a16:colId xmlns:a16="http://schemas.microsoft.com/office/drawing/2014/main" val="868529048"/>
                        </a:ext>
                      </a:extLst>
                    </a:gridCol>
                    <a:gridCol w="4230370">
                      <a:extLst>
                        <a:ext uri="{9D8B030D-6E8A-4147-A177-3AD203B41FA5}">
                          <a16:colId xmlns:a16="http://schemas.microsoft.com/office/drawing/2014/main" val="964173141"/>
                        </a:ext>
                      </a:extLst>
                    </a:gridCol>
                    <a:gridCol w="308610">
                      <a:extLst>
                        <a:ext uri="{9D8B030D-6E8A-4147-A177-3AD203B41FA5}">
                          <a16:colId xmlns:a16="http://schemas.microsoft.com/office/drawing/2014/main" val="67638147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Determine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sz="105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, ∀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ko-KR" sz="105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05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sz="105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so as to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122510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Maximize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ko-KR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𝑵</m:t>
                                    </m:r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|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ko-KR" sz="105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=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|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𝑴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|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ko-KR" sz="105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05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05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∙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𝒎𝒊𝒏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{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𝒖</m:t>
                                        </m:r>
                                        <m:d>
                                          <m:dPr>
                                            <m:ctrlPr>
                                              <a:rPr lang="ko-KR" sz="105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ko-KR" sz="1050" i="1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𝒊</m:t>
                                                </m:r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𝒋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𝒔𝒖𝒑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𝒖</m:t>
                                        </m:r>
                                        <m:d>
                                          <m:dPr>
                                            <m:ctrlPr>
                                              <a:rPr lang="ko-KR" sz="105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ko-KR" sz="1050" i="1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05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𝒓𝒆𝒒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en-US" sz="105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}</m:t>
                                        </m:r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672306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solidFill>
                                <a:schemeClr val="tx1"/>
                              </a:solidFill>
                              <a:effectLst/>
                            </a:rPr>
                            <a:t>subject to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050" kern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𝑝𝑙𝑎𝑦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𝑏𝑢𝑓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r>
                            <a:rPr lang="en-US" sz="105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	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(1)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110274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5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sSup>
                                <m:sSupPr>
                                  <m:ctrlPr>
                                    <a:rPr lang="en-US" altLang="ko-KR" sz="1050" i="1" kern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50" kern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𝑏𝑤</m:t>
                                  </m:r>
                                </m:e>
                                <m:sup>
                                  <m:r>
                                    <a:rPr lang="en-US" altLang="ko-KR" sz="1050" b="0" i="1" kern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𝑎𝑣𝑎𝑖𝑙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𝑅𝑇𝑇</m:t>
                                      </m:r>
                                    </m:e>
                                    <m: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𝑃𝐿𝑅</m:t>
                                      </m:r>
                                    </m:e>
                                    <m: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</m:oMath>
                          </a14:m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(2)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714437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5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and</a:t>
                          </a:r>
                          <a:r>
                            <a:rPr lang="en-US" sz="11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05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𝑠𝑢𝑝</m:t>
                                          </m:r>
                                        </m:sup>
                                      </m:sSubSup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05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𝑟𝑒𝑞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ko-KR" altLang="en-US" sz="1050" i="1" kern="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05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𝑏𝑤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05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05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𝑒𝑠𝑡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105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sz="105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05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05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(3)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377918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47664" y="1556792"/>
              <a:ext cx="5868035" cy="2102931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329055">
                      <a:extLst>
                        <a:ext uri="{9D8B030D-6E8A-4147-A177-3AD203B41FA5}">
                          <a16:colId xmlns:a16="http://schemas.microsoft.com/office/drawing/2014/main" val="868529048"/>
                        </a:ext>
                      </a:extLst>
                    </a:gridCol>
                    <a:gridCol w="4230370">
                      <a:extLst>
                        <a:ext uri="{9D8B030D-6E8A-4147-A177-3AD203B41FA5}">
                          <a16:colId xmlns:a16="http://schemas.microsoft.com/office/drawing/2014/main" val="964173141"/>
                        </a:ext>
                      </a:extLst>
                    </a:gridCol>
                    <a:gridCol w="308610">
                      <a:extLst>
                        <a:ext uri="{9D8B030D-6E8A-4147-A177-3AD203B41FA5}">
                          <a16:colId xmlns:a16="http://schemas.microsoft.com/office/drawing/2014/main" val="676381479"/>
                        </a:ext>
                      </a:extLst>
                    </a:gridCol>
                  </a:tblGrid>
                  <a:tr h="295783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Determine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1511" t="-2041" r="-7914" b="-7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12251031"/>
                      </a:ext>
                    </a:extLst>
                  </a:tr>
                  <a:tr h="684403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Maximize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1511" t="-44643" r="-7914" b="-211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67230666"/>
                      </a:ext>
                    </a:extLst>
                  </a:tr>
                  <a:tr h="323279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>
                              <a:solidFill>
                                <a:schemeClr val="tx1"/>
                              </a:solidFill>
                              <a:effectLst/>
                            </a:rPr>
                            <a:t>subject to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1511" t="-305660" r="-7914" b="-347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(1)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11027492"/>
                      </a:ext>
                    </a:extLst>
                  </a:tr>
                  <a:tr h="298514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1511" t="-430000" r="-7914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(2)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71443784"/>
                      </a:ext>
                    </a:extLst>
                  </a:tr>
                  <a:tr h="500952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8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1511" t="-323171" r="-7914" b="-63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(3)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377918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직사각형 6"/>
          <p:cNvSpPr/>
          <p:nvPr/>
        </p:nvSpPr>
        <p:spPr>
          <a:xfrm>
            <a:off x="1475656" y="1556792"/>
            <a:ext cx="5940043" cy="216024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694" y="5115153"/>
            <a:ext cx="1948591" cy="3241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7535631" y="5126712"/>
            <a:ext cx="312906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B050"/>
                </a:solidFill>
              </a:rPr>
              <a:t>↓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0391" y="4149080"/>
            <a:ext cx="130818" cy="3352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857" y="6308961"/>
            <a:ext cx="130818" cy="335279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 bwMode="auto">
          <a:xfrm>
            <a:off x="6138097" y="5514427"/>
            <a:ext cx="638666" cy="722861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 flipV="1">
            <a:off x="7280503" y="4416246"/>
            <a:ext cx="747881" cy="676599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 bwMode="auto">
          <a:xfrm>
            <a:off x="6522995" y="5141852"/>
            <a:ext cx="312906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B050"/>
                </a:solidFill>
              </a:rPr>
              <a:t>↓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5843093" y="5132999"/>
            <a:ext cx="312906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B050"/>
                </a:solidFill>
              </a:rPr>
              <a:t>↓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168" y="4779874"/>
            <a:ext cx="130818" cy="33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4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Setting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468313" y="1052513"/>
            <a:ext cx="8229600" cy="49687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Utility function</a:t>
            </a:r>
          </a:p>
          <a:p>
            <a:pPr lvl="1"/>
            <a:r>
              <a:rPr lang="en-US" altLang="ko-KR" kern="0" dirty="0" smtClean="0"/>
              <a:t>1 * ln(request - support) + </a:t>
            </a:r>
            <a:r>
              <a:rPr lang="en-US" altLang="ko-KR" kern="0" dirty="0" smtClean="0"/>
              <a:t>0</a:t>
            </a:r>
          </a:p>
          <a:p>
            <a:pPr lvl="1"/>
            <a:endParaRPr lang="en-US" altLang="ko-KR" kern="0" dirty="0"/>
          </a:p>
          <a:p>
            <a:r>
              <a:rPr lang="en-US" altLang="ko-KR" kern="0" dirty="0" smtClean="0"/>
              <a:t>Segment duration</a:t>
            </a:r>
            <a:endParaRPr lang="en-US" altLang="ko-KR" kern="0" dirty="0" smtClean="0"/>
          </a:p>
          <a:p>
            <a:pPr lvl="1"/>
            <a:r>
              <a:rPr lang="en-US" altLang="ko-KR" kern="0" dirty="0" smtClean="0"/>
              <a:t>1 sec</a:t>
            </a:r>
          </a:p>
          <a:p>
            <a:pPr lvl="1"/>
            <a:endParaRPr lang="en-US" altLang="ko-KR" kern="0" dirty="0" smtClean="0"/>
          </a:p>
          <a:p>
            <a:r>
              <a:rPr lang="en-US" altLang="ko-KR" kern="0" dirty="0" smtClean="0"/>
              <a:t>Timeslot</a:t>
            </a:r>
            <a:endParaRPr lang="en-US" altLang="ko-KR" kern="0" dirty="0" smtClean="0"/>
          </a:p>
          <a:p>
            <a:pPr lvl="1"/>
            <a:r>
              <a:rPr lang="en-US" altLang="ko-KR" kern="0" dirty="0" smtClean="0"/>
              <a:t>1.0</a:t>
            </a:r>
          </a:p>
          <a:p>
            <a:pPr lvl="1"/>
            <a:r>
              <a:rPr lang="en-US" altLang="ko-KR" kern="0" dirty="0" smtClean="0"/>
              <a:t>Timeslot</a:t>
            </a:r>
            <a:r>
              <a:rPr lang="ko-KR" altLang="en-US" kern="0" dirty="0" smtClean="0"/>
              <a:t>이 클수록 </a:t>
            </a:r>
            <a:r>
              <a:rPr lang="en-US" altLang="ko-KR" kern="0" dirty="0" smtClean="0"/>
              <a:t>AP</a:t>
            </a:r>
            <a:r>
              <a:rPr lang="ko-KR" altLang="en-US" kern="0" dirty="0" smtClean="0"/>
              <a:t>가 받아 들일 수 있는 자원이 크기에 </a:t>
            </a:r>
            <a:r>
              <a:rPr lang="en-US" altLang="ko-KR" kern="0" dirty="0" smtClean="0"/>
              <a:t>Greedy</a:t>
            </a:r>
            <a:r>
              <a:rPr lang="ko-KR" altLang="en-US" kern="0" dirty="0" smtClean="0"/>
              <a:t>와 </a:t>
            </a:r>
            <a:r>
              <a:rPr lang="en-US" altLang="ko-KR" kern="0" dirty="0" smtClean="0"/>
              <a:t>Optimal</a:t>
            </a:r>
            <a:r>
              <a:rPr lang="ko-KR" altLang="en-US" kern="0" dirty="0" smtClean="0"/>
              <a:t>이 동일한 결과를 보임</a:t>
            </a:r>
            <a:endParaRPr lang="en-US" altLang="ko-KR" kern="0" dirty="0" smtClean="0"/>
          </a:p>
          <a:p>
            <a:pPr lvl="1"/>
            <a:endParaRPr lang="en-US" altLang="ko-KR" kern="0" dirty="0"/>
          </a:p>
          <a:p>
            <a:r>
              <a:rPr lang="en-US" altLang="ko-KR" kern="0" dirty="0"/>
              <a:t>Bandwidth</a:t>
            </a:r>
          </a:p>
          <a:p>
            <a:pPr lvl="1"/>
            <a:r>
              <a:rPr lang="en-US" altLang="ko-KR" kern="0" dirty="0"/>
              <a:t>RSSI </a:t>
            </a:r>
            <a:r>
              <a:rPr lang="en-US" altLang="ko-KR" kern="0" dirty="0">
                <a:sym typeface="Wingdings" panose="05000000000000000000" pitchFamily="2" charset="2"/>
              </a:rPr>
              <a:t> PER, RTT</a:t>
            </a:r>
          </a:p>
          <a:p>
            <a:pPr lvl="1"/>
            <a:r>
              <a:rPr lang="en-US" altLang="ko-KR" kern="0" dirty="0">
                <a:sym typeface="Wingdings" panose="05000000000000000000" pitchFamily="2" charset="2"/>
              </a:rPr>
              <a:t>Random RSSI (</a:t>
            </a:r>
            <a:r>
              <a:rPr lang="en-US" altLang="ko-KR" kern="0" dirty="0" smtClean="0">
                <a:sym typeface="Wingdings" panose="05000000000000000000" pitchFamily="2" charset="2"/>
              </a:rPr>
              <a:t>Rayleigh distribution)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r>
              <a:rPr lang="en-US" altLang="ko-KR" kern="0" dirty="0" smtClean="0"/>
              <a:t>5 UEs and 3 Aps</a:t>
            </a:r>
          </a:p>
          <a:p>
            <a:pPr lvl="1"/>
            <a:r>
              <a:rPr lang="en-US" altLang="ko-KR" kern="0" dirty="0" smtClean="0"/>
              <a:t>Random connection</a:t>
            </a:r>
          </a:p>
          <a:p>
            <a:endParaRPr lang="en-US" altLang="ko-KR" kern="0" dirty="0" smtClean="0"/>
          </a:p>
          <a:p>
            <a:endParaRPr lang="en-US" altLang="ko-KR" kern="0" dirty="0"/>
          </a:p>
          <a:p>
            <a:endParaRPr lang="en-US" altLang="ko-KR" kern="0" dirty="0" smtClean="0"/>
          </a:p>
          <a:p>
            <a:endParaRPr lang="en-US" altLang="ko-KR" kern="0" dirty="0" smtClean="0"/>
          </a:p>
          <a:p>
            <a:endParaRPr lang="en-US" altLang="ko-KR" kern="0" dirty="0"/>
          </a:p>
          <a:p>
            <a:pPr lvl="3"/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12250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91389</TotalTime>
  <Words>147</Words>
  <Application>Microsoft Office PowerPoint</Application>
  <PresentationFormat>화면 슬라이드 쇼(4:3)</PresentationFormat>
  <Paragraphs>89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</vt:lpstr>
      <vt:lpstr>맑은 고딕</vt:lpstr>
      <vt:lpstr>Arial</vt:lpstr>
      <vt:lpstr>Cambria Math</vt:lpstr>
      <vt:lpstr>Times New Roman</vt:lpstr>
      <vt:lpstr>Wingdings</vt:lpstr>
      <vt:lpstr>pres</vt:lpstr>
      <vt:lpstr>Problem</vt:lpstr>
      <vt:lpstr>Problem</vt:lpstr>
      <vt:lpstr>Setting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5917</cp:revision>
  <cp:lastPrinted>2018-08-16T16:32:18Z</cp:lastPrinted>
  <dcterms:created xsi:type="dcterms:W3CDTF">2010-07-29T14:05:23Z</dcterms:created>
  <dcterms:modified xsi:type="dcterms:W3CDTF">2019-02-12T07:39:33Z</dcterms:modified>
</cp:coreProperties>
</file>