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721" r:id="rId2"/>
    <p:sldId id="729" r:id="rId3"/>
    <p:sldId id="720" r:id="rId4"/>
    <p:sldId id="730" r:id="rId5"/>
    <p:sldId id="728" r:id="rId6"/>
    <p:sldId id="731" r:id="rId7"/>
    <p:sldId id="732" r:id="rId8"/>
    <p:sldId id="733" r:id="rId9"/>
    <p:sldId id="723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81" autoAdjust="0"/>
  </p:normalViewPr>
  <p:slideViewPr>
    <p:cSldViewPr>
      <p:cViewPr varScale="1">
        <p:scale>
          <a:sx n="85" d="100"/>
          <a:sy n="85" d="100"/>
        </p:scale>
        <p:origin x="-140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1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52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52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47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Congestion control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RTT</a:t>
            </a:r>
            <a:r>
              <a:rPr lang="ko-KR" altLang="en-US" dirty="0" smtClean="0"/>
              <a:t>를 다음과 같이 </a:t>
            </a:r>
            <a:r>
              <a:rPr lang="en-US" altLang="ko-KR" dirty="0" smtClean="0"/>
              <a:t>estimation</a:t>
            </a:r>
            <a:r>
              <a:rPr lang="ko-KR" altLang="en-US" baseline="0" dirty="0" smtClean="0"/>
              <a:t>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특히 </a:t>
            </a:r>
            <a:r>
              <a:rPr lang="en-US" altLang="ko-KR" baseline="0" dirty="0" smtClean="0"/>
              <a:t>Congestion control</a:t>
            </a:r>
            <a:r>
              <a:rPr lang="ko-KR" altLang="en-US" baseline="0" dirty="0" smtClean="0"/>
              <a:t>에서 사용되는 </a:t>
            </a:r>
            <a:r>
              <a:rPr lang="en-US" altLang="ko-KR" baseline="0" dirty="0" smtClean="0"/>
              <a:t>Timeout interval</a:t>
            </a:r>
            <a:r>
              <a:rPr lang="ko-KR" altLang="en-US" baseline="0" dirty="0" smtClean="0"/>
              <a:t>에 사용됨</a:t>
            </a:r>
            <a:endParaRPr lang="en-US" altLang="ko-KR" baseline="0" dirty="0" smtClean="0"/>
          </a:p>
          <a:p>
            <a:r>
              <a:rPr lang="en-US" altLang="ko-KR" dirty="0" smtClean="0"/>
              <a:t>Congestion</a:t>
            </a:r>
            <a:r>
              <a:rPr lang="en-US" altLang="ko-KR" baseline="0" dirty="0" smtClean="0"/>
              <a:t> control</a:t>
            </a:r>
            <a:r>
              <a:rPr lang="ko-KR" altLang="en-US" baseline="0" dirty="0" smtClean="0"/>
              <a:t>를</a:t>
            </a:r>
            <a:r>
              <a:rPr lang="ko-KR" altLang="en-US" dirty="0" smtClean="0"/>
              <a:t> 기반으로 하는 </a:t>
            </a:r>
            <a:r>
              <a:rPr lang="en-US" altLang="ko-KR" dirty="0" smtClean="0"/>
              <a:t>bandwidth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예측은 이를 활용하므로 사용할 계획</a:t>
            </a:r>
            <a:endParaRPr lang="en-US" altLang="ko-KR" baseline="0" dirty="0" smtClean="0"/>
          </a:p>
          <a:p>
            <a:r>
              <a:rPr lang="en-US" altLang="ko-KR" baseline="0" dirty="0" smtClean="0"/>
              <a:t>Sample RTT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ICMP</a:t>
            </a:r>
            <a:r>
              <a:rPr lang="ko-KR" altLang="en-US" baseline="0" dirty="0" smtClean="0"/>
              <a:t>프로토콜의 프로그램 중 하나인 </a:t>
            </a:r>
            <a:r>
              <a:rPr lang="en-US" altLang="ko-KR" baseline="0" dirty="0" smtClean="0"/>
              <a:t>PING </a:t>
            </a:r>
            <a:r>
              <a:rPr lang="ko-KR" altLang="en-US" baseline="0" dirty="0" smtClean="0"/>
              <a:t>프로그램을 이용하여 주기적으로 수집할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47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47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47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blog.thousandeyes.com/a-very-simple-model-for-tcp-throughput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2018-12-21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Survey for Bandwidth Estimation</a:t>
            </a:r>
          </a:p>
          <a:p>
            <a:pPr marL="648000" lvl="1">
              <a:buClr>
                <a:srgbClr val="A20000"/>
              </a:buClr>
              <a:buSzPct val="100000"/>
            </a:pPr>
            <a:r>
              <a:rPr lang="en-US" altLang="ko-KR" dirty="0" smtClean="0"/>
              <a:t>WBEST</a:t>
            </a:r>
          </a:p>
          <a:p>
            <a:pPr marL="1048050" lvl="2">
              <a:buClr>
                <a:srgbClr val="A20000"/>
              </a:buClr>
              <a:buSzPct val="100000"/>
            </a:pPr>
            <a:r>
              <a:rPr lang="en-US" altLang="ko-KR" dirty="0" smtClean="0"/>
              <a:t>Algorithm</a:t>
            </a:r>
          </a:p>
          <a:p>
            <a:pPr marL="648000" lvl="1">
              <a:buClr>
                <a:srgbClr val="A20000"/>
              </a:buClr>
              <a:buSzPct val="100000"/>
            </a:pPr>
            <a:r>
              <a:rPr lang="en-US" altLang="ko-KR" dirty="0" smtClean="0"/>
              <a:t>Modeling TCP Throughput</a:t>
            </a:r>
          </a:p>
          <a:p>
            <a:pPr marL="1048050" lvl="2">
              <a:buClr>
                <a:srgbClr val="A20000"/>
              </a:buClr>
              <a:buSzPct val="100000"/>
            </a:pPr>
            <a:r>
              <a:rPr lang="en-US" altLang="ko-KR" dirty="0" smtClean="0"/>
              <a:t>RTT Estimation</a:t>
            </a:r>
          </a:p>
          <a:p>
            <a:pPr marL="1048050" lvl="2">
              <a:buClr>
                <a:srgbClr val="A20000"/>
              </a:buClr>
              <a:buSzPct val="100000"/>
            </a:pP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Bandwidth Estimation</a:t>
            </a:r>
          </a:p>
          <a:p>
            <a:pPr lvl="0"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Future 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36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WBEST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“</a:t>
            </a:r>
            <a:r>
              <a:rPr lang="en-US" altLang="ko-KR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WBest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: a Bandwidth Estimation Tool for IEEE 802.11 Wireless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Networks”,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 Proceedings of 33rd IEEE Conference on Local Computer Networks (LCN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dirty="0" smtClean="0"/>
              <a:t>W</a:t>
            </a:r>
            <a:r>
              <a:rPr lang="en-US" altLang="ko-KR" sz="2000" dirty="0" smtClean="0"/>
              <a:t>ireless </a:t>
            </a:r>
            <a:r>
              <a:rPr lang="en-US" altLang="ko-KR" sz="2000" b="1" dirty="0" smtClean="0"/>
              <a:t>B</a:t>
            </a:r>
            <a:r>
              <a:rPr lang="en-US" altLang="ko-KR" sz="2000" dirty="0" smtClean="0"/>
              <a:t>andwidth </a:t>
            </a:r>
            <a:r>
              <a:rPr lang="en-US" altLang="ko-KR" sz="2000" b="1" dirty="0" smtClean="0"/>
              <a:t>est</a:t>
            </a:r>
            <a:r>
              <a:rPr lang="en-US" altLang="ko-KR" sz="2000" dirty="0" smtClean="0"/>
              <a:t>imation tool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Through </a:t>
            </a:r>
            <a:r>
              <a:rPr lang="en-US" altLang="ko-KR" sz="2000" dirty="0" smtClean="0"/>
              <a:t>GitHub, can get open source code</a:t>
            </a:r>
            <a:endParaRPr lang="en-US" altLang="ko-KR" sz="2000" i="1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uses Time and PLR to estimate bandwidth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54" y="1096654"/>
            <a:ext cx="5764321" cy="45860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6150" y="5682734"/>
            <a:ext cx="83517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600" b="1" dirty="0" smtClean="0"/>
              <a:t>&lt; </a:t>
            </a:r>
            <a:r>
              <a:rPr lang="en-US" altLang="ko-KR" sz="1600" b="1" dirty="0" err="1" smtClean="0"/>
              <a:t>WBest</a:t>
            </a:r>
            <a:r>
              <a:rPr lang="en-US" altLang="ko-KR" sz="1600" b="1" dirty="0"/>
              <a:t>: a Bandwidth Estimation Tool for IEEE 802.11 Wireless </a:t>
            </a:r>
            <a:r>
              <a:rPr lang="en-US" altLang="ko-KR" sz="1600" b="1" dirty="0" smtClean="0"/>
              <a:t>Networks 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93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48000" lvl="1"/>
            <a:r>
              <a:rPr lang="en-US" altLang="ko-KR" dirty="0"/>
              <a:t>Modeling TCP Throughput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“Modeling </a:t>
            </a: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TCP Throughput: A Simple Model and its Empirical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Validation”, </a:t>
            </a:r>
            <a:r>
              <a:rPr lang="en-US" altLang="ko-KR" dirty="0" err="1" smtClean="0">
                <a:solidFill>
                  <a:srgbClr val="000000"/>
                </a:solidFill>
                <a:cs typeface="Tahoma" panose="020B0604030504040204" pitchFamily="34" charset="0"/>
              </a:rPr>
              <a:t>Sigcomm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 1998</a:t>
            </a:r>
          </a:p>
          <a:p>
            <a:pPr marL="648000" lvl="1">
              <a:buClr>
                <a:srgbClr val="A20000"/>
              </a:buClr>
              <a:buSzPct val="100000"/>
            </a:pPr>
            <a:r>
              <a:rPr lang="en-US" altLang="ko-KR" dirty="0" smtClean="0"/>
              <a:t>It uses Congestion </a:t>
            </a:r>
            <a:r>
              <a:rPr lang="en-US" altLang="ko-KR" dirty="0"/>
              <a:t>control principle</a:t>
            </a:r>
          </a:p>
          <a:p>
            <a:pPr marL="648000" lvl="1">
              <a:buClr>
                <a:srgbClr val="A20000"/>
              </a:buClr>
              <a:buSzPct val="100000"/>
            </a:pPr>
            <a:r>
              <a:rPr lang="en-US" altLang="ko-KR" dirty="0" smtClean="0"/>
              <a:t>It also uses RTT and </a:t>
            </a:r>
            <a:r>
              <a:rPr lang="en-US" altLang="ko-KR" dirty="0" smtClean="0"/>
              <a:t>PLR </a:t>
            </a:r>
            <a:r>
              <a:rPr lang="en-US" altLang="ko-KR" dirty="0" smtClean="0"/>
              <a:t>to </a:t>
            </a:r>
            <a:r>
              <a:rPr lang="en-US" altLang="ko-KR" dirty="0" smtClean="0"/>
              <a:t>estimate bandwidth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69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RTT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EWMA(Exponential Weighted Moving Average)</a:t>
                </a: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dirty="0"/>
                  <a:t>Using this formula, TCP estimates RTT which was used at congestion </a:t>
                </a:r>
                <a:r>
                  <a:rPr lang="en-US" altLang="ko-KR" dirty="0" smtClean="0"/>
                  <a:t>control</a:t>
                </a: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𝐸𝑠𝑡𝑖𝑚𝑎𝑡𝑒𝑑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𝑅𝑇𝑇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∗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𝐸𝑠𝑡𝑖𝑚𝑎𝑡𝑒𝑑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𝑅𝑇𝑇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∗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𝑆𝑎𝑚𝑝𝑙𝑒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𝑅𝑇𝑇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1048050" lvl="2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0.8&lt;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&lt;0.9</m:t>
                    </m:r>
                  </m:oMath>
                </a14:m>
                <a:endParaRPr lang="en-US" altLang="ko-KR" dirty="0" smtClean="0"/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𝐷𝑒𝑣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𝑅𝑇𝑇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ko-KR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𝛽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∗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𝐷𝑒𝑣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𝑅𝑇𝑇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ko-KR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𝛽</m:t>
                        </m:r>
                      </m:e>
                    </m:d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∗|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𝑆𝑎𝑚𝑝𝑙𝑒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𝑅𝑇𝑇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−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𝐸𝑠𝑡𝑖𝑚𝑎𝑡𝑒𝑑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𝑅𝑇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|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1048050" lvl="2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0&lt;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𝛽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&lt;1</m:t>
                    </m:r>
                  </m:oMath>
                </a14:m>
                <a:endParaRPr lang="en-US" altLang="ko-KR" dirty="0"/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𝑇𝑖𝑚𝑒𝑜𝑢𝑡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𝑖𝑛𝑡𝑒𝑟𝑣𝑎𝑙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ko-KR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𝛾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∗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𝐸𝑠𝑡𝑖𝑚𝑎𝑡𝑒𝑑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𝑅𝑇𝑇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r>
                      <a:rPr lang="ko-KR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𝛿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∗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𝐷𝑒𝑣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𝑅𝑇𝑇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In most cases,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𝛾</m:t>
                    </m:r>
                    <m: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=1,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𝛿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=4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4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</a:t>
            </a:r>
            <a:r>
              <a:rPr lang="en-US" altLang="ko-KR" dirty="0"/>
              <a:t>Estimation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Some assumptions</a:t>
                </a: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dirty="0" smtClean="0"/>
                  <a:t>Infinitely </a:t>
                </a:r>
                <a:r>
                  <a:rPr lang="en-US" altLang="ko-KR" dirty="0"/>
                  <a:t>long TCP flow</a:t>
                </a: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dirty="0" smtClean="0"/>
                  <a:t>Packet loss rate = p, Duplicate</a:t>
                </a:r>
                <a:r>
                  <a:rPr lang="ko-KR" altLang="en-US" dirty="0" smtClean="0"/>
                  <a:t>가 주기적 발생</a:t>
                </a:r>
                <a:endParaRPr lang="en-US" altLang="ko-KR" dirty="0" smtClean="0"/>
              </a:p>
              <a:p>
                <a:pPr marL="1048050" lvl="2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r>
                  <a:rPr lang="ko-KR" altLang="en-US" dirty="0" smtClean="0"/>
                  <a:t>의미하는 바</a:t>
                </a:r>
                <a:r>
                  <a:rPr lang="en-US" altLang="ko-KR" dirty="0" smtClean="0"/>
                  <a:t>: packet</a:t>
                </a:r>
                <a:r>
                  <a:rPr lang="ko-KR" altLang="en-US" dirty="0" smtClean="0"/>
                  <a:t> 손실이 일어나기 전까지 전송되는 </a:t>
                </a:r>
                <a:r>
                  <a:rPr lang="en-US" altLang="ko-KR" dirty="0" smtClean="0"/>
                  <a:t>packet</a:t>
                </a:r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양</a:t>
                </a:r>
                <a:endParaRPr lang="en-US" altLang="ko-KR" dirty="0"/>
              </a:p>
              <a:p>
                <a:pPr marL="1505250" lvl="3">
                  <a:buClr>
                    <a:srgbClr val="A20000"/>
                  </a:buClr>
                  <a:buSzPct val="100000"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1029" name="Picture 5" descr="TCP window evolution under periodic l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72599"/>
            <a:ext cx="43148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2008" y="63633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en-US" altLang="ko-KR" sz="1000" dirty="0" smtClean="0">
                <a:hlinkClick r:id="rId5"/>
              </a:rPr>
              <a:t>https://blog.thousandeyes.com/a-very-simple-model-for-tcp-throughput/</a:t>
            </a:r>
            <a:r>
              <a:rPr lang="en-US" altLang="ko-KR" sz="1000" dirty="0" smtClean="0"/>
              <a:t> &gt;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/>
              <p:cNvSpPr txBox="1">
                <a:spLocks/>
              </p:cNvSpPr>
              <p:nvPr/>
            </p:nvSpPr>
            <p:spPr bwMode="auto">
              <a:xfrm>
                <a:off x="3779912" y="3807551"/>
                <a:ext cx="4989240" cy="209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1276650" lvl="3" indent="0" algn="just">
                  <a:buClr>
                    <a:srgbClr val="A2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kern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kern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kern="0" smtClean="0"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US" altLang="ko-KR" b="0" i="1" kern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kern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kern="0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0" i="1" kern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kern="0" smtClean="0">
                                  <a:latin typeface="Cambria Math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ko-KR" b="0" i="1" kern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kern="0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kern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kern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b="0" i="1" kern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kern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kern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kern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kern="0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0" i="1" kern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kern="0" smtClean="0">
                                  <a:latin typeface="Cambria Math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ko-KR" b="0" i="1" kern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kern="0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kern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kern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kern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kern="0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kern="0" smtClean="0">
                              <a:latin typeface="Cambria Math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kern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kern="0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kern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0" kern="0" smtClean="0">
                          <a:latin typeface="Cambria Math"/>
                        </a:rPr>
                        <m:t>,</m:t>
                      </m:r>
                      <m:r>
                        <a:rPr lang="en-US" altLang="ko-KR" b="0" i="1" kern="0" smtClean="0">
                          <a:latin typeface="Cambria Math"/>
                        </a:rPr>
                        <m:t>𝑊</m:t>
                      </m:r>
                      <m:r>
                        <a:rPr lang="en-US" altLang="ko-KR" b="0" i="1" kern="0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kern="0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kern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kern="0" smtClean="0">
                                  <a:latin typeface="Cambria Math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ko-KR" b="0" i="1" kern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ko-KR" b="0" i="1" kern="0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ko-KR" b="0" kern="0" dirty="0" smtClean="0"/>
              </a:p>
              <a:p>
                <a:pPr marL="1276650" lvl="3" indent="0" algn="just">
                  <a:buClr>
                    <a:srgbClr val="A2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/>
                        </a:rPr>
                        <m:t>𝑇h𝑟𝑜𝑢𝑔h𝑝𝑢𝑡</m:t>
                      </m:r>
                      <m:r>
                        <a:rPr lang="en-US" altLang="ko-KR" b="0" i="1" kern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0" i="1" kern="0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i="1" ker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i="1" ker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i="1" kern="0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i="1" ker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i="1" ker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kern="0" smtClean="0">
                              <a:latin typeface="Cambria Math"/>
                            </a:rPr>
                            <m:t>𝑅𝑇𝑇</m:t>
                          </m:r>
                          <m:r>
                            <a:rPr lang="en-US" altLang="ko-KR" b="0" i="1" kern="0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ko-KR" i="1" ker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i="1" kern="0">
                                  <a:latin typeface="Cambria Math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ko-KR" i="1" ker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ko-KR" b="0" i="1" kern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kern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kern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kern="0" smtClean="0">
                              <a:latin typeface="Cambria Math"/>
                            </a:rPr>
                            <m:t>𝑅𝑇𝑇</m:t>
                          </m:r>
                          <m:r>
                            <a:rPr lang="en-US" altLang="ko-KR" b="0" i="1" kern="0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ko-KR" b="0" i="1" kern="0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b="0" i="1" kern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kern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b="0" i="1" kern="0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b="0" i="1" kern="0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kern="0" dirty="0" smtClean="0"/>
              </a:p>
            </p:txBody>
          </p:sp>
        </mc:Choice>
        <mc:Fallback>
          <p:sp>
            <p:nvSpPr>
              <p:cNvPr id="1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3807551"/>
                <a:ext cx="4989240" cy="20983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0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</a:t>
            </a:r>
            <a:r>
              <a:rPr lang="en-US" altLang="ko-KR" dirty="0"/>
              <a:t>Estimation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Some assumptions</a:t>
                </a: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dirty="0" smtClean="0"/>
                  <a:t>Consider</a:t>
                </a:r>
              </a:p>
              <a:p>
                <a:pPr marL="1048050" lvl="2">
                  <a:buClr>
                    <a:srgbClr val="A20000"/>
                  </a:buClr>
                  <a:buSzPct val="100000"/>
                </a:pPr>
                <a:r>
                  <a:rPr lang="en-US" altLang="ko-KR" dirty="0" smtClean="0"/>
                  <a:t>Timeouts (6 timeout)</a:t>
                </a:r>
              </a:p>
              <a:p>
                <a:pPr marL="1048050" lvl="2">
                  <a:buClr>
                    <a:srgbClr val="A20000"/>
                  </a:buClr>
                  <a:buSzPct val="100000"/>
                </a:pPr>
                <a:r>
                  <a:rPr lang="en-US" altLang="ko-KR" dirty="0" smtClean="0"/>
                  <a:t>Receiver window</a:t>
                </a:r>
              </a:p>
              <a:p>
                <a:pPr marL="1048050" lvl="2">
                  <a:buClr>
                    <a:srgbClr val="A20000"/>
                  </a:buClr>
                  <a:buSzPct val="100000"/>
                </a:pPr>
                <a:r>
                  <a:rPr lang="en-US" altLang="ko-KR" dirty="0" smtClean="0"/>
                  <a:t>Delayed ACKs</a:t>
                </a:r>
                <a:endParaRPr lang="en-US" altLang="ko-KR" dirty="0"/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min</m:t>
                    </m:r>
                    <m:r>
                      <a:rPr lang="en-US" altLang="ko-KR" b="0" i="1" smtClean="0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𝑅𝑇𝑇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𝑅𝑇𝑇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1,3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8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rad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1048050" lvl="2">
                  <a:buClr>
                    <a:srgbClr val="A20000"/>
                  </a:buClr>
                  <a:buSzPct val="100000"/>
                </a:pPr>
                <a:endParaRPr lang="en-US" altLang="ko-KR" b="0" i="1" dirty="0" smtClean="0">
                  <a:latin typeface="Cambria Math"/>
                </a:endParaRPr>
              </a:p>
              <a:p>
                <a:pPr marL="1048050" lvl="2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𝑖𝑛𝑖𝑡𝑖𝑎𝑙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𝑡𝑖𝑚𝑒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𝑜𝑢𝑡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𝑖𝑛𝑡𝑒𝑟𝑣𝑎𝑙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203848" y="3717032"/>
            <a:ext cx="93610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4292352" y="3717032"/>
            <a:ext cx="2511896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 bwMode="auto">
          <a:xfrm>
            <a:off x="3085265" y="3717032"/>
            <a:ext cx="117327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</a:rPr>
              <a:t>Delayed ACKs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143028" y="3731639"/>
            <a:ext cx="81054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</a:rPr>
              <a:t>Timeouts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SDN Testbed</a:t>
            </a:r>
          </a:p>
          <a:p>
            <a:r>
              <a:rPr lang="en-US" altLang="ko-KR" dirty="0" smtClean="0"/>
              <a:t>Bandwidth Estimation</a:t>
            </a:r>
          </a:p>
          <a:p>
            <a:r>
              <a:rPr lang="en-US" altLang="ko-KR" dirty="0" smtClean="0"/>
              <a:t>Detail Algorithm</a:t>
            </a:r>
          </a:p>
          <a:p>
            <a:pPr lvl="1"/>
            <a:r>
              <a:rPr lang="en-US" altLang="ko-KR" dirty="0" smtClean="0"/>
              <a:t>Using bandwidth estimation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0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82515</TotalTime>
  <Words>463</Words>
  <Application>Microsoft Office PowerPoint</Application>
  <PresentationFormat>화면 슬라이드 쇼(4:3)</PresentationFormat>
  <Paragraphs>86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pres</vt:lpstr>
      <vt:lpstr>Research   Jae Jun Ha  Media Computing and Networking Laboratory POSTECH  2018-12-21</vt:lpstr>
      <vt:lpstr>Contents</vt:lpstr>
      <vt:lpstr>WBEST</vt:lpstr>
      <vt:lpstr>Algorithm</vt:lpstr>
      <vt:lpstr>Modeling TCP Throughput</vt:lpstr>
      <vt:lpstr>RTT Estimation</vt:lpstr>
      <vt:lpstr>Bandwidth Estimation</vt:lpstr>
      <vt:lpstr>Bandwidth Estimation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5242</cp:revision>
  <cp:lastPrinted>2018-08-16T16:32:18Z</cp:lastPrinted>
  <dcterms:created xsi:type="dcterms:W3CDTF">2010-07-29T14:05:23Z</dcterms:created>
  <dcterms:modified xsi:type="dcterms:W3CDTF">2018-12-20T17:52:52Z</dcterms:modified>
</cp:coreProperties>
</file>