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53" r:id="rId2"/>
    <p:sldId id="654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99"/>
    <a:srgbClr val="FFF0C1"/>
    <a:srgbClr val="FFE48F"/>
    <a:srgbClr val="FFDC6D"/>
    <a:srgbClr val="FF9966"/>
    <a:srgbClr val="FFAFA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7" d="100"/>
          <a:sy n="87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Notation </a:t>
            </a:r>
            <a:r>
              <a:rPr kumimoji="0" lang="ko-KR" altLang="en-US" b="0" kern="0" baseline="0" dirty="0" smtClean="0">
                <a:sym typeface="굴림" pitchFamily="50" charset="-127"/>
              </a:rPr>
              <a:t>표 </a:t>
            </a:r>
            <a:r>
              <a:rPr kumimoji="0" lang="ko-KR" altLang="en-US" b="0" kern="0" baseline="0" dirty="0" smtClean="0">
                <a:sym typeface="굴림" pitchFamily="50" charset="-127"/>
              </a:rPr>
              <a:t>있어야함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F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정의 잘하고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왜 </a:t>
            </a:r>
            <a:r>
              <a:rPr kumimoji="0" lang="en-US" altLang="ko-KR" b="0" kern="0" baseline="0" dirty="0" smtClean="0">
                <a:sym typeface="굴림" pitchFamily="50" charset="-127"/>
              </a:rPr>
              <a:t>f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곱했는지 설명 잘해야 함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88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81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528" y="1946214"/>
            <a:ext cx="4391025" cy="2466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-5293096" y="2168528"/>
                <a:ext cx="5293096" cy="79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𝑁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𝑒𝑠𝑡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ahoma" panose="020B060403050404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altLang="ko-KR" sz="1600" i="1">
                          <a:latin typeface="Cambria Math"/>
                        </a:rPr>
                        <m:t>𝑓𝑜𝑟</m:t>
                      </m:r>
                      <m:r>
                        <a:rPr lang="en-US" altLang="ko-KR" sz="1600" i="1">
                          <a:latin typeface="Cambria Math"/>
                        </a:rPr>
                        <m:t> ∀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93096" y="2168528"/>
                <a:ext cx="5293096" cy="7944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-5293097" y="3249431"/>
                <a:ext cx="7534473" cy="79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𝑁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𝑒𝑠𝑡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  <a:cs typeface="Tahom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𝑛𝑒𝑤</m:t>
                              </m:r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ahoma" panose="020B060403050404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altLang="ko-KR" sz="1600" i="1">
                          <a:latin typeface="Cambria Math"/>
                        </a:rPr>
                        <m:t>𝑓𝑜𝑟</m:t>
                      </m:r>
                      <m:r>
                        <a:rPr lang="en-US" altLang="ko-KR" sz="1600" i="1">
                          <a:latin typeface="Cambria Math"/>
                        </a:rPr>
                        <m:t> ∀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93097" y="3249431"/>
                <a:ext cx="7534473" cy="7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/>
          <p:cNvGrpSpPr/>
          <p:nvPr/>
        </p:nvGrpSpPr>
        <p:grpSpPr>
          <a:xfrm>
            <a:off x="1291269" y="4149080"/>
            <a:ext cx="6336704" cy="357901"/>
            <a:chOff x="1291269" y="3359131"/>
            <a:chExt cx="6336704" cy="357901"/>
          </a:xfrm>
        </p:grpSpPr>
        <p:sp>
          <p:nvSpPr>
            <p:cNvPr id="43" name="직사각형 42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 bwMode="auto">
          <a:xfrm>
            <a:off x="5912443" y="3798355"/>
            <a:ext cx="31285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From the perspective of AP</a:t>
            </a:r>
            <a:endParaRPr lang="ko-KR" altLang="en-US" sz="1600" b="1" dirty="0"/>
          </a:p>
        </p:txBody>
      </p:sp>
      <p:sp>
        <p:nvSpPr>
          <p:cNvPr id="52" name="아래쪽 화살표 51"/>
          <p:cNvSpPr/>
          <p:nvPr/>
        </p:nvSpPr>
        <p:spPr>
          <a:xfrm>
            <a:off x="2051720" y="4684668"/>
            <a:ext cx="574084" cy="669453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87781" y="4698251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4141932" y="4684668"/>
            <a:ext cx="574084" cy="669453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/>
              <p:cNvSpPr/>
              <p:nvPr/>
            </p:nvSpPr>
            <p:spPr>
              <a:xfrm>
                <a:off x="4784216" y="4701211"/>
                <a:ext cx="9940912" cy="5888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cap="none" spc="0" dirty="0" smtClean="0">
                        <a:ln w="12700">
                          <a:noFill/>
                          <a:prstDash val="solid"/>
                        </a:ln>
                        <a:effectLst>
                          <a:outerShdw blurRad="38100" dist="38100" dir="5400000" sx="20000" sy="2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cap="none" spc="0" dirty="0" smtClean="0">
                        <a:ln w="12700">
                          <a:noFill/>
                          <a:prstDash val="solid"/>
                        </a:ln>
                        <a:effectLst>
                          <a:outerShdw blurRad="38100" dist="38100" dir="5400000" sx="20000" sy="2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cap="none" spc="0" dirty="0" smtClean="0">
                            <a:ln w="12700">
                              <a:noFill/>
                              <a:prstDash val="solid"/>
                            </a:ln>
                            <a:effectLst>
                              <a:outerShdw blurRad="38100" dist="38100" dir="5400000" sx="20000" sy="2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cap="none" spc="0" dirty="0" smtClean="0">
                                <a:ln w="12700">
                                  <a:noFill/>
                                  <a:prstDash val="solid"/>
                                </a:ln>
                                <a:effectLst>
                                  <a:outerShdw blurRad="38100" dist="38100" dir="5400000" sx="20000" sy="20000" algn="tl" rotWithShape="0">
                                    <a:schemeClr val="bg1">
                                      <a:alpha val="3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cap="none" spc="0" dirty="0" smtClean="0">
                                <a:ln w="12700">
                                  <a:noFill/>
                                  <a:prstDash val="solid"/>
                                </a:ln>
                                <a:effectLst>
                                  <a:outerShdw blurRad="38100" dist="38100" dir="5400000" sx="20000" sy="20000" algn="tl" rotWithShape="0">
                                    <a:schemeClr val="bg1">
                                      <a:alpha val="3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000" b="1" i="1" cap="none" spc="0" dirty="0" smtClean="0">
                                <a:ln w="12700">
                                  <a:noFill/>
                                  <a:prstDash val="solid"/>
                                </a:ln>
                                <a:effectLst>
                                  <a:outerShdw blurRad="38100" dist="38100" dir="5400000" sx="20000" sy="20000" algn="tl" rotWithShape="0">
                                    <a:schemeClr val="bg1">
                                      <a:alpha val="3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 cap="none" spc="0" dirty="0" smtClean="0">
                                <a:ln w="12700">
                                  <a:noFill/>
                                  <a:prstDash val="solid"/>
                                </a:ln>
                                <a:effectLst>
                                  <a:outerShdw blurRad="38100" dist="38100" dir="5400000" sx="20000" sy="20000" algn="tl" rotWithShape="0">
                                    <a:schemeClr val="bg1">
                                      <a:alpha val="3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1" i="1" cap="none" spc="0" dirty="0" smtClean="0">
                                <a:ln w="12700">
                                  <a:noFill/>
                                  <a:prstDash val="solid"/>
                                </a:ln>
                                <a:effectLst>
                                  <a:outerShdw blurRad="38100" dist="38100" dir="5400000" sx="20000" sy="20000" algn="tl" rotWithShape="0">
                                    <a:schemeClr val="bg1">
                                      <a:alpha val="3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b="1" cap="none" spc="0" dirty="0" smtClean="0">
                    <a:ln w="12700">
                      <a:noFill/>
                      <a:prstDash val="solid"/>
                    </a:ln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cap="none" spc="0" dirty="0" smtClean="0">
                    <a:ln w="12700">
                      <a:noFill/>
                      <a:prstDash val="solid"/>
                    </a:ln>
                  </a:rPr>
                  <a:t>- </a:t>
                </a:r>
                <a:r>
                  <a:rPr lang="en-US" altLang="ko-KR" sz="1600" cap="none" spc="0" dirty="0" smtClean="0">
                    <a:ln w="12700">
                      <a:noFill/>
                      <a:prstDash val="solid"/>
                    </a:ln>
                  </a:rPr>
                  <a:t>RSSI</a:t>
                </a:r>
                <a:r>
                  <a:rPr lang="ko-KR" altLang="en-US" sz="1600" cap="none" spc="0" dirty="0" smtClean="0">
                    <a:ln w="12700">
                      <a:noFill/>
                      <a:prstDash val="solid"/>
                    </a:ln>
                  </a:rPr>
                  <a:t>에 따른 시간 변화율</a:t>
                </a:r>
                <a14:m>
                  <m:oMath xmlns:m="http://schemas.openxmlformats.org/officeDocument/2006/math">
                    <m:r>
                      <a:rPr lang="en-US" altLang="ko-KR" sz="1600" i="1" cap="none" spc="0" smtClean="0">
                        <a:ln w="1270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𝑅𝑆𝑆𝐼</m:t>
                        </m:r>
                        <m:r>
                          <a:rPr lang="ko-KR" altLang="en-US" sz="1600" i="1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가</m:t>
                        </m:r>
                        <m:func>
                          <m:funcPr>
                            <m:ctrlPr>
                              <a:rPr lang="en-US" altLang="ko-KR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600" b="1" i="1" dirty="0">
                                    <a:ln w="12700">
                                      <a:noFill/>
                                      <a:prstDash val="solid"/>
                                    </a:ln>
                                    <a:effectLst>
                                      <a:outerShdw blurRad="38100" dist="38100" dir="5400000" sx="20000" sy="20000" algn="tl" rotWithShape="0">
                                        <a:schemeClr val="bg1">
                                          <a:alpha val="3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dirty="0">
                                    <a:ln w="12700">
                                      <a:noFill/>
                                      <a:prstDash val="solid"/>
                                    </a:ln>
                                    <a:effectLst>
                                      <a:outerShdw blurRad="38100" dist="38100" dir="5400000" sx="20000" sy="20000" algn="tl" rotWithShape="0">
                                        <a:schemeClr val="bg1">
                                          <a:alpha val="3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ko-KR" sz="1600" b="1" i="1" dirty="0">
                                    <a:ln w="12700">
                                      <a:noFill/>
                                      <a:prstDash val="solid"/>
                                    </a:ln>
                                    <a:effectLst>
                                      <a:outerShdw blurRad="38100" dist="38100" dir="5400000" sx="20000" sy="20000" algn="tl" rotWithShape="0">
                                        <a:schemeClr val="bg1">
                                          <a:alpha val="3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600" b="1" i="1" dirty="0">
                                    <a:ln w="12700">
                                      <a:noFill/>
                                      <a:prstDash val="solid"/>
                                    </a:ln>
                                    <a:effectLst>
                                      <a:outerShdw blurRad="38100" dist="38100" dir="5400000" sx="20000" sy="20000" algn="tl" rotWithShape="0">
                                        <a:schemeClr val="bg1">
                                          <a:alpha val="3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1" i="1" dirty="0">
                                    <a:ln w="12700">
                                      <a:noFill/>
                                      <a:prstDash val="solid"/>
                                    </a:ln>
                                    <a:effectLst>
                                      <a:outerShdw blurRad="38100" dist="38100" dir="5400000" sx="20000" sy="20000" algn="tl" rotWithShape="0">
                                        <a:schemeClr val="bg1">
                                          <a:alpha val="3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fName>
                          <m:e>
                            <m:r>
                              <a:rPr lang="ko-KR" altLang="en-US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값</m:t>
                            </m:r>
                            <m:r>
                              <a:rPr lang="ko-KR" altLang="en-US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일</m:t>
                            </m:r>
                            <m:r>
                              <a:rPr lang="en-US" altLang="ko-KR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때</m:t>
                            </m:r>
                            <m:r>
                              <a:rPr lang="en-US" altLang="ko-KR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𝑡𝑟𝑎𝑛𝑠𝑠𝑚𝑖𝑠𝑠𝑖𝑜𝑛</m:t>
                            </m:r>
                            <m:r>
                              <a:rPr lang="en-US" altLang="ko-KR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𝑑𝑒𝑙𝑎𝑦</m:t>
                            </m:r>
                          </m:e>
                        </m:func>
                      </m:num>
                      <m:den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𝑅𝑆𝑆𝐼</m:t>
                        </m:r>
                        <m:r>
                          <a:rPr lang="ko-KR" altLang="en-US" sz="1600" i="1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가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ko-KR" altLang="en-US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값</m:t>
                            </m:r>
                            <m:r>
                              <a:rPr lang="ko-KR" altLang="en-US" sz="160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일</m:t>
                            </m:r>
                            <m:r>
                              <a:rPr lang="en-US" altLang="ko-KR" sz="1600" b="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i="1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때</m:t>
                            </m:r>
                            <m:r>
                              <a:rPr lang="en-US" altLang="ko-KR" sz="1600" b="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𝑡𝑟𝑎𝑛𝑠𝑠𝑚𝑖𝑠𝑠𝑖𝑜𝑛</m:t>
                            </m:r>
                            <m:r>
                              <a:rPr lang="en-US" altLang="ko-KR" sz="1600" b="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n w="12700">
                                  <a:noFill/>
                                  <a:prstDash val="solid"/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𝑑𝑒𝑙𝑎𝑦</m:t>
                            </m:r>
                          </m:e>
                        </m:func>
                      </m:den>
                    </m:f>
                    <m:r>
                      <a:rPr lang="en-US" altLang="ko-KR" sz="1600" b="0" i="1" cap="none" spc="0" smtClean="0">
                        <a:ln w="1270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𝐴𝑒</m:t>
                        </m:r>
                      </m:e>
                      <m:sup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600" b="0" i="1" cap="none" spc="0" smtClean="0">
                            <a:ln w="1270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600" cap="none" spc="0" dirty="0">
                  <a:ln w="12700">
                    <a:noFill/>
                    <a:prstDash val="solid"/>
                  </a:ln>
                </a:endParaRPr>
              </a:p>
            </p:txBody>
          </p:sp>
        </mc:Choice>
        <mc:Fallback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16" y="4701211"/>
                <a:ext cx="9940912" cy="588816"/>
              </a:xfrm>
              <a:prstGeom prst="rect">
                <a:avLst/>
              </a:prstGeom>
              <a:blipFill>
                <a:blip r:embed="rId8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 bwMode="auto">
          <a:xfrm>
            <a:off x="5914037" y="5359630"/>
            <a:ext cx="31285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From the perspective of UE</a:t>
            </a:r>
            <a:endParaRPr lang="ko-KR" altLang="en-US" sz="16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291268" y="5750201"/>
            <a:ext cx="6336704" cy="343095"/>
            <a:chOff x="1291268" y="5547763"/>
            <a:chExt cx="6336704" cy="343095"/>
          </a:xfrm>
        </p:grpSpPr>
        <p:sp>
          <p:nvSpPr>
            <p:cNvPr id="56" name="직사각형 55"/>
            <p:cNvSpPr/>
            <p:nvPr/>
          </p:nvSpPr>
          <p:spPr>
            <a:xfrm>
              <a:off x="3491880" y="5569686"/>
              <a:ext cx="1597148" cy="255990"/>
            </a:xfrm>
            <a:prstGeom prst="rect">
              <a:avLst/>
            </a:prstGeom>
            <a:solidFill>
              <a:srgbClr val="FFCC99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91268" y="5569456"/>
              <a:ext cx="2344627" cy="255990"/>
            </a:xfrm>
            <a:prstGeom prst="rect">
              <a:avLst/>
            </a:prstGeom>
            <a:solidFill>
              <a:srgbClr val="FFF0C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51920" y="5572196"/>
              <a:ext cx="1080000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607559" y="5569456"/>
              <a:ext cx="1800000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2116576" y="5547763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4093728" y="5552304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91268" y="5566946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3635895" y="5566946"/>
              <a:ext cx="0" cy="255990"/>
            </a:xfrm>
            <a:prstGeom prst="line">
              <a:avLst/>
            </a:prstGeom>
            <a:noFill/>
            <a:ln w="254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5090631" y="5566946"/>
              <a:ext cx="0" cy="255990"/>
            </a:xfrm>
            <a:prstGeom prst="line">
              <a:avLst/>
            </a:prstGeom>
            <a:noFill/>
            <a:ln w="254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직사각형 84"/>
              <p:cNvSpPr/>
              <p:nvPr/>
            </p:nvSpPr>
            <p:spPr>
              <a:xfrm>
                <a:off x="-5293096" y="1299751"/>
                <a:ext cx="4572000" cy="794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𝑁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ahoma" panose="020B060403050404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altLang="ko-KR" sz="1600" i="1">
                          <a:latin typeface="Cambria Math"/>
                        </a:rPr>
                        <m:t>𝑓𝑜𝑟</m:t>
                      </m:r>
                      <m:r>
                        <a:rPr lang="en-US" altLang="ko-KR" sz="1600" i="1">
                          <a:latin typeface="Cambria Math"/>
                        </a:rPr>
                        <m:t> ∀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93096" y="1299751"/>
                <a:ext cx="4572000" cy="7944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7627972" y="4506900"/>
            <a:ext cx="107109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/>
              <a:t>&lt; An </a:t>
            </a:r>
            <a:r>
              <a:rPr lang="en-US" altLang="ko-KR" sz="1000" b="1" dirty="0"/>
              <a:t>Open-source Software Defined Platform for Collaborative and Energy-aware </a:t>
            </a:r>
            <a:r>
              <a:rPr lang="en-US" altLang="ko-KR" sz="1000" b="1" dirty="0" err="1"/>
              <a:t>WiFi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Offloading, </a:t>
            </a:r>
            <a:r>
              <a:rPr lang="en-US" altLang="ko-KR" sz="1000" b="1" dirty="0" err="1" smtClean="0"/>
              <a:t>Mobicom</a:t>
            </a:r>
            <a:r>
              <a:rPr lang="en-US" altLang="ko-KR" sz="1000" b="1" dirty="0" smtClean="0"/>
              <a:t> 2015 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45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남을 때 새로운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추가 될 경우 그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그 외의 경우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Controller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가 </a:t>
            </a:r>
            <a:r>
              <a:rPr lang="ko-KR" altLang="en-US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정해줌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70085</TotalTime>
  <Words>86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Estimate Bandwidth</vt:lpstr>
      <vt:lpstr>Estimate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3315</cp:revision>
  <cp:lastPrinted>2018-08-16T16:32:18Z</cp:lastPrinted>
  <dcterms:created xsi:type="dcterms:W3CDTF">2010-07-29T14:05:23Z</dcterms:created>
  <dcterms:modified xsi:type="dcterms:W3CDTF">2018-08-27T14:09:48Z</dcterms:modified>
</cp:coreProperties>
</file>