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849" r:id="rId2"/>
    <p:sldId id="872" r:id="rId3"/>
    <p:sldId id="858" r:id="rId4"/>
    <p:sldId id="883" r:id="rId5"/>
    <p:sldId id="885" r:id="rId6"/>
    <p:sldId id="886" r:id="rId7"/>
    <p:sldId id="888" r:id="rId8"/>
    <p:sldId id="887" r:id="rId9"/>
    <p:sldId id="871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>
        <p:scale>
          <a:sx n="75" d="100"/>
          <a:sy n="75" d="100"/>
        </p:scale>
        <p:origin x="415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제 연구에서 왜 </a:t>
            </a:r>
            <a:r>
              <a:rPr lang="en-US" altLang="ko-KR" dirty="0"/>
              <a:t>DQN</a:t>
            </a:r>
            <a:r>
              <a:rPr lang="ko-KR" altLang="en-US" dirty="0"/>
              <a:t>을 사용하는 지에 추가적인 정리를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</a:t>
            </a:r>
            <a:r>
              <a:rPr lang="en-US" altLang="ko-KR" dirty="0"/>
              <a:t> </a:t>
            </a:r>
            <a:r>
              <a:rPr lang="ko-KR" altLang="en-US" dirty="0"/>
              <a:t>문제는 </a:t>
            </a:r>
            <a:r>
              <a:rPr lang="en-US" altLang="ko-KR" dirty="0"/>
              <a:t>Multiple Knapsack Problem</a:t>
            </a:r>
            <a:r>
              <a:rPr lang="ko-KR" altLang="en-US" dirty="0"/>
              <a:t>과 유사하기 때문에 이 알고리즘을 적용했을 때를 설명 드리고</a:t>
            </a:r>
            <a:endParaRPr lang="en-US" altLang="ko-KR" dirty="0"/>
          </a:p>
          <a:p>
            <a:r>
              <a:rPr lang="en-US" altLang="ko-KR" dirty="0"/>
              <a:t>Multiple Knapsack Problem</a:t>
            </a:r>
            <a:r>
              <a:rPr lang="ko-KR" altLang="en-US" dirty="0"/>
              <a:t>과 비교해 </a:t>
            </a:r>
            <a:r>
              <a:rPr lang="en-US" altLang="ko-KR" dirty="0"/>
              <a:t>DQN</a:t>
            </a:r>
            <a:r>
              <a:rPr lang="ko-KR" altLang="en-US" dirty="0"/>
              <a:t>의 장점을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00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알고리즘으로 </a:t>
            </a:r>
            <a:r>
              <a:rPr lang="en-US" altLang="ko-KR" dirty="0"/>
              <a:t>Multiple Knapsack Problem</a:t>
            </a:r>
            <a:r>
              <a:rPr lang="ko-KR" altLang="en-US" dirty="0"/>
              <a:t>의 알고리즘을 사용하기 위해 </a:t>
            </a:r>
            <a:r>
              <a:rPr lang="en-US" altLang="ko-KR" dirty="0"/>
              <a:t>MTM</a:t>
            </a:r>
            <a:r>
              <a:rPr lang="ko-KR" altLang="en-US" dirty="0"/>
              <a:t>이라고 불리우는 </a:t>
            </a:r>
            <a:r>
              <a:rPr lang="en-US" altLang="ko-KR" dirty="0"/>
              <a:t>Multiple Knapsack Problem </a:t>
            </a:r>
            <a:r>
              <a:rPr lang="ko-KR" altLang="en-US" dirty="0"/>
              <a:t>알고리즘을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Martello</a:t>
            </a:r>
            <a:r>
              <a:rPr lang="ko-KR" altLang="en-US" dirty="0"/>
              <a:t>와 </a:t>
            </a:r>
            <a:r>
              <a:rPr lang="en-US" altLang="ko-KR" dirty="0"/>
              <a:t>Toth</a:t>
            </a:r>
            <a:r>
              <a:rPr lang="ko-KR" altLang="en-US" dirty="0"/>
              <a:t>가 </a:t>
            </a:r>
            <a:r>
              <a:rPr lang="en-US" altLang="ko-KR" dirty="0"/>
              <a:t>1981</a:t>
            </a:r>
            <a:r>
              <a:rPr lang="ko-KR" altLang="en-US" dirty="0"/>
              <a:t>년도에 만들었고 </a:t>
            </a:r>
            <a:r>
              <a:rPr lang="en-US" altLang="ko-KR" dirty="0"/>
              <a:t>1990</a:t>
            </a:r>
            <a:r>
              <a:rPr lang="ko-KR" altLang="en-US" dirty="0"/>
              <a:t>년도에 </a:t>
            </a:r>
            <a:r>
              <a:rPr lang="en-US" altLang="ko-KR" dirty="0"/>
              <a:t>knapsack Problems</a:t>
            </a:r>
            <a:r>
              <a:rPr lang="ko-KR" altLang="en-US" dirty="0"/>
              <a:t>이라는 책으로 소개되었습니다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</a:t>
            </a:r>
            <a:r>
              <a:rPr lang="en-US" altLang="ko-KR" dirty="0"/>
              <a:t>Multiple Knapsack Problem</a:t>
            </a:r>
            <a:r>
              <a:rPr lang="ko-KR" altLang="en-US" dirty="0"/>
              <a:t>의 알고리즘으로 해당 알고리즘을 선택하게 된 계기는 해당 알고리즘이 다른 </a:t>
            </a:r>
            <a:r>
              <a:rPr lang="en-US" altLang="ko-KR" dirty="0"/>
              <a:t>Multiple Knapsack Problem </a:t>
            </a:r>
            <a:r>
              <a:rPr lang="ko-KR" altLang="en-US" dirty="0"/>
              <a:t>알고리즘 보다 더 나은 성능을 보이기 때문입니다</a:t>
            </a:r>
            <a:r>
              <a:rPr lang="en-US" altLang="ko-KR" dirty="0"/>
              <a:t>. </a:t>
            </a:r>
            <a:r>
              <a:rPr lang="ko-KR" altLang="en-US" dirty="0"/>
              <a:t>이는 완전 탐색이라고 할 수 있는 </a:t>
            </a:r>
            <a:r>
              <a:rPr lang="en-US" altLang="ko-KR" dirty="0"/>
              <a:t>Branch and Bound </a:t>
            </a:r>
            <a:r>
              <a:rPr lang="ko-KR" altLang="en-US" dirty="0"/>
              <a:t>알고리즘을 수정한 버전이기 때문에 </a:t>
            </a:r>
            <a:r>
              <a:rPr lang="en-US" altLang="ko-KR" dirty="0"/>
              <a:t>Branch and Bound </a:t>
            </a:r>
            <a:r>
              <a:rPr lang="ko-KR" altLang="en-US" dirty="0"/>
              <a:t>알고리즘을 제외하고 공개된 알고리즘 중 높은 성능을 보장할 수 있어 비교 알고리즘으로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가정을 물건의 가치를 </a:t>
            </a:r>
            <a:r>
              <a:rPr lang="en-US" altLang="ko-KR" dirty="0"/>
              <a:t>PSNR, </a:t>
            </a:r>
            <a:r>
              <a:rPr lang="ko-KR" altLang="en-US" dirty="0"/>
              <a:t>무게를 </a:t>
            </a:r>
            <a:r>
              <a:rPr lang="en-US" altLang="ko-KR" dirty="0"/>
              <a:t>SDN</a:t>
            </a:r>
            <a:r>
              <a:rPr lang="ko-KR" altLang="en-US" dirty="0"/>
              <a:t>을 통해 조절 받는 </a:t>
            </a:r>
            <a:r>
              <a:rPr lang="en-US" altLang="ko-KR" dirty="0"/>
              <a:t>service bitrate</a:t>
            </a:r>
            <a:r>
              <a:rPr lang="ko-KR" altLang="en-US" dirty="0"/>
              <a:t>로 가정하였습니다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문제의 목적은 최대한 사용자가 원하는 </a:t>
            </a:r>
            <a:r>
              <a:rPr lang="en-US" altLang="ko-KR" dirty="0"/>
              <a:t>bitrate</a:t>
            </a:r>
            <a:r>
              <a:rPr lang="ko-KR" altLang="en-US" dirty="0"/>
              <a:t>를 서비스하는 것이기 때문에 초기 </a:t>
            </a:r>
            <a:r>
              <a:rPr lang="en-US" altLang="ko-KR" dirty="0"/>
              <a:t>service bitrate</a:t>
            </a:r>
            <a:r>
              <a:rPr lang="ko-KR" altLang="en-US" dirty="0"/>
              <a:t>는 </a:t>
            </a:r>
            <a:r>
              <a:rPr lang="en-US" altLang="ko-KR" dirty="0"/>
              <a:t>request bitrate</a:t>
            </a:r>
            <a:r>
              <a:rPr lang="ko-KR" altLang="en-US" dirty="0"/>
              <a:t>로 가정하였습니다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 문제의 특징을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 문제는 가방에 모든 물건을 집어 넣는 문제가 아닙니다</a:t>
            </a:r>
            <a:r>
              <a:rPr lang="en-US" altLang="ko-KR" dirty="0"/>
              <a:t>. </a:t>
            </a:r>
            <a:r>
              <a:rPr lang="ko-KR" altLang="en-US" dirty="0"/>
              <a:t>가방의 무게는 제한 되어 있기 때문에 가방의 가치를 최대화 할 수 있는 물건들 만을 담아야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그림에 보이는 배낭의 </a:t>
            </a:r>
            <a:r>
              <a:rPr lang="en-US" altLang="ko-KR" dirty="0"/>
              <a:t>4</a:t>
            </a:r>
            <a:r>
              <a:rPr lang="ko-KR" altLang="en-US" dirty="0"/>
              <a:t>개의 담을 때 배낭의 가치가 </a:t>
            </a:r>
            <a:r>
              <a:rPr lang="ko-KR" altLang="en-US" dirty="0" err="1"/>
              <a:t>최대가됩니다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Multiple Knapsack Problem</a:t>
            </a:r>
            <a:r>
              <a:rPr lang="ko-KR" altLang="en-US" dirty="0"/>
              <a:t>도 일반 </a:t>
            </a:r>
            <a:r>
              <a:rPr lang="en-US" altLang="ko-KR" dirty="0"/>
              <a:t>Knapsack Problem</a:t>
            </a:r>
            <a:r>
              <a:rPr lang="ko-KR" altLang="en-US" dirty="0"/>
              <a:t>과 동일합니다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냅색</a:t>
            </a:r>
            <a:r>
              <a:rPr lang="ko-KR" altLang="en-US" dirty="0"/>
              <a:t> 문제 목적 자체가 가방의 가치를 최대화 하는 것이기 때문에 단순히 </a:t>
            </a:r>
            <a:r>
              <a:rPr lang="en-US" altLang="ko-KR" dirty="0"/>
              <a:t>Multiple Knapsack Problem</a:t>
            </a:r>
            <a:r>
              <a:rPr lang="ko-KR" altLang="en-US" dirty="0"/>
              <a:t>의 </a:t>
            </a:r>
            <a:r>
              <a:rPr lang="en-US" altLang="ko-KR" dirty="0"/>
              <a:t>solution</a:t>
            </a:r>
            <a:r>
              <a:rPr lang="ko-KR" altLang="en-US" dirty="0"/>
              <a:t>만으로는 남는 물건들이 생기기 때문에 답을 구할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초기 </a:t>
            </a:r>
            <a:r>
              <a:rPr lang="en-US" altLang="ko-KR" dirty="0"/>
              <a:t>request bitrate</a:t>
            </a:r>
            <a:r>
              <a:rPr lang="ko-KR" altLang="en-US" dirty="0"/>
              <a:t>로 설정한 </a:t>
            </a:r>
            <a:r>
              <a:rPr lang="en-US" altLang="ko-KR" dirty="0"/>
              <a:t>bitrate</a:t>
            </a:r>
            <a:r>
              <a:rPr lang="ko-KR" altLang="en-US" dirty="0"/>
              <a:t>를 줄여 감으로써 모든 물건들이 가방에 다 들어가도록 </a:t>
            </a:r>
            <a:r>
              <a:rPr lang="en-US" altLang="ko-KR" dirty="0"/>
              <a:t>greedy </a:t>
            </a:r>
            <a:r>
              <a:rPr lang="ko-KR" altLang="en-US" dirty="0"/>
              <a:t>방식을 혼합해야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90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Knapsack Problem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성능저하가 발생합니다</a:t>
            </a:r>
            <a:endParaRPr lang="en-US" altLang="ko-KR" dirty="0"/>
          </a:p>
          <a:p>
            <a:r>
              <a:rPr lang="ko-KR" altLang="en-US" dirty="0" err="1"/>
              <a:t>냅색</a:t>
            </a:r>
            <a:r>
              <a:rPr lang="ko-KR" altLang="en-US" dirty="0"/>
              <a:t> 문제는 전체 </a:t>
            </a:r>
            <a:r>
              <a:rPr lang="en-US" altLang="ko-KR" dirty="0"/>
              <a:t>PSNR</a:t>
            </a:r>
            <a:r>
              <a:rPr lang="ko-KR" altLang="en-US" dirty="0"/>
              <a:t>을 최대화 시키도록 아이템을 선택했는데 모든 아이템이 가방에 연결되지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모든 가방과 아이템을 연결하게 하려고 아이템들의 </a:t>
            </a:r>
            <a:r>
              <a:rPr lang="en-US" altLang="ko-KR" dirty="0"/>
              <a:t>bitrate</a:t>
            </a:r>
            <a:r>
              <a:rPr lang="ko-KR" altLang="en-US" dirty="0"/>
              <a:t>들을 </a:t>
            </a:r>
            <a:r>
              <a:rPr lang="en-US" altLang="ko-KR" dirty="0"/>
              <a:t>greedy</a:t>
            </a:r>
            <a:r>
              <a:rPr lang="ko-KR" altLang="en-US" dirty="0"/>
              <a:t>하게 줄인다면 가방에 모든 아이템들이 연결되지만 이때 </a:t>
            </a:r>
            <a:r>
              <a:rPr lang="en-US" altLang="ko-KR" dirty="0"/>
              <a:t>PSNR</a:t>
            </a:r>
            <a:r>
              <a:rPr lang="ko-KR" altLang="en-US" dirty="0"/>
              <a:t>은 초기 </a:t>
            </a:r>
            <a:r>
              <a:rPr lang="en-US" altLang="ko-KR" dirty="0"/>
              <a:t>PSNR</a:t>
            </a:r>
            <a:r>
              <a:rPr lang="ko-KR" altLang="en-US" dirty="0"/>
              <a:t>보다 떨어지게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</a:t>
            </a:r>
            <a:r>
              <a:rPr lang="ko-KR" altLang="en-US" dirty="0" err="1"/>
              <a:t>냅색</a:t>
            </a:r>
            <a:r>
              <a:rPr lang="ko-KR" altLang="en-US" dirty="0"/>
              <a:t> 문제에서 가방의 무게와 물건의 무게는 일정해야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실질적으로 </a:t>
            </a:r>
            <a:r>
              <a:rPr lang="en-US" altLang="ko-KR" dirty="0"/>
              <a:t>item </a:t>
            </a:r>
            <a:r>
              <a:rPr lang="ko-KR" altLang="en-US" dirty="0"/>
              <a:t>무게가 변하면 </a:t>
            </a:r>
            <a:r>
              <a:rPr lang="en-US" altLang="ko-KR" dirty="0"/>
              <a:t>knapsack </a:t>
            </a:r>
            <a:r>
              <a:rPr lang="ko-KR" altLang="en-US" dirty="0"/>
              <a:t>알고리즘을 사용할 수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기본적인 </a:t>
            </a:r>
            <a:r>
              <a:rPr lang="en-US" altLang="ko-KR" dirty="0"/>
              <a:t>knapsack </a:t>
            </a:r>
            <a:r>
              <a:rPr lang="ko-KR" altLang="en-US" dirty="0"/>
              <a:t>알고리즘은 물건의 무게가 일정하다는 가정하에 사용되기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물건이 담길 수 있는 두개의 가방을 보여주는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물건은 어느 가방에 연결되든 간에 가방에 따른 물건의 무게 자체는 변경되지 말아야합니다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교수님 말씀대로 물건의 무게를 </a:t>
            </a:r>
            <a:r>
              <a:rPr lang="en-US" altLang="ko-KR" dirty="0"/>
              <a:t>bitrate</a:t>
            </a:r>
            <a:r>
              <a:rPr lang="ko-KR" altLang="en-US" dirty="0"/>
              <a:t>로 가정한다면 문제가 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60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ko-KR" altLang="en-US" dirty="0" err="1"/>
              <a:t>냅색을</a:t>
            </a:r>
            <a:r>
              <a:rPr lang="ko-KR" altLang="en-US" dirty="0"/>
              <a:t> 사용하려면 가방의 무게가 일정해야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무게를 </a:t>
            </a:r>
            <a:r>
              <a:rPr lang="en-US" altLang="ko-KR" dirty="0"/>
              <a:t>bitrate</a:t>
            </a:r>
            <a:r>
              <a:rPr lang="ko-KR" altLang="en-US" dirty="0"/>
              <a:t>로 사용할 경우 가방의 무게는 </a:t>
            </a:r>
            <a:r>
              <a:rPr lang="en-US" altLang="ko-KR" dirty="0"/>
              <a:t>bandwidth</a:t>
            </a:r>
            <a:r>
              <a:rPr lang="ko-KR" altLang="en-US" dirty="0"/>
              <a:t>와 관련된 값이 되어야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클라이언트의 위치에 따라 수신강도가 다를 수 있고 이 때문에 클라이언트가 실질적으로 받을 수 있는 </a:t>
            </a:r>
            <a:r>
              <a:rPr lang="en-US" altLang="ko-KR" dirty="0"/>
              <a:t>available</a:t>
            </a:r>
            <a:r>
              <a:rPr lang="ko-KR" altLang="en-US" dirty="0"/>
              <a:t>한 </a:t>
            </a:r>
            <a:r>
              <a:rPr lang="en-US" altLang="ko-KR" dirty="0"/>
              <a:t>BW</a:t>
            </a:r>
            <a:r>
              <a:rPr lang="ko-KR" altLang="en-US" dirty="0"/>
              <a:t>는 모두 다를 수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특정 가방에 연결할 수 있는 모든 </a:t>
            </a:r>
            <a:r>
              <a:rPr lang="en-US" altLang="ko-KR" dirty="0"/>
              <a:t>BW</a:t>
            </a:r>
            <a:r>
              <a:rPr lang="ko-KR" altLang="en-US" dirty="0"/>
              <a:t>를 고려하여 가방의 무게를 </a:t>
            </a:r>
            <a:r>
              <a:rPr lang="en-US" altLang="ko-KR" dirty="0"/>
              <a:t>estimation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33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말씀드린 사항들을 요약하자면</a:t>
            </a:r>
            <a:endParaRPr lang="en-US" altLang="ko-KR" dirty="0"/>
          </a:p>
          <a:p>
            <a:r>
              <a:rPr lang="ko-KR" altLang="en-US" dirty="0" err="1"/>
              <a:t>냅색의</a:t>
            </a:r>
            <a:r>
              <a:rPr lang="ko-KR" altLang="en-US" dirty="0"/>
              <a:t> 첫 번째 특징으로 </a:t>
            </a:r>
            <a:r>
              <a:rPr lang="ko-KR" altLang="en-US" dirty="0" err="1"/>
              <a:t>냅색은</a:t>
            </a:r>
            <a:r>
              <a:rPr lang="ko-KR" altLang="en-US" dirty="0"/>
              <a:t> 항상 모든 물건을 담는 문제가 아니기 때문에 이를 </a:t>
            </a:r>
            <a:r>
              <a:rPr lang="ko-KR" altLang="en-US" dirty="0" err="1"/>
              <a:t>그리디</a:t>
            </a:r>
            <a:r>
              <a:rPr lang="ko-KR" altLang="en-US" dirty="0"/>
              <a:t> 방식으로 조정과정을 거쳐야합니다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ko-KR" altLang="en-US" dirty="0" err="1"/>
              <a:t>냅색의</a:t>
            </a:r>
            <a:r>
              <a:rPr lang="ko-KR" altLang="en-US" dirty="0"/>
              <a:t> 성능을 약간 떨어뜨리게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</a:t>
            </a:r>
            <a:r>
              <a:rPr lang="ko-KR" altLang="en-US" dirty="0" err="1"/>
              <a:t>번쩨</a:t>
            </a:r>
            <a:r>
              <a:rPr lang="ko-KR" altLang="en-US" dirty="0"/>
              <a:t> 특징은 물건과 가방의 무게가 일정해야 한다는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물건의 무게를 </a:t>
            </a:r>
            <a:r>
              <a:rPr lang="en-US" altLang="ko-KR" dirty="0"/>
              <a:t>bitrate</a:t>
            </a:r>
            <a:r>
              <a:rPr lang="ko-KR" altLang="en-US" dirty="0"/>
              <a:t>로 두면 물건의 무게는 일정하게 되고 가방의 무게는 </a:t>
            </a:r>
            <a:r>
              <a:rPr lang="en-US" altLang="ko-KR" dirty="0"/>
              <a:t>Knapsack Problem</a:t>
            </a:r>
            <a:r>
              <a:rPr lang="ko-KR" altLang="en-US" dirty="0"/>
              <a:t>의 시간 복잡도를 고려하여 특정 시간 주기로 적절한 </a:t>
            </a:r>
            <a:r>
              <a:rPr lang="en-US" altLang="ko-KR" dirty="0"/>
              <a:t>estimation</a:t>
            </a:r>
            <a:r>
              <a:rPr lang="ko-KR" altLang="en-US" dirty="0"/>
              <a:t>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50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yrberg/mk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&#48176;&#45229;_&#47928;&#51228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&#48176;&#45229;_&#47928;&#51228;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8176;&#45229;_&#47928;&#51228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8176;&#45229;_&#47928;&#51228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2019-09-27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Multiple Knapsack Problem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Advantage of DQN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5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Method Martello and Toth (MTM)</a:t>
            </a:r>
          </a:p>
          <a:p>
            <a:pPr lvl="1"/>
            <a:r>
              <a:rPr lang="en-US" altLang="ko-KR" dirty="0"/>
              <a:t>This algorithm was implemented in 1981.</a:t>
            </a:r>
          </a:p>
          <a:p>
            <a:pPr lvl="1"/>
            <a:r>
              <a:rPr lang="en-US" altLang="ko-KR" dirty="0"/>
              <a:t>S. Martello and P. Toth, Knapsack Problems: Algorithms and Computer Implementations, John Wiley and Sons, New York, 1990</a:t>
            </a:r>
          </a:p>
          <a:p>
            <a:pPr lvl="1"/>
            <a:r>
              <a:rPr lang="en-US" altLang="ko-KR" dirty="0">
                <a:hlinkClick r:id="rId3"/>
              </a:rPr>
              <a:t>https://github.com/jmyrberg/mkp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There are many Multiple Knapsack Problem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However, this algorithm is a modified version of “Branch and Bound", and it is selected because it </a:t>
            </a:r>
            <a:r>
              <a:rPr lang="en-US" altLang="ko-KR" b="1" dirty="0">
                <a:solidFill>
                  <a:srgbClr val="FF0000"/>
                </a:solidFill>
              </a:rPr>
              <a:t>guarantees higher performance than other MKP algorithms</a:t>
            </a:r>
            <a:r>
              <a:rPr lang="en-US" altLang="ko-KR" dirty="0"/>
              <a:t> (The best is "Branch and Bound“).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Property 1</a:t>
            </a:r>
          </a:p>
          <a:p>
            <a:pPr lvl="1"/>
            <a:r>
              <a:rPr lang="en-US" altLang="ko-KR" dirty="0"/>
              <a:t>Assumption</a:t>
            </a:r>
          </a:p>
          <a:p>
            <a:pPr lvl="2"/>
            <a:r>
              <a:rPr lang="en-US" altLang="ko-KR" dirty="0"/>
              <a:t>Value is PSNR</a:t>
            </a:r>
          </a:p>
          <a:p>
            <a:pPr lvl="2"/>
            <a:r>
              <a:rPr lang="en-US" altLang="ko-KR" dirty="0"/>
              <a:t>Weight is service bitrate (initial value: request bitrate)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knapsack algorithm is not a solution for putting all items in a bag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Multiple Knapsack Problem is the same as Knapsack Problem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9FDB7-921C-43A1-AE52-CC1212BA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6896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2915816" y="528057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>
                <a:hlinkClick r:id="rId4"/>
              </a:rPr>
              <a:t>https://ko.wikipedia.org/wiki/</a:t>
            </a:r>
            <a:r>
              <a:rPr lang="ko-KR" altLang="en-US" sz="1400" dirty="0">
                <a:hlinkClick r:id="rId4"/>
              </a:rPr>
              <a:t>배낭</a:t>
            </a:r>
            <a:r>
              <a:rPr lang="en-US" altLang="ko-KR" sz="1400" dirty="0">
                <a:hlinkClick r:id="rId4"/>
              </a:rPr>
              <a:t>_</a:t>
            </a:r>
            <a:r>
              <a:rPr lang="ko-KR" altLang="en-US" sz="1400" dirty="0">
                <a:hlinkClick r:id="rId4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79DE04-7116-4554-B951-DCBD9B9E9F50}"/>
              </a:ext>
            </a:extLst>
          </p:cNvPr>
          <p:cNvSpPr/>
          <p:nvPr/>
        </p:nvSpPr>
        <p:spPr>
          <a:xfrm>
            <a:off x="5018145" y="3238326"/>
            <a:ext cx="758577" cy="758577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85F9E8-2145-4973-A68F-B32C460A7059}"/>
              </a:ext>
            </a:extLst>
          </p:cNvPr>
          <p:cNvSpPr/>
          <p:nvPr/>
        </p:nvSpPr>
        <p:spPr>
          <a:xfrm>
            <a:off x="5076056" y="3987330"/>
            <a:ext cx="758577" cy="758577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A385A0-6811-444D-9DF6-EC1D9EFACBDA}"/>
              </a:ext>
            </a:extLst>
          </p:cNvPr>
          <p:cNvSpPr/>
          <p:nvPr/>
        </p:nvSpPr>
        <p:spPr>
          <a:xfrm>
            <a:off x="3276599" y="3723133"/>
            <a:ext cx="758577" cy="758577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1BB2C0-C5BD-4E3F-B09F-6843C4549503}"/>
              </a:ext>
            </a:extLst>
          </p:cNvPr>
          <p:cNvSpPr/>
          <p:nvPr/>
        </p:nvSpPr>
        <p:spPr>
          <a:xfrm>
            <a:off x="4067945" y="4521994"/>
            <a:ext cx="758577" cy="758577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7753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Mixing Greedy algorithm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34DBBA-68F7-4E07-A93D-2DE506328B0B}"/>
              </a:ext>
            </a:extLst>
          </p:cNvPr>
          <p:cNvSpPr/>
          <p:nvPr/>
        </p:nvSpPr>
        <p:spPr>
          <a:xfrm>
            <a:off x="291759" y="243122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A38FED2-E770-4831-9371-079A12B0E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610658" y="369140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B2A6A18-CE44-4B6D-915F-1D09117A44D9}"/>
              </a:ext>
            </a:extLst>
          </p:cNvPr>
          <p:cNvSpPr/>
          <p:nvPr/>
        </p:nvSpPr>
        <p:spPr>
          <a:xfrm>
            <a:off x="2495415" y="2935280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F1FB2BE-D332-49F9-90D3-4A52E01BD790}"/>
              </a:ext>
            </a:extLst>
          </p:cNvPr>
          <p:cNvSpPr/>
          <p:nvPr/>
        </p:nvSpPr>
        <p:spPr>
          <a:xfrm>
            <a:off x="1571771" y="1999176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053497-F4D1-4F43-B49C-0E9AEE234BFE}"/>
              </a:ext>
            </a:extLst>
          </p:cNvPr>
          <p:cNvGrpSpPr/>
          <p:nvPr/>
        </p:nvGrpSpPr>
        <p:grpSpPr>
          <a:xfrm>
            <a:off x="251520" y="2499524"/>
            <a:ext cx="4140606" cy="1630430"/>
            <a:chOff x="2339218" y="2705212"/>
            <a:chExt cx="4140606" cy="1630430"/>
          </a:xfrm>
        </p:grpSpPr>
        <p:pic>
          <p:nvPicPr>
            <p:cNvPr id="1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47900FA1-020C-4BDC-9779-4794B4B66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339218" y="3055714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2BB2D2E-B1D3-47FC-B525-ADA9B96573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5212024" y="3787179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B5FBB386-F5AE-497C-B3BF-CC59596114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077353" y="3085548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4E24B1B-3179-4933-881D-259F38240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294069" y="2705212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BEBA35C-198F-4462-AA7D-3DA9D7E77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747477" y="363401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C557D26-351C-4AD9-B0B1-42AB6CA06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1451400" y="2987309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8848C57-2637-40BB-8EEF-8B062F773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2533473" y="3769976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FA5FD546-E646-47E3-9575-5F7524756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2654935" y="3153212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35ADF0-8E96-4EAD-89DA-B64AE4C62462}"/>
              </a:ext>
            </a:extLst>
          </p:cNvPr>
          <p:cNvSpPr/>
          <p:nvPr/>
        </p:nvSpPr>
        <p:spPr>
          <a:xfrm>
            <a:off x="2915816" y="528057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>
                <a:hlinkClick r:id="rId6"/>
              </a:rPr>
              <a:t>https://ko.wikipedia.org/wiki/</a:t>
            </a:r>
            <a:r>
              <a:rPr lang="ko-KR" altLang="en-US" sz="1400" dirty="0">
                <a:hlinkClick r:id="rId6"/>
              </a:rPr>
              <a:t>배낭</a:t>
            </a:r>
            <a:r>
              <a:rPr lang="en-US" altLang="ko-KR" sz="1400" dirty="0">
                <a:hlinkClick r:id="rId6"/>
              </a:rPr>
              <a:t>_</a:t>
            </a:r>
            <a:r>
              <a:rPr lang="ko-KR" altLang="en-US" sz="1400" dirty="0">
                <a:hlinkClick r:id="rId6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47" name="오른쪽 화살표 46">
            <a:extLst>
              <a:ext uri="{FF2B5EF4-FFF2-40B4-BE49-F238E27FC236}">
                <a16:creationId xmlns:a16="http://schemas.microsoft.com/office/drawing/2014/main" id="{6487858F-FF6F-40F9-BA1C-85FD7DFA48D5}"/>
              </a:ext>
            </a:extLst>
          </p:cNvPr>
          <p:cNvSpPr/>
          <p:nvPr/>
        </p:nvSpPr>
        <p:spPr>
          <a:xfrm>
            <a:off x="4262818" y="2961455"/>
            <a:ext cx="615350" cy="407020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5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DDF75C94-BB23-4040-86BF-8F28762D8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2162880" y="2058211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FC4073B-0ABC-487D-9F9B-8B8DE3B00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1212757" y="3457106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D9F91DEC-5B13-4C68-B92E-F0E7EF8F4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107097" y="420637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91C62F3-7578-4A44-9064-01F224EC9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046339" y="3154681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48E677A1-2E1B-44D9-984D-DCFF2A1DA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743553" y="2504502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390F357C-1CBB-42F3-9D49-CBCFFE29B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2685141" y="2392540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C7C4CFF6-4430-4679-B837-877AE01FA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651564" y="3882935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6870A72-8EF0-4CC5-B168-4FA08F74D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315060" y="3051198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9E9552D9-EB98-42A2-A1A9-F00E42D70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1668341" y="2357300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A6FD3CA9-2901-4A95-A58D-F91298A7D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306114" y="3269835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CFBAA07-7873-4763-BBC0-A22AE16CB95E}"/>
              </a:ext>
            </a:extLst>
          </p:cNvPr>
          <p:cNvSpPr/>
          <p:nvPr/>
        </p:nvSpPr>
        <p:spPr>
          <a:xfrm>
            <a:off x="2698425" y="307165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C4B6A10-F7FA-43BE-94FC-07AB75A4F315}"/>
              </a:ext>
            </a:extLst>
          </p:cNvPr>
          <p:cNvSpPr/>
          <p:nvPr/>
        </p:nvSpPr>
        <p:spPr>
          <a:xfrm>
            <a:off x="1510997" y="2890995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F399101-CB74-4AC7-9950-713D8A950770}"/>
              </a:ext>
            </a:extLst>
          </p:cNvPr>
          <p:cNvSpPr/>
          <p:nvPr/>
        </p:nvSpPr>
        <p:spPr>
          <a:xfrm>
            <a:off x="676878" y="3641236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EC79B8B-3A50-4A26-A8CC-DBCC9236DAD7}"/>
              </a:ext>
            </a:extLst>
          </p:cNvPr>
          <p:cNvSpPr/>
          <p:nvPr/>
        </p:nvSpPr>
        <p:spPr>
          <a:xfrm>
            <a:off x="1246807" y="3415983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32DAF86-3146-4952-8324-9498CD77C183}"/>
              </a:ext>
            </a:extLst>
          </p:cNvPr>
          <p:cNvSpPr/>
          <p:nvPr/>
        </p:nvSpPr>
        <p:spPr>
          <a:xfrm>
            <a:off x="2711683" y="237211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BB3313B-D825-4BB6-A0A3-E3A86D33DD34}"/>
              </a:ext>
            </a:extLst>
          </p:cNvPr>
          <p:cNvSpPr/>
          <p:nvPr/>
        </p:nvSpPr>
        <p:spPr>
          <a:xfrm>
            <a:off x="3736723" y="3329257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BF55DD-1796-4179-901D-12F3F25F1BCB}"/>
              </a:ext>
            </a:extLst>
          </p:cNvPr>
          <p:cNvSpPr/>
          <p:nvPr/>
        </p:nvSpPr>
        <p:spPr>
          <a:xfrm>
            <a:off x="281859" y="2788456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DD9473B-0024-4D2A-AE49-3B3BEEB3F99F}"/>
              </a:ext>
            </a:extLst>
          </p:cNvPr>
          <p:cNvSpPr/>
          <p:nvPr/>
        </p:nvSpPr>
        <p:spPr>
          <a:xfrm>
            <a:off x="3166566" y="4088265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D379253-6709-4494-9594-50AFDEA971AB}"/>
              </a:ext>
            </a:extLst>
          </p:cNvPr>
          <p:cNvSpPr/>
          <p:nvPr/>
        </p:nvSpPr>
        <p:spPr>
          <a:xfrm>
            <a:off x="2204372" y="201507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14A49BB-F1C7-4E3F-9D18-07B4A3B9F681}"/>
              </a:ext>
            </a:extLst>
          </p:cNvPr>
          <p:cNvSpPr/>
          <p:nvPr/>
        </p:nvSpPr>
        <p:spPr>
          <a:xfrm>
            <a:off x="2597463" y="3722861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CECF0BB-69E2-4BE7-830E-EBF6C825FD3C}"/>
              </a:ext>
            </a:extLst>
          </p:cNvPr>
          <p:cNvSpPr/>
          <p:nvPr/>
        </p:nvSpPr>
        <p:spPr>
          <a:xfrm>
            <a:off x="2100591" y="3113217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7809EF9-4F3E-4AF3-9031-4E59C2ABB233}"/>
              </a:ext>
            </a:extLst>
          </p:cNvPr>
          <p:cNvSpPr/>
          <p:nvPr/>
        </p:nvSpPr>
        <p:spPr>
          <a:xfrm>
            <a:off x="5088481" y="243122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1E1C3869-900E-4D32-AD9F-AEE6549D5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407380" y="369140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EF92B03B-B5A8-41D7-9053-8A0DBEE8BDB3}"/>
              </a:ext>
            </a:extLst>
          </p:cNvPr>
          <p:cNvSpPr/>
          <p:nvPr/>
        </p:nvSpPr>
        <p:spPr>
          <a:xfrm>
            <a:off x="7292137" y="2935280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9C32F9B-5AB5-467E-BF9A-870B2E87E44C}"/>
              </a:ext>
            </a:extLst>
          </p:cNvPr>
          <p:cNvSpPr/>
          <p:nvPr/>
        </p:nvSpPr>
        <p:spPr>
          <a:xfrm>
            <a:off x="6368493" y="1999176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68875B7-F5AE-4654-8B34-637C23DDEB89}"/>
              </a:ext>
            </a:extLst>
          </p:cNvPr>
          <p:cNvGrpSpPr/>
          <p:nvPr/>
        </p:nvGrpSpPr>
        <p:grpSpPr>
          <a:xfrm>
            <a:off x="5048242" y="2499524"/>
            <a:ext cx="4140606" cy="1630430"/>
            <a:chOff x="2339218" y="2705212"/>
            <a:chExt cx="4140606" cy="1630430"/>
          </a:xfrm>
        </p:grpSpPr>
        <p:pic>
          <p:nvPicPr>
            <p:cNvPr id="120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71AB1ADD-F1D9-4D72-865C-3A2D9D85AB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339218" y="3055714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4D414C69-79DD-4414-95CC-DFFE8CAD7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5212024" y="3787179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D977A2C-C4E4-444A-8901-84A7DD5A5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077353" y="3085548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C97F73DD-0C4F-4FCD-8D44-EFDEE0AE9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294069" y="2705212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6339B190-50A0-4B1B-B719-02F316904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747477" y="363401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67BC37C3-CD21-4E5B-8CCC-0971B0192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6248122" y="2987309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E809C1EB-C343-4FF7-9B96-7238CEABD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7330195" y="3769976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67240F3-1B36-44A9-BD6D-190CFDE25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7451657" y="3153212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1973627-850E-4A61-965F-E71596996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6959602" y="2058211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2F80A8D-F47D-4647-ADC3-75BD60453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6009479" y="3457106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F304E39D-FD15-4DC2-9C4A-D31217662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7903819" y="420637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72869648-5A15-4C7D-8165-76828E0B4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6843061" y="3154681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F0796223-4025-46B8-96ED-4E4B1E089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540275" y="2504502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037DCF7-F8D1-4B09-966D-9C80AD4D3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7481863" y="2392540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16A8BAE2-19E4-45F1-99D7-F9F41427C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8448286" y="3882935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393D0905-5D4B-4E84-B5C5-9C4AC99A9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8111782" y="3051198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D3C53B9-6553-44F3-AF7E-C6670D307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6465063" y="2357300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42CFE4D-A910-4103-A4DF-42DCDDEDF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5102836" y="3269835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4DDA66C-23A7-4025-96C7-A8E312A2F5B5}"/>
              </a:ext>
            </a:extLst>
          </p:cNvPr>
          <p:cNvSpPr/>
          <p:nvPr/>
        </p:nvSpPr>
        <p:spPr>
          <a:xfrm>
            <a:off x="7495147" y="307165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13C45DE-8990-4339-8061-153FEAF79E2B}"/>
              </a:ext>
            </a:extLst>
          </p:cNvPr>
          <p:cNvSpPr/>
          <p:nvPr/>
        </p:nvSpPr>
        <p:spPr>
          <a:xfrm>
            <a:off x="6307719" y="2890995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C026AAE-BF5D-4E1F-B9B8-9BDF07530541}"/>
              </a:ext>
            </a:extLst>
          </p:cNvPr>
          <p:cNvSpPr/>
          <p:nvPr/>
        </p:nvSpPr>
        <p:spPr>
          <a:xfrm>
            <a:off x="5473600" y="3641236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D58A246-454A-4822-9B29-B1E64D1C3FD3}"/>
              </a:ext>
            </a:extLst>
          </p:cNvPr>
          <p:cNvSpPr/>
          <p:nvPr/>
        </p:nvSpPr>
        <p:spPr>
          <a:xfrm>
            <a:off x="6043529" y="3415983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B649CE-6E9B-4CE0-8552-B2AE0EA4158C}"/>
              </a:ext>
            </a:extLst>
          </p:cNvPr>
          <p:cNvSpPr/>
          <p:nvPr/>
        </p:nvSpPr>
        <p:spPr>
          <a:xfrm>
            <a:off x="7508405" y="237211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C363FE8-A0C3-42A2-8ED4-6263EDA461EC}"/>
              </a:ext>
            </a:extLst>
          </p:cNvPr>
          <p:cNvSpPr/>
          <p:nvPr/>
        </p:nvSpPr>
        <p:spPr>
          <a:xfrm>
            <a:off x="8533445" y="3329257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B628009-C0A0-4BB4-9DA3-A90E1829B010}"/>
              </a:ext>
            </a:extLst>
          </p:cNvPr>
          <p:cNvSpPr/>
          <p:nvPr/>
        </p:nvSpPr>
        <p:spPr>
          <a:xfrm>
            <a:off x="5078581" y="2788456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F76467A-169C-48C1-A5E5-ABFFC6931AEF}"/>
              </a:ext>
            </a:extLst>
          </p:cNvPr>
          <p:cNvSpPr/>
          <p:nvPr/>
        </p:nvSpPr>
        <p:spPr>
          <a:xfrm>
            <a:off x="7963288" y="4088265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2CEBFB1D-4844-441C-93B0-F4B1DB1D4723}"/>
              </a:ext>
            </a:extLst>
          </p:cNvPr>
          <p:cNvSpPr/>
          <p:nvPr/>
        </p:nvSpPr>
        <p:spPr>
          <a:xfrm>
            <a:off x="7001094" y="2015070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6ED4912-DF56-48BD-8C9A-0E5B24A4560A}"/>
              </a:ext>
            </a:extLst>
          </p:cNvPr>
          <p:cNvSpPr/>
          <p:nvPr/>
        </p:nvSpPr>
        <p:spPr>
          <a:xfrm>
            <a:off x="7394185" y="3722861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7D8683E-25E4-4E9A-8DA2-68A23E09D9CA}"/>
              </a:ext>
            </a:extLst>
          </p:cNvPr>
          <p:cNvSpPr/>
          <p:nvPr/>
        </p:nvSpPr>
        <p:spPr>
          <a:xfrm>
            <a:off x="6897313" y="3113217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61DB991-4DD6-41AC-AA8C-5D02C62EE5C5}"/>
              </a:ext>
            </a:extLst>
          </p:cNvPr>
          <p:cNvSpPr/>
          <p:nvPr/>
        </p:nvSpPr>
        <p:spPr>
          <a:xfrm>
            <a:off x="6501354" y="2352492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45198AC-5474-48D4-8C3A-34D14634E72B}"/>
              </a:ext>
            </a:extLst>
          </p:cNvPr>
          <p:cNvSpPr/>
          <p:nvPr/>
        </p:nvSpPr>
        <p:spPr>
          <a:xfrm>
            <a:off x="5637914" y="2414071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4FC9454D-FE8C-4B91-901E-EE0408723773}"/>
              </a:ext>
            </a:extLst>
          </p:cNvPr>
          <p:cNvSpPr/>
          <p:nvPr/>
        </p:nvSpPr>
        <p:spPr>
          <a:xfrm>
            <a:off x="5198132" y="3193488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F6AD37C-B6EA-4035-9C20-77FA9EE0B031}"/>
              </a:ext>
            </a:extLst>
          </p:cNvPr>
          <p:cNvSpPr/>
          <p:nvPr/>
        </p:nvSpPr>
        <p:spPr>
          <a:xfrm>
            <a:off x="8148625" y="2974581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A5D094F-9297-4B07-8108-FD4B69B53B95}"/>
              </a:ext>
            </a:extLst>
          </p:cNvPr>
          <p:cNvSpPr/>
          <p:nvPr/>
        </p:nvSpPr>
        <p:spPr>
          <a:xfrm>
            <a:off x="8480571" y="3823128"/>
            <a:ext cx="476924" cy="4769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118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Property 2</a:t>
            </a:r>
          </a:p>
          <a:p>
            <a:pPr lvl="1"/>
            <a:r>
              <a:rPr lang="en-US" altLang="ko-KR" dirty="0"/>
              <a:t>Both knapsack and item have constant weight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Item</a:t>
            </a:r>
          </a:p>
          <a:p>
            <a:pPr lvl="2"/>
            <a:r>
              <a:rPr lang="en-US" altLang="ko-KR" dirty="0"/>
              <a:t>Weight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bitrate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2915816" y="501317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>
                <a:hlinkClick r:id="rId3"/>
              </a:rPr>
              <a:t>https://ko.wikipedia.org/wiki/</a:t>
            </a:r>
            <a:r>
              <a:rPr lang="ko-KR" altLang="en-US" sz="1400" dirty="0">
                <a:hlinkClick r:id="rId3"/>
              </a:rPr>
              <a:t>배낭</a:t>
            </a:r>
            <a:r>
              <a:rPr lang="en-US" altLang="ko-KR" sz="1400" dirty="0">
                <a:hlinkClick r:id="rId3"/>
              </a:rPr>
              <a:t>_</a:t>
            </a:r>
            <a:r>
              <a:rPr lang="ko-KR" altLang="en-US" sz="1400" dirty="0">
                <a:hlinkClick r:id="rId3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3203848" y="3356992"/>
            <a:ext cx="2962524" cy="1654229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47">
              <a:extLst>
                <a:ext uri="{FF2B5EF4-FFF2-40B4-BE49-F238E27FC236}">
                  <a16:creationId xmlns:a16="http://schemas.microsoft.com/office/drawing/2014/main" id="{E8A998D4-37FA-473A-8C87-4FD99DD6DE97}"/>
                </a:ext>
              </a:extLst>
            </p:cNvPr>
            <p:cNvSpPr/>
            <p:nvPr/>
          </p:nvSpPr>
          <p:spPr>
            <a:xfrm>
              <a:off x="4632151" y="3247794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47">
              <a:extLst>
                <a:ext uri="{FF2B5EF4-FFF2-40B4-BE49-F238E27FC236}">
                  <a16:creationId xmlns:a16="http://schemas.microsoft.com/office/drawing/2014/main" id="{D919B2F1-CF7C-4AB0-BFF5-BFE5380614CB}"/>
                </a:ext>
              </a:extLst>
            </p:cNvPr>
            <p:cNvSpPr/>
            <p:nvPr/>
          </p:nvSpPr>
          <p:spPr>
            <a:xfrm rot="10800000">
              <a:off x="3747586" y="3255935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Property 2</a:t>
            </a:r>
          </a:p>
          <a:p>
            <a:pPr lvl="1"/>
            <a:r>
              <a:rPr lang="en-US" altLang="ko-KR" dirty="0"/>
              <a:t>Knapsack</a:t>
            </a:r>
          </a:p>
          <a:p>
            <a:pPr lvl="2"/>
            <a:r>
              <a:rPr lang="en-US" altLang="ko-KR" dirty="0"/>
              <a:t>Need to have constant weight</a:t>
            </a:r>
          </a:p>
          <a:p>
            <a:pPr lvl="2"/>
            <a:r>
              <a:rPr lang="en-US" altLang="ko-KR" dirty="0"/>
              <a:t>Need to consider all available bandwidth from client</a:t>
            </a:r>
          </a:p>
          <a:p>
            <a:pPr lvl="3"/>
            <a:r>
              <a:rPr lang="en-US" altLang="ko-KR" dirty="0"/>
              <a:t>It makes inaccurate result</a:t>
            </a:r>
          </a:p>
          <a:p>
            <a:pPr lvl="2"/>
            <a:r>
              <a:rPr lang="en-US" altLang="ko-KR" dirty="0"/>
              <a:t>In addition, because of complexity, need to estimate weight periodically </a:t>
            </a:r>
          </a:p>
          <a:p>
            <a:pPr lvl="3"/>
            <a:r>
              <a:rPr lang="en-US" altLang="ko-KR" dirty="0"/>
              <a:t>It does not reflect the dynamic wireless network situation.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Knapsack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2736304" y="57135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>
                <a:hlinkClick r:id="rId3"/>
              </a:rPr>
              <a:t>https://ko.wikipedia.org/wiki/</a:t>
            </a:r>
            <a:r>
              <a:rPr lang="ko-KR" altLang="en-US" sz="1400" dirty="0">
                <a:hlinkClick r:id="rId3"/>
              </a:rPr>
              <a:t>배낭</a:t>
            </a:r>
            <a:r>
              <a:rPr lang="en-US" altLang="ko-KR" sz="1400" dirty="0">
                <a:hlinkClick r:id="rId3"/>
              </a:rPr>
              <a:t>_</a:t>
            </a:r>
            <a:r>
              <a:rPr lang="ko-KR" altLang="en-US" sz="1400" dirty="0">
                <a:hlinkClick r:id="rId3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07FCFF-26D5-46C8-9A54-2B4BB03455C9}"/>
              </a:ext>
            </a:extLst>
          </p:cNvPr>
          <p:cNvGrpSpPr/>
          <p:nvPr/>
        </p:nvGrpSpPr>
        <p:grpSpPr>
          <a:xfrm>
            <a:off x="3506944" y="3717032"/>
            <a:ext cx="2073168" cy="2016224"/>
            <a:chOff x="5966200" y="1916832"/>
            <a:chExt cx="3109752" cy="302433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6051614" y="1916832"/>
              <a:ext cx="3024338" cy="3024336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7246279" y="2996624"/>
              <a:ext cx="650557" cy="748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47">
              <a:extLst>
                <a:ext uri="{FF2B5EF4-FFF2-40B4-BE49-F238E27FC236}">
                  <a16:creationId xmlns:a16="http://schemas.microsoft.com/office/drawing/2014/main" id="{E8A998D4-37FA-473A-8C87-4FD99DD6DE97}"/>
                </a:ext>
              </a:extLst>
            </p:cNvPr>
            <p:cNvSpPr/>
            <p:nvPr/>
          </p:nvSpPr>
          <p:spPr>
            <a:xfrm rot="2612726">
              <a:off x="6900455" y="2970469"/>
              <a:ext cx="356905" cy="23607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966200" y="2589217"/>
              <a:ext cx="998972" cy="432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47">
              <a:extLst>
                <a:ext uri="{FF2B5EF4-FFF2-40B4-BE49-F238E27FC236}">
                  <a16:creationId xmlns:a16="http://schemas.microsoft.com/office/drawing/2014/main" id="{D919B2F1-CF7C-4AB0-BFF5-BFE5380614CB}"/>
                </a:ext>
              </a:extLst>
            </p:cNvPr>
            <p:cNvSpPr/>
            <p:nvPr/>
          </p:nvSpPr>
          <p:spPr>
            <a:xfrm rot="19659748">
              <a:off x="6823141" y="3601756"/>
              <a:ext cx="356905" cy="23607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869410E-7AD7-494B-9212-E2B9B98B4B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6054366" y="3719793"/>
              <a:ext cx="866084" cy="60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DFC08E-6711-4378-A583-6CF18D95F5D9}"/>
                </a:ext>
              </a:extLst>
            </p:cNvPr>
            <p:cNvSpPr txBox="1"/>
            <p:nvPr/>
          </p:nvSpPr>
          <p:spPr bwMode="auto">
            <a:xfrm flipH="1">
              <a:off x="6741725" y="2545064"/>
              <a:ext cx="866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5000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597B50-6E8F-4C02-ADD3-3FD989BBE45E}"/>
                </a:ext>
              </a:extLst>
            </p:cNvPr>
            <p:cNvSpPr txBox="1"/>
            <p:nvPr/>
          </p:nvSpPr>
          <p:spPr bwMode="auto">
            <a:xfrm flipH="1">
              <a:off x="6786767" y="3784974"/>
              <a:ext cx="6743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56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MKP Summary</a:t>
            </a:r>
          </a:p>
          <a:p>
            <a:pPr lvl="1"/>
            <a:r>
              <a:rPr lang="en-US" altLang="ko-KR" dirty="0"/>
              <a:t>Property 1</a:t>
            </a:r>
          </a:p>
          <a:p>
            <a:pPr lvl="2"/>
            <a:r>
              <a:rPr lang="en-US" altLang="ko-KR" dirty="0"/>
              <a:t>Need to mix greedy algorithm</a:t>
            </a:r>
          </a:p>
          <a:p>
            <a:pPr lvl="2"/>
            <a:r>
              <a:rPr lang="en-US" altLang="ko-KR" dirty="0"/>
              <a:t>It can degrade performance</a:t>
            </a:r>
          </a:p>
          <a:p>
            <a:pPr lvl="1"/>
            <a:r>
              <a:rPr lang="en-US" altLang="ko-KR" dirty="0"/>
              <a:t>Property 2</a:t>
            </a:r>
          </a:p>
          <a:p>
            <a:pPr lvl="2"/>
            <a:r>
              <a:rPr lang="en-US" altLang="ko-KR" dirty="0"/>
              <a:t>Constant weight</a:t>
            </a:r>
          </a:p>
          <a:p>
            <a:pPr lvl="2"/>
            <a:r>
              <a:rPr lang="en-US" altLang="ko-KR" dirty="0"/>
              <a:t>Need to estimate channel </a:t>
            </a:r>
            <a:r>
              <a:rPr lang="en-US" altLang="ko-KR"/>
              <a:t>state (Inaccurate)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0" dirty="0">
                <a:sym typeface="Wingdings" panose="05000000000000000000" pitchFamily="2" charset="2"/>
              </a:rPr>
              <a:t>DQN</a:t>
            </a:r>
          </a:p>
          <a:p>
            <a:pPr lvl="1"/>
            <a:r>
              <a:rPr lang="en-US" altLang="ko-KR" b="0" dirty="0">
                <a:sym typeface="Wingdings" panose="05000000000000000000" pitchFamily="2" charset="2"/>
              </a:rPr>
              <a:t>It is a part of Dynamic Programming</a:t>
            </a:r>
          </a:p>
          <a:p>
            <a:pPr lvl="1"/>
            <a:r>
              <a:rPr lang="en-US" altLang="ko-KR" b="0" dirty="0">
                <a:sym typeface="Wingdings" panose="05000000000000000000" pitchFamily="2" charset="2"/>
              </a:rPr>
              <a:t>It has constant complexity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DQN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6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Comparison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80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112970</TotalTime>
  <Words>836</Words>
  <Application>Microsoft Office PowerPoint</Application>
  <PresentationFormat>화면 슬라이드 쇼(4:3)</PresentationFormat>
  <Paragraphs>144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2019-09-27</vt:lpstr>
      <vt:lpstr>Contents</vt:lpstr>
      <vt:lpstr>Multiple Knapsack Problem</vt:lpstr>
      <vt:lpstr>Multiple Knapsack Problem</vt:lpstr>
      <vt:lpstr>Multiple Knapsack Problem</vt:lpstr>
      <vt:lpstr>Multiple Knapsack Problem</vt:lpstr>
      <vt:lpstr>Multiple Knapsack Problem</vt:lpstr>
      <vt:lpstr>Advantage of DQN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8459</cp:revision>
  <cp:lastPrinted>2018-08-16T16:32:18Z</cp:lastPrinted>
  <dcterms:created xsi:type="dcterms:W3CDTF">2010-07-29T14:05:23Z</dcterms:created>
  <dcterms:modified xsi:type="dcterms:W3CDTF">2019-09-27T00:53:25Z</dcterms:modified>
</cp:coreProperties>
</file>