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890" r:id="rId2"/>
    <p:sldId id="893" r:id="rId3"/>
    <p:sldId id="900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3236" autoAdjust="0"/>
  </p:normalViewPr>
  <p:slideViewPr>
    <p:cSldViewPr>
      <p:cViewPr varScale="1">
        <p:scale>
          <a:sx n="95" d="100"/>
          <a:sy n="95" d="100"/>
        </p:scale>
        <p:origin x="35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1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77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5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&#48176;&#45229;_&#47928;&#51228;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&#48176;&#45229;_&#47928;&#51228;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&#48176;&#45229;_&#47928;&#51228;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Amount of data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r>
              <a:rPr lang="ko-KR" altLang="en-US" dirty="0"/>
              <a:t>초기에는 </a:t>
            </a:r>
            <a:r>
              <a:rPr lang="en-US" altLang="ko-KR" dirty="0"/>
              <a:t>weight</a:t>
            </a:r>
            <a:r>
              <a:rPr lang="ko-KR" altLang="en-US" dirty="0"/>
              <a:t>를 모두 </a:t>
            </a:r>
            <a:r>
              <a:rPr lang="en-US" altLang="ko-KR" dirty="0"/>
              <a:t>request bitrate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PSNR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2281CA-04CD-4C0F-A69A-8D5CF6969E5A}"/>
              </a:ext>
            </a:extLst>
          </p:cNvPr>
          <p:cNvGrpSpPr/>
          <p:nvPr/>
        </p:nvGrpSpPr>
        <p:grpSpPr>
          <a:xfrm>
            <a:off x="1449892" y="2396896"/>
            <a:ext cx="6057507" cy="3382421"/>
            <a:chOff x="2339752" y="2268500"/>
            <a:chExt cx="3970636" cy="2217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A0EEB8-0214-4FB9-88D2-A6645A2E20A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C14AEAA-E449-4A8F-8E53-1451EAEB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47">
              <a:extLst>
                <a:ext uri="{FF2B5EF4-FFF2-40B4-BE49-F238E27FC236}">
                  <a16:creationId xmlns:a16="http://schemas.microsoft.com/office/drawing/2014/main" id="{E8A998D4-37FA-473A-8C87-4FD99DD6DE97}"/>
                </a:ext>
              </a:extLst>
            </p:cNvPr>
            <p:cNvSpPr/>
            <p:nvPr/>
          </p:nvSpPr>
          <p:spPr>
            <a:xfrm>
              <a:off x="4632151" y="3247794"/>
              <a:ext cx="261647" cy="173065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른쪽 화살표 47">
              <a:extLst>
                <a:ext uri="{FF2B5EF4-FFF2-40B4-BE49-F238E27FC236}">
                  <a16:creationId xmlns:a16="http://schemas.microsoft.com/office/drawing/2014/main" id="{D919B2F1-CF7C-4AB0-BFF5-BFE5380614CB}"/>
                </a:ext>
              </a:extLst>
            </p:cNvPr>
            <p:cNvSpPr/>
            <p:nvPr/>
          </p:nvSpPr>
          <p:spPr>
            <a:xfrm rot="10800000">
              <a:off x="3747586" y="3255935"/>
              <a:ext cx="261647" cy="173065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0" y="5898509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&lt; </a:t>
            </a:r>
            <a:r>
              <a:rPr lang="en-US" altLang="ko-KR" sz="1400" dirty="0">
                <a:hlinkClick r:id="rId5"/>
              </a:rPr>
              <a:t>https://ko.wikipedia.org/wiki/</a:t>
            </a:r>
            <a:r>
              <a:rPr lang="ko-KR" altLang="en-US" sz="1400" dirty="0">
                <a:hlinkClick r:id="rId5"/>
              </a:rPr>
              <a:t>배낭</a:t>
            </a:r>
            <a:r>
              <a:rPr lang="en-US" altLang="ko-KR" sz="1400" dirty="0">
                <a:hlinkClick r:id="rId5"/>
              </a:rPr>
              <a:t>_</a:t>
            </a:r>
            <a:r>
              <a:rPr lang="ko-KR" altLang="en-US" sz="1400" dirty="0">
                <a:hlinkClick r:id="rId5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437B4-1465-4C23-AEC0-62E20D2706F7}"/>
              </a:ext>
            </a:extLst>
          </p:cNvPr>
          <p:cNvSpPr txBox="1"/>
          <p:nvPr/>
        </p:nvSpPr>
        <p:spPr bwMode="auto">
          <a:xfrm>
            <a:off x="4267848" y="4293096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1200kbps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06B24-D1E5-455D-A010-B42812D21DE3}"/>
              </a:ext>
            </a:extLst>
          </p:cNvPr>
          <p:cNvSpPr txBox="1"/>
          <p:nvPr/>
        </p:nvSpPr>
        <p:spPr bwMode="auto">
          <a:xfrm>
            <a:off x="3323529" y="3386185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1200kbps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5307DFD-9E84-4E5E-AC0D-C89A565A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832314" y="4837892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AF4A0DF-1854-4A4C-A63F-A910074C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592978" y="2776685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AF24B-1ED2-47A8-80AB-82EDDE140A9F}"/>
              </a:ext>
            </a:extLst>
          </p:cNvPr>
          <p:cNvSpPr txBox="1"/>
          <p:nvPr/>
        </p:nvSpPr>
        <p:spPr bwMode="auto">
          <a:xfrm>
            <a:off x="857002" y="2499686"/>
            <a:ext cx="294022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요청 </a:t>
            </a:r>
            <a:r>
              <a:rPr lang="ko-KR" altLang="en-US" sz="3000" b="1" dirty="0" err="1">
                <a:solidFill>
                  <a:srgbClr val="FF0000"/>
                </a:solidFill>
              </a:rPr>
              <a:t>비트레이트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Amount of data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r>
              <a:rPr lang="ko-KR" altLang="en-US" dirty="0"/>
              <a:t>초기에는 </a:t>
            </a:r>
            <a:r>
              <a:rPr lang="en-US" altLang="ko-KR" dirty="0"/>
              <a:t>weight</a:t>
            </a:r>
            <a:r>
              <a:rPr lang="ko-KR" altLang="en-US" dirty="0"/>
              <a:t>를 모두 </a:t>
            </a:r>
            <a:r>
              <a:rPr lang="en-US" altLang="ko-KR" dirty="0"/>
              <a:t>request bitrate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r>
              <a:rPr lang="ko-KR" altLang="en-US" dirty="0"/>
              <a:t>가방 무게를 정해야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2281CA-04CD-4C0F-A69A-8D5CF6969E5A}"/>
              </a:ext>
            </a:extLst>
          </p:cNvPr>
          <p:cNvGrpSpPr/>
          <p:nvPr/>
        </p:nvGrpSpPr>
        <p:grpSpPr>
          <a:xfrm>
            <a:off x="1449892" y="2396896"/>
            <a:ext cx="6057507" cy="3382421"/>
            <a:chOff x="2339752" y="2268500"/>
            <a:chExt cx="3970636" cy="2217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A0EEB8-0214-4FB9-88D2-A6645A2E20A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C14AEAA-E449-4A8F-8E53-1451EAEB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0" y="5898509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&lt; </a:t>
            </a:r>
            <a:r>
              <a:rPr lang="en-US" altLang="ko-KR" sz="1400" dirty="0">
                <a:hlinkClick r:id="rId5"/>
              </a:rPr>
              <a:t>https://ko.wikipedia.org/wiki/</a:t>
            </a:r>
            <a:r>
              <a:rPr lang="ko-KR" altLang="en-US" sz="1400" dirty="0">
                <a:hlinkClick r:id="rId5"/>
              </a:rPr>
              <a:t>배낭</a:t>
            </a:r>
            <a:r>
              <a:rPr lang="en-US" altLang="ko-KR" sz="1400" dirty="0">
                <a:hlinkClick r:id="rId5"/>
              </a:rPr>
              <a:t>_</a:t>
            </a:r>
            <a:r>
              <a:rPr lang="ko-KR" altLang="en-US" sz="1400" dirty="0">
                <a:hlinkClick r:id="rId5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437B4-1465-4C23-AEC0-62E20D2706F7}"/>
              </a:ext>
            </a:extLst>
          </p:cNvPr>
          <p:cNvSpPr txBox="1"/>
          <p:nvPr/>
        </p:nvSpPr>
        <p:spPr bwMode="auto">
          <a:xfrm>
            <a:off x="4267848" y="4293096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2000kbps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1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5307DFD-9E84-4E5E-AC0D-C89A565A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832314" y="4837892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AF4A0DF-1854-4A4C-A63F-A910074C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592978" y="2776685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AF24B-1ED2-47A8-80AB-82EDDE140A9F}"/>
              </a:ext>
            </a:extLst>
          </p:cNvPr>
          <p:cNvSpPr txBox="1"/>
          <p:nvPr/>
        </p:nvSpPr>
        <p:spPr bwMode="auto">
          <a:xfrm>
            <a:off x="857002" y="2499686"/>
            <a:ext cx="331853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0070C0"/>
                </a:solidFill>
              </a:rPr>
              <a:t>이용가능한 대역폭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A2B4F1-259F-4F98-9F77-D2FE2248CA5E}"/>
              </a:ext>
            </a:extLst>
          </p:cNvPr>
          <p:cNvSpPr txBox="1"/>
          <p:nvPr/>
        </p:nvSpPr>
        <p:spPr bwMode="auto">
          <a:xfrm>
            <a:off x="4962656" y="5208732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1000kbps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DD00A-913E-4F9D-A41E-054594A54D83}"/>
              </a:ext>
            </a:extLst>
          </p:cNvPr>
          <p:cNvSpPr txBox="1"/>
          <p:nvPr/>
        </p:nvSpPr>
        <p:spPr bwMode="auto">
          <a:xfrm>
            <a:off x="5285055" y="2555932"/>
            <a:ext cx="11544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900kbps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BC3558-E0D9-4724-8581-CA57BF050CA3}"/>
              </a:ext>
            </a:extLst>
          </p:cNvPr>
          <p:cNvGrpSpPr/>
          <p:nvPr/>
        </p:nvGrpSpPr>
        <p:grpSpPr>
          <a:xfrm>
            <a:off x="4873091" y="3893936"/>
            <a:ext cx="505735" cy="257920"/>
            <a:chOff x="121699" y="4127544"/>
            <a:chExt cx="921908" cy="47016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2BA2F3-351D-4823-99AE-7DFD43E20186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F2C00D1-7D6D-4B57-9957-1A8D3257A330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2F8DC2D-19FE-4E7C-AE45-596D7C1CC018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12D978-CE9A-4C70-8881-7859EB7067F8}"/>
              </a:ext>
            </a:extLst>
          </p:cNvPr>
          <p:cNvGrpSpPr/>
          <p:nvPr/>
        </p:nvGrpSpPr>
        <p:grpSpPr>
          <a:xfrm rot="3221344">
            <a:off x="5276371" y="3296412"/>
            <a:ext cx="505735" cy="257920"/>
            <a:chOff x="121699" y="4127544"/>
            <a:chExt cx="921908" cy="47016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8A2B46-942C-441E-8C84-BA87AF0D6779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9EFB9664-5A30-4AAD-A1DE-63EF05E4D4D9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ACA3603-5B61-4544-8E54-BBC2A6E50BC3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2323D9C-B389-4D04-8AC1-2F03B1099731}"/>
              </a:ext>
            </a:extLst>
          </p:cNvPr>
          <p:cNvGrpSpPr/>
          <p:nvPr/>
        </p:nvGrpSpPr>
        <p:grpSpPr>
          <a:xfrm rot="17521716">
            <a:off x="5300488" y="4527812"/>
            <a:ext cx="505735" cy="257920"/>
            <a:chOff x="121699" y="4127544"/>
            <a:chExt cx="921908" cy="47016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A464C7-1006-429B-AD9E-584171BA93E1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ED211C1D-65A5-4B66-B6F9-5AAEB189490D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7A8BB141-449C-4152-8120-11D43AB7470C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2B1F721-75DB-4337-A547-DA0233B86794}"/>
              </a:ext>
            </a:extLst>
          </p:cNvPr>
          <p:cNvSpPr/>
          <p:nvPr/>
        </p:nvSpPr>
        <p:spPr>
          <a:xfrm>
            <a:off x="5023821" y="3162748"/>
            <a:ext cx="860612" cy="1818043"/>
          </a:xfrm>
          <a:custGeom>
            <a:avLst/>
            <a:gdLst>
              <a:gd name="connsiteX0" fmla="*/ 215153 w 860612"/>
              <a:gd name="connsiteY0" fmla="*/ 333487 h 1818043"/>
              <a:gd name="connsiteX1" fmla="*/ 688490 w 860612"/>
              <a:gd name="connsiteY1" fmla="*/ 0 h 1818043"/>
              <a:gd name="connsiteX2" fmla="*/ 828339 w 860612"/>
              <a:gd name="connsiteY2" fmla="*/ 225911 h 1818043"/>
              <a:gd name="connsiteX3" fmla="*/ 247426 w 860612"/>
              <a:gd name="connsiteY3" fmla="*/ 666974 h 1818043"/>
              <a:gd name="connsiteX4" fmla="*/ 290457 w 860612"/>
              <a:gd name="connsiteY4" fmla="*/ 1108038 h 1818043"/>
              <a:gd name="connsiteX5" fmla="*/ 860612 w 860612"/>
              <a:gd name="connsiteY5" fmla="*/ 1624405 h 1818043"/>
              <a:gd name="connsiteX6" fmla="*/ 710005 w 860612"/>
              <a:gd name="connsiteY6" fmla="*/ 1818043 h 1818043"/>
              <a:gd name="connsiteX7" fmla="*/ 10758 w 860612"/>
              <a:gd name="connsiteY7" fmla="*/ 1172584 h 1818043"/>
              <a:gd name="connsiteX8" fmla="*/ 0 w 860612"/>
              <a:gd name="connsiteY8" fmla="*/ 613186 h 1818043"/>
              <a:gd name="connsiteX9" fmla="*/ 215153 w 860612"/>
              <a:gd name="connsiteY9" fmla="*/ 333487 h 181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612" h="1818043">
                <a:moveTo>
                  <a:pt x="215153" y="333487"/>
                </a:moveTo>
                <a:lnTo>
                  <a:pt x="688490" y="0"/>
                </a:lnTo>
                <a:lnTo>
                  <a:pt x="828339" y="225911"/>
                </a:lnTo>
                <a:lnTo>
                  <a:pt x="247426" y="666974"/>
                </a:lnTo>
                <a:lnTo>
                  <a:pt x="290457" y="1108038"/>
                </a:lnTo>
                <a:lnTo>
                  <a:pt x="860612" y="1624405"/>
                </a:lnTo>
                <a:lnTo>
                  <a:pt x="710005" y="1818043"/>
                </a:lnTo>
                <a:lnTo>
                  <a:pt x="10758" y="1172584"/>
                </a:lnTo>
                <a:lnTo>
                  <a:pt x="0" y="613186"/>
                </a:lnTo>
                <a:lnTo>
                  <a:pt x="215153" y="33348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말풍선: 모서리가 둥근 사각형 43">
            <a:extLst>
              <a:ext uri="{FF2B5EF4-FFF2-40B4-BE49-F238E27FC236}">
                <a16:creationId xmlns:a16="http://schemas.microsoft.com/office/drawing/2014/main" id="{64FB7C2B-2FC7-4519-B661-70AEFA2DC60F}"/>
              </a:ext>
            </a:extLst>
          </p:cNvPr>
          <p:cNvSpPr/>
          <p:nvPr/>
        </p:nvSpPr>
        <p:spPr>
          <a:xfrm>
            <a:off x="6773978" y="2723924"/>
            <a:ext cx="2343764" cy="2009061"/>
          </a:xfrm>
          <a:prstGeom prst="wedgeRoundRectCallout">
            <a:avLst>
              <a:gd name="adj1" fmla="val -69416"/>
              <a:gd name="adj2" fmla="val 158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Cambria Math" panose="02040503050406030204" pitchFamily="18" charset="0"/>
              </a:rPr>
              <a:t>가방의 무게는 클라이언트에게 제공할 수 있는 대역폭을 바탕으로 계산</a:t>
            </a:r>
            <a:endParaRPr lang="en-US" altLang="ko-KR" sz="1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1400" dirty="0">
                <a:latin typeface="Cambria Math" panose="02040503050406030204" pitchFamily="18" charset="0"/>
              </a:rPr>
              <a:t>클라이언트가 </a:t>
            </a:r>
            <a:r>
              <a:rPr lang="ko-KR" altLang="en-US" sz="1400" b="1" dirty="0">
                <a:solidFill>
                  <a:srgbClr val="0070C0"/>
                </a:solidFill>
                <a:latin typeface="Cambria Math" panose="02040503050406030204" pitchFamily="18" charset="0"/>
              </a:rPr>
              <a:t>이용가능한 대역폭의 평균값 </a:t>
            </a:r>
            <a:r>
              <a:rPr lang="en-US" altLang="ko-KR" sz="1400" b="1" dirty="0">
                <a:solidFill>
                  <a:srgbClr val="0070C0"/>
                </a:solidFill>
                <a:latin typeface="Cambria Math" panose="02040503050406030204" pitchFamily="18" charset="0"/>
              </a:rPr>
              <a:t>* Timeslot</a:t>
            </a:r>
            <a:r>
              <a:rPr lang="ko-KR" altLang="en-US" sz="1400" dirty="0">
                <a:latin typeface="Cambria Math" panose="02040503050406030204" pitchFamily="18" charset="0"/>
              </a:rPr>
              <a:t>으로 잡음</a:t>
            </a:r>
          </a:p>
        </p:txBody>
      </p:sp>
    </p:spTree>
    <p:extLst>
      <p:ext uri="{BB962C8B-B14F-4D97-AF65-F5344CB8AC3E}">
        <p14:creationId xmlns:p14="http://schemas.microsoft.com/office/powerpoint/2010/main" val="28651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Greedy </a:t>
            </a:r>
            <a:r>
              <a:rPr lang="ko-KR" altLang="en-US" dirty="0"/>
              <a:t>알고리즘 추가</a:t>
            </a:r>
            <a:endParaRPr lang="en-US" altLang="ko-KR" dirty="0"/>
          </a:p>
          <a:p>
            <a:pPr lvl="1"/>
            <a:r>
              <a:rPr lang="en-US" altLang="ko-KR" dirty="0"/>
              <a:t>Knapsack </a:t>
            </a:r>
            <a:r>
              <a:rPr lang="ko-KR" altLang="en-US" dirty="0"/>
              <a:t>알고리즘 자체가 물건을 모두 가방에 넣는 것이 아님</a:t>
            </a:r>
            <a:endParaRPr lang="en-US" altLang="ko-KR" dirty="0"/>
          </a:p>
          <a:p>
            <a:pPr lvl="1"/>
            <a:r>
              <a:rPr lang="ko-KR" altLang="en-US" dirty="0"/>
              <a:t>개별적인 </a:t>
            </a:r>
            <a:r>
              <a:rPr lang="en-US" altLang="ko-KR" dirty="0"/>
              <a:t>Bandwidth</a:t>
            </a:r>
            <a:r>
              <a:rPr lang="ko-KR" altLang="en-US" dirty="0"/>
              <a:t>를 반영</a:t>
            </a:r>
            <a:r>
              <a:rPr lang="en-US" altLang="ko-KR" dirty="0"/>
              <a:t>(Time slot </a:t>
            </a:r>
            <a:r>
              <a:rPr lang="ko-KR" altLang="en-US" dirty="0"/>
              <a:t>개념을 통해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비트레이트</a:t>
            </a:r>
            <a:r>
              <a:rPr lang="ko-KR" altLang="en-US" dirty="0"/>
              <a:t> 재조정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2281CA-04CD-4C0F-A69A-8D5CF6969E5A}"/>
              </a:ext>
            </a:extLst>
          </p:cNvPr>
          <p:cNvGrpSpPr/>
          <p:nvPr/>
        </p:nvGrpSpPr>
        <p:grpSpPr>
          <a:xfrm>
            <a:off x="1449892" y="2396896"/>
            <a:ext cx="6057507" cy="3382421"/>
            <a:chOff x="2339752" y="2268500"/>
            <a:chExt cx="3970636" cy="2217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A0EEB8-0214-4FB9-88D2-A6645A2E20A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C14AEAA-E449-4A8F-8E53-1451EAEB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0" y="5898509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&lt; </a:t>
            </a:r>
            <a:r>
              <a:rPr lang="en-US" altLang="ko-KR" sz="1400" dirty="0">
                <a:hlinkClick r:id="rId5"/>
              </a:rPr>
              <a:t>https://ko.wikipedia.org/wiki/</a:t>
            </a:r>
            <a:r>
              <a:rPr lang="ko-KR" altLang="en-US" sz="1400" dirty="0">
                <a:hlinkClick r:id="rId5"/>
              </a:rPr>
              <a:t>배낭</a:t>
            </a:r>
            <a:r>
              <a:rPr lang="en-US" altLang="ko-KR" sz="1400" dirty="0">
                <a:hlinkClick r:id="rId5"/>
              </a:rPr>
              <a:t>_</a:t>
            </a:r>
            <a:r>
              <a:rPr lang="ko-KR" altLang="en-US" sz="1400" dirty="0">
                <a:hlinkClick r:id="rId5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437B4-1465-4C23-AEC0-62E20D2706F7}"/>
              </a:ext>
            </a:extLst>
          </p:cNvPr>
          <p:cNvSpPr txBox="1"/>
          <p:nvPr/>
        </p:nvSpPr>
        <p:spPr bwMode="auto">
          <a:xfrm>
            <a:off x="4267848" y="4293096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2000kbps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1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5307DFD-9E84-4E5E-AC0D-C89A565A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832314" y="4837892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AF4A0DF-1854-4A4C-A63F-A910074C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592978" y="2776685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A2B4F1-259F-4F98-9F77-D2FE2248CA5E}"/>
              </a:ext>
            </a:extLst>
          </p:cNvPr>
          <p:cNvSpPr txBox="1"/>
          <p:nvPr/>
        </p:nvSpPr>
        <p:spPr bwMode="auto">
          <a:xfrm>
            <a:off x="4962656" y="5208732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1000kbps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DD00A-913E-4F9D-A41E-054594A54D83}"/>
              </a:ext>
            </a:extLst>
          </p:cNvPr>
          <p:cNvSpPr txBox="1"/>
          <p:nvPr/>
        </p:nvSpPr>
        <p:spPr bwMode="auto">
          <a:xfrm>
            <a:off x="5285055" y="2555932"/>
            <a:ext cx="11544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900kbps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BC3558-E0D9-4724-8581-CA57BF050CA3}"/>
              </a:ext>
            </a:extLst>
          </p:cNvPr>
          <p:cNvGrpSpPr/>
          <p:nvPr/>
        </p:nvGrpSpPr>
        <p:grpSpPr>
          <a:xfrm>
            <a:off x="4873091" y="3893936"/>
            <a:ext cx="505735" cy="257920"/>
            <a:chOff x="121699" y="4127544"/>
            <a:chExt cx="921908" cy="47016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2BA2F3-351D-4823-99AE-7DFD43E20186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F2C00D1-7D6D-4B57-9957-1A8D3257A330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2F8DC2D-19FE-4E7C-AE45-596D7C1CC018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12D978-CE9A-4C70-8881-7859EB7067F8}"/>
              </a:ext>
            </a:extLst>
          </p:cNvPr>
          <p:cNvGrpSpPr/>
          <p:nvPr/>
        </p:nvGrpSpPr>
        <p:grpSpPr>
          <a:xfrm rot="3221344">
            <a:off x="5276371" y="3296412"/>
            <a:ext cx="505735" cy="257920"/>
            <a:chOff x="121699" y="4127544"/>
            <a:chExt cx="921908" cy="47016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8A2B46-942C-441E-8C84-BA87AF0D6779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9EFB9664-5A30-4AAD-A1DE-63EF05E4D4D9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ACA3603-5B61-4544-8E54-BBC2A6E50BC3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2323D9C-B389-4D04-8AC1-2F03B1099731}"/>
              </a:ext>
            </a:extLst>
          </p:cNvPr>
          <p:cNvGrpSpPr/>
          <p:nvPr/>
        </p:nvGrpSpPr>
        <p:grpSpPr>
          <a:xfrm rot="17521716">
            <a:off x="5300488" y="4527812"/>
            <a:ext cx="505735" cy="257920"/>
            <a:chOff x="121699" y="4127544"/>
            <a:chExt cx="921908" cy="47016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A464C7-1006-429B-AD9E-584171BA93E1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ED211C1D-65A5-4B66-B6F9-5AAEB189490D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7A8BB141-449C-4152-8120-11D43AB7470C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565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115110</TotalTime>
  <Words>152</Words>
  <Application>Microsoft Office PowerPoint</Application>
  <PresentationFormat>화면 슬라이드 쇼(4:3)</PresentationFormat>
  <Paragraphs>61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Cambria Math</vt:lpstr>
      <vt:lpstr>Wingdings</vt:lpstr>
      <vt:lpstr>pres</vt:lpstr>
      <vt:lpstr>Multiple Knapsack Problem</vt:lpstr>
      <vt:lpstr>Multiple Knapsack Problem</vt:lpstr>
      <vt:lpstr>Multiple Knapsack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8548</cp:revision>
  <cp:lastPrinted>2018-08-16T16:32:18Z</cp:lastPrinted>
  <dcterms:created xsi:type="dcterms:W3CDTF">2010-07-29T14:05:23Z</dcterms:created>
  <dcterms:modified xsi:type="dcterms:W3CDTF">2019-10-02T15:10:47Z</dcterms:modified>
</cp:coreProperties>
</file>