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7"/>
  </p:notesMasterIdLst>
  <p:handoutMasterIdLst>
    <p:handoutMasterId r:id="rId18"/>
  </p:handoutMasterIdLst>
  <p:sldIdLst>
    <p:sldId id="602" r:id="rId2"/>
    <p:sldId id="606" r:id="rId3"/>
    <p:sldId id="605" r:id="rId4"/>
    <p:sldId id="577" r:id="rId5"/>
    <p:sldId id="574" r:id="rId6"/>
    <p:sldId id="596" r:id="rId7"/>
    <p:sldId id="597" r:id="rId8"/>
    <p:sldId id="599" r:id="rId9"/>
    <p:sldId id="598" r:id="rId10"/>
    <p:sldId id="589" r:id="rId11"/>
    <p:sldId id="590" r:id="rId12"/>
    <p:sldId id="592" r:id="rId13"/>
    <p:sldId id="593" r:id="rId14"/>
    <p:sldId id="594" r:id="rId15"/>
    <p:sldId id="601" r:id="rId16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485" autoAdjust="0"/>
  </p:normalViewPr>
  <p:slideViewPr>
    <p:cSldViewPr>
      <p:cViewPr varScale="1">
        <p:scale>
          <a:sx n="76" d="100"/>
          <a:sy n="76" d="100"/>
        </p:scale>
        <p:origin x="-16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MDP </a:t>
            </a:r>
            <a:r>
              <a:rPr kumimoji="0" lang="ko-KR" altLang="en-US" kern="0" dirty="0" smtClean="0">
                <a:sym typeface="굴림" pitchFamily="50" charset="-127"/>
              </a:rPr>
              <a:t>쓰는 이유 </a:t>
            </a:r>
            <a:r>
              <a:rPr kumimoji="0" lang="en-US" altLang="ko-KR" kern="0" dirty="0" smtClean="0">
                <a:sym typeface="Wingdings" panose="05000000000000000000" pitchFamily="2" charset="2"/>
              </a:rPr>
              <a:t> Greedy</a:t>
            </a:r>
            <a:r>
              <a:rPr kumimoji="0" lang="ko-KR" altLang="en-US" kern="0" dirty="0" smtClean="0">
                <a:sym typeface="Wingdings" panose="05000000000000000000" pitchFamily="2" charset="2"/>
              </a:rPr>
              <a:t>와 비교</a:t>
            </a:r>
            <a:endParaRPr kumimoji="0" lang="en-US" altLang="ko-KR" kern="0" dirty="0" smtClean="0">
              <a:sym typeface="Wingdings" panose="05000000000000000000" pitchFamily="2" charset="2"/>
            </a:endParaRP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4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11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현재 접속하고 있는 </a:t>
            </a:r>
            <a:r>
              <a:rPr kumimoji="0" lang="en-US" altLang="ko-KR" b="1" kern="0" dirty="0" smtClean="0">
                <a:sym typeface="굴림" pitchFamily="50" charset="-127"/>
              </a:rPr>
              <a:t>AP</a:t>
            </a:r>
            <a:r>
              <a:rPr kumimoji="0" lang="ko-KR" altLang="en-US" b="1" kern="0" dirty="0" smtClean="0">
                <a:sym typeface="굴림" pitchFamily="50" charset="-127"/>
              </a:rPr>
              <a:t>에 다른 사용자들이 접속해서 속도가 느려지거나 </a:t>
            </a:r>
            <a:endParaRPr kumimoji="0" lang="en-US" altLang="ko-KR" b="1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1" kern="0" dirty="0" smtClean="0">
                <a:sym typeface="굴림" pitchFamily="50" charset="-127"/>
              </a:rPr>
              <a:t>MPEG-DASH</a:t>
            </a:r>
            <a:r>
              <a:rPr kumimoji="0" lang="ko-KR" altLang="en-US" b="1" kern="0" dirty="0" smtClean="0">
                <a:sym typeface="굴림" pitchFamily="50" charset="-127"/>
              </a:rPr>
              <a:t>는 비디오의 끊김을 방지하기 위해 클라이언트 상황에 따른 </a:t>
            </a:r>
            <a:r>
              <a:rPr kumimoji="0" lang="ko-KR" altLang="en-US" b="1" kern="0" dirty="0" err="1" smtClean="0">
                <a:sym typeface="굴림" pitchFamily="50" charset="-127"/>
              </a:rPr>
              <a:t>적응형</a:t>
            </a:r>
            <a:r>
              <a:rPr kumimoji="0" lang="ko-KR" altLang="en-US" b="1" kern="0" dirty="0" smtClean="0">
                <a:sym typeface="굴림" pitchFamily="50" charset="-127"/>
              </a:rPr>
              <a:t> </a:t>
            </a:r>
            <a:r>
              <a:rPr kumimoji="0" lang="ko-KR" altLang="en-US" b="1" kern="0" dirty="0" err="1" smtClean="0">
                <a:sym typeface="굴림" pitchFamily="50" charset="-127"/>
              </a:rPr>
              <a:t>스트리밍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36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err="1" smtClean="0">
                <a:sym typeface="굴림" pitchFamily="50" charset="-127"/>
              </a:rPr>
              <a:t>QoE</a:t>
            </a:r>
            <a:r>
              <a:rPr kumimoji="0" lang="ko-KR" altLang="en-US" kern="0" dirty="0" smtClean="0">
                <a:sym typeface="굴림" pitchFamily="50" charset="-127"/>
              </a:rPr>
              <a:t>에 대한 정의도 없음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Survey</a:t>
            </a:r>
            <a:r>
              <a:rPr kumimoji="0" lang="ko-KR" altLang="en-US" kern="0" dirty="0" smtClean="0">
                <a:sym typeface="굴림" pitchFamily="50" charset="-127"/>
              </a:rPr>
              <a:t>도 부족함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다른 논문에서</a:t>
            </a:r>
            <a:r>
              <a:rPr kumimoji="0" lang="ko-KR" altLang="en-US" kern="0" baseline="0" dirty="0" smtClean="0">
                <a:sym typeface="굴림" pitchFamily="50" charset="-127"/>
              </a:rPr>
              <a:t> </a:t>
            </a:r>
            <a:r>
              <a:rPr kumimoji="0" lang="en-US" altLang="ko-KR" kern="0" baseline="0" dirty="0" smtClean="0">
                <a:sym typeface="굴림" pitchFamily="50" charset="-127"/>
              </a:rPr>
              <a:t>multiple </a:t>
            </a:r>
            <a:r>
              <a:rPr kumimoji="0" lang="en-US" altLang="ko-KR" kern="0" baseline="0" dirty="0" err="1" smtClean="0">
                <a:sym typeface="굴림" pitchFamily="50" charset="-127"/>
              </a:rPr>
              <a:t>WiFi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가져와서 설명할 필요도 있음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어떤 어려움</a:t>
            </a:r>
            <a:r>
              <a:rPr kumimoji="0" lang="en-US" altLang="ko-KR" kern="0" baseline="0" dirty="0" smtClean="0">
                <a:sym typeface="굴림" pitchFamily="50" charset="-127"/>
              </a:rPr>
              <a:t>, </a:t>
            </a:r>
            <a:r>
              <a:rPr kumimoji="0" lang="ko-KR" altLang="en-US" kern="0" baseline="0" dirty="0" smtClean="0">
                <a:sym typeface="굴림" pitchFamily="50" charset="-127"/>
              </a:rPr>
              <a:t>이슈들이 있기에 </a:t>
            </a:r>
            <a:r>
              <a:rPr kumimoji="0" lang="en-US" altLang="ko-KR" kern="0" baseline="0" dirty="0" smtClean="0">
                <a:sym typeface="굴림" pitchFamily="50" charset="-127"/>
              </a:rPr>
              <a:t>SDN</a:t>
            </a:r>
            <a:r>
              <a:rPr kumimoji="0" lang="ko-KR" altLang="en-US" kern="0" baseline="0" dirty="0" smtClean="0">
                <a:sym typeface="굴림" pitchFamily="50" charset="-127"/>
              </a:rPr>
              <a:t>으로 </a:t>
            </a:r>
            <a:r>
              <a:rPr kumimoji="0" lang="en-US" altLang="ko-KR" kern="0" baseline="0" dirty="0" smtClean="0">
                <a:sym typeface="굴림" pitchFamily="50" charset="-127"/>
              </a:rPr>
              <a:t>AP</a:t>
            </a:r>
            <a:r>
              <a:rPr kumimoji="0" lang="ko-KR" altLang="en-US" kern="0" baseline="0" dirty="0" smtClean="0">
                <a:sym typeface="굴림" pitchFamily="50" charset="-127"/>
              </a:rPr>
              <a:t>를 관리하는 지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통신사는 실제로 이렇게 하고 있다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Related work </a:t>
            </a:r>
            <a:r>
              <a:rPr kumimoji="0" lang="ko-KR" altLang="en-US" kern="0" baseline="0" dirty="0" smtClean="0">
                <a:sym typeface="굴림" pitchFamily="50" charset="-127"/>
              </a:rPr>
              <a:t>좀 뽑아놓아야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baseline="0" dirty="0" err="1" smtClean="0">
                <a:sym typeface="굴림" pitchFamily="50" charset="-127"/>
              </a:rPr>
              <a:t>그런데에서는</a:t>
            </a:r>
            <a:r>
              <a:rPr kumimoji="0" lang="ko-KR" altLang="en-US" kern="0" baseline="0" dirty="0" smtClean="0">
                <a:sym typeface="굴림" pitchFamily="50" charset="-127"/>
              </a:rPr>
              <a:t> </a:t>
            </a:r>
            <a:r>
              <a:rPr kumimoji="0" lang="en-US" altLang="ko-KR" kern="0" baseline="0" dirty="0" err="1" smtClean="0">
                <a:sym typeface="굴림" pitchFamily="50" charset="-127"/>
              </a:rPr>
              <a:t>QoE</a:t>
            </a:r>
            <a:r>
              <a:rPr kumimoji="0" lang="ko-KR" altLang="en-US" kern="0" baseline="0" dirty="0" smtClean="0">
                <a:sym typeface="굴림" pitchFamily="50" charset="-127"/>
              </a:rPr>
              <a:t>를 어떻게 쓰고 있다</a:t>
            </a:r>
            <a:r>
              <a:rPr kumimoji="0" lang="en-US" altLang="ko-KR" kern="0" baseline="0" dirty="0" smtClean="0">
                <a:sym typeface="굴림" pitchFamily="50" charset="-127"/>
              </a:rPr>
              <a:t>. </a:t>
            </a:r>
            <a:r>
              <a:rPr kumimoji="0" lang="ko-KR" altLang="en-US" kern="0" baseline="0" dirty="0" err="1" smtClean="0">
                <a:sym typeface="굴림" pitchFamily="50" charset="-127"/>
              </a:rPr>
              <a:t>로드벨런싱을</a:t>
            </a:r>
            <a:r>
              <a:rPr kumimoji="0" lang="ko-KR" altLang="en-US" kern="0" baseline="0" dirty="0" smtClean="0">
                <a:sym typeface="굴림" pitchFamily="50" charset="-127"/>
              </a:rPr>
              <a:t> 어떻게 하고 잇는지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baseline="0" dirty="0" smtClean="0">
                <a:sym typeface="굴림" pitchFamily="50" charset="-127"/>
              </a:rPr>
              <a:t>목표 </a:t>
            </a:r>
            <a:r>
              <a:rPr kumimoji="0" lang="en-US" altLang="ko-KR" kern="0" baseline="0" dirty="0" smtClean="0">
                <a:sym typeface="굴림" pitchFamily="50" charset="-127"/>
              </a:rPr>
              <a:t>-&gt; </a:t>
            </a:r>
            <a:r>
              <a:rPr kumimoji="0" lang="ko-KR" altLang="en-US" kern="0" baseline="0" dirty="0" err="1" smtClean="0">
                <a:sym typeface="굴림" pitchFamily="50" charset="-127"/>
              </a:rPr>
              <a:t>두가지</a:t>
            </a:r>
            <a:r>
              <a:rPr kumimoji="0" lang="ko-KR" altLang="en-US" kern="0" baseline="0" dirty="0" smtClean="0">
                <a:sym typeface="굴림" pitchFamily="50" charset="-127"/>
              </a:rPr>
              <a:t> 목표가 아니라 두 가지 방법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kern="0" dirty="0" err="1" smtClean="0">
                <a:sym typeface="굴림" pitchFamily="50" charset="-127"/>
              </a:rPr>
              <a:t>멀티플</a:t>
            </a:r>
            <a:r>
              <a:rPr kumimoji="0" lang="ko-KR" altLang="en-US" kern="0" dirty="0" smtClean="0">
                <a:sym typeface="굴림" pitchFamily="50" charset="-127"/>
              </a:rPr>
              <a:t> 네트워크나 비디오 </a:t>
            </a:r>
            <a:r>
              <a:rPr kumimoji="0" lang="ko-KR" altLang="en-US" kern="0" dirty="0" err="1" smtClean="0">
                <a:sym typeface="굴림" pitchFamily="50" charset="-127"/>
              </a:rPr>
              <a:t>스트리밍</a:t>
            </a:r>
            <a:r>
              <a:rPr kumimoji="0" lang="ko-KR" altLang="en-US" kern="0" dirty="0" smtClean="0">
                <a:sym typeface="굴림" pitchFamily="50" charset="-127"/>
              </a:rPr>
              <a:t> 갑자기 말하면 </a:t>
            </a:r>
            <a:r>
              <a:rPr kumimoji="0" lang="ko-KR" altLang="en-US" kern="0" dirty="0" err="1" smtClean="0">
                <a:sym typeface="굴림" pitchFamily="50" charset="-127"/>
              </a:rPr>
              <a:t>와닫지</a:t>
            </a:r>
            <a:r>
              <a:rPr kumimoji="0" lang="ko-KR" altLang="en-US" kern="0" dirty="0" smtClean="0">
                <a:sym typeface="굴림" pitchFamily="50" charset="-127"/>
              </a:rPr>
              <a:t> 않음 </a:t>
            </a:r>
            <a:r>
              <a:rPr kumimoji="0" lang="en-US" altLang="ko-KR" kern="0" dirty="0" smtClean="0">
                <a:sym typeface="굴림" pitchFamily="50" charset="-127"/>
              </a:rPr>
              <a:t>-&gt; </a:t>
            </a:r>
            <a:r>
              <a:rPr kumimoji="0" lang="ko-KR" altLang="en-US" kern="0" dirty="0" smtClean="0">
                <a:sym typeface="굴림" pitchFamily="50" charset="-127"/>
              </a:rPr>
              <a:t>관련 배경을 설명해줘야</a:t>
            </a:r>
            <a:r>
              <a:rPr kumimoji="0" lang="en-US" altLang="ko-KR" kern="0" dirty="0" smtClean="0">
                <a:sym typeface="굴림" pitchFamily="50" charset="-127"/>
              </a:rPr>
              <a:t>…(</a:t>
            </a:r>
            <a:r>
              <a:rPr kumimoji="0" lang="ko-KR" altLang="en-US" kern="0" dirty="0" smtClean="0">
                <a:sym typeface="굴림" pitchFamily="50" charset="-127"/>
              </a:rPr>
              <a:t>전에</a:t>
            </a:r>
            <a:r>
              <a:rPr kumimoji="0" lang="en-US" altLang="ko-KR" kern="0" dirty="0" smtClean="0">
                <a:sym typeface="굴림" pitchFamily="50" charset="-127"/>
              </a:rPr>
              <a:t>)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networking.org/wp-content/uploads/2017/06/sdn-architecture-img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 #1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Multimedia Computing and Networking Lab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2018-07-06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직사각형 70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직사각형 9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97" name="오른쪽 화살표 96"/>
          <p:cNvSpPr/>
          <p:nvPr/>
        </p:nvSpPr>
        <p:spPr>
          <a:xfrm rot="18691493">
            <a:off x="2076102" y="4301520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8" name="오른쪽 화살표 97"/>
          <p:cNvSpPr/>
          <p:nvPr/>
        </p:nvSpPr>
        <p:spPr>
          <a:xfrm rot="21069168">
            <a:off x="3452601" y="469828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0" name="오른쪽 화살표 99"/>
          <p:cNvSpPr/>
          <p:nvPr/>
        </p:nvSpPr>
        <p:spPr>
          <a:xfrm rot="15361692">
            <a:off x="4050831" y="533257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오른쪽 화살표 104"/>
          <p:cNvSpPr/>
          <p:nvPr/>
        </p:nvSpPr>
        <p:spPr>
          <a:xfrm rot="18240409">
            <a:off x="5492889" y="3904048"/>
            <a:ext cx="4320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Basic Idea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 collects information from clients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List of connectable APs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load</a:t>
            </a:r>
            <a:r>
              <a:rPr lang="en-US" altLang="ko-KR" sz="1600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balancing</a:t>
            </a: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Buffer state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bitrate</a:t>
            </a:r>
            <a:r>
              <a:rPr lang="en-US" altLang="ko-KR" sz="1600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adjustment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Traffic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Traffic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collects information using Open Flow protocol</a:t>
            </a: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OFPMP_PORT_STATS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message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Clients respond to it with </a:t>
            </a:r>
            <a:r>
              <a:rPr lang="en-US" altLang="ko-KR" sz="1600" b="1" dirty="0" err="1">
                <a:solidFill>
                  <a:srgbClr val="FF0000"/>
                </a:solidFill>
              </a:rPr>
              <a:t>ofp_port_stats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message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6119"/>
            <a:ext cx="1740991" cy="313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3292766" y="6073551"/>
            <a:ext cx="255871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ofp_port_stats</a:t>
            </a:r>
            <a:r>
              <a:rPr lang="en-US" altLang="ko-KR" sz="1400" b="1" dirty="0" smtClean="0"/>
              <a:t> structure &gt;</a:t>
            </a:r>
            <a:endParaRPr lang="ko-KR" altLang="en-US" sz="1400" b="1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779912" y="4077072"/>
            <a:ext cx="16561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372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Traffic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Traffic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collects information using Open Flow protocol</a:t>
            </a: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OFPMP_PORT_STATS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message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Calculate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available bandwidth</a:t>
            </a:r>
            <a:endParaRPr lang="en-US" altLang="ko-KR" sz="16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latin typeface="Arial"/>
                <a:ea typeface="굴림"/>
                <a:cs typeface="Tahoma" panose="020B0604030504040204" pitchFamily="34" charset="0"/>
              </a:rPr>
              <a:t>Define bandwidth as </a:t>
            </a:r>
            <a:r>
              <a:rPr lang="en-US" altLang="ko-KR" sz="1600" b="1" kern="0" dirty="0" err="1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rx_bytes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/ time</a:t>
            </a: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6119"/>
            <a:ext cx="1740991" cy="313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3292766" y="6073551"/>
            <a:ext cx="255871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ofp_port_stats</a:t>
            </a:r>
            <a:r>
              <a:rPr lang="en-US" altLang="ko-KR" sz="1400" b="1" dirty="0" smtClean="0"/>
              <a:t> structure &gt;</a:t>
            </a:r>
            <a:endParaRPr lang="ko-KR" altLang="en-US" sz="1400" b="1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744031" y="4077072"/>
            <a:ext cx="16561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460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Description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353177" cy="5087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Problem Description</a:t>
                </a: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Load</a:t>
                </a:r>
              </a:p>
              <a:p>
                <a:pPr marL="819450" lvl="2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kern="0" smtClea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𝐿</m:t>
                      </m:r>
                      <m:r>
                        <a:rPr lang="en-US" altLang="ko-KR" sz="20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굴림"/>
                          <a:cs typeface="Tahoma" panose="020B0604030504040204" pitchFamily="34" charset="0"/>
                        </a:rPr>
                        <m:t>𝑜𝑎𝑑</m:t>
                      </m:r>
                      <m:r>
                        <a:rPr lang="en-US" altLang="ko-KR" sz="2000" b="0" i="1" kern="0" smtClea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𝑇𝑜𝑡𝑎𝑙</m:t>
                          </m:r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 </m:t>
                          </m:r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𝐵𝑎𝑛𝑑𝑤𝑖𝑑𝑡h</m:t>
                          </m:r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 − </m:t>
                          </m:r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𝐴</m:t>
                          </m:r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𝑣𝑎𝑖𝑙𝑎𝑏𝑙𝑒</m:t>
                          </m:r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 </m:t>
                          </m:r>
                          <m:r>
                            <a:rPr lang="en-US" altLang="ko-KR" sz="2000" i="1" ker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𝐵𝑎𝑛𝑑𝑤𝑖𝑑𝑡h</m:t>
                          </m:r>
                        </m:num>
                        <m:den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𝑇𝑜𝑡𝑎𝑙</m:t>
                          </m:r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 </m:t>
                          </m:r>
                          <m:r>
                            <a:rPr lang="en-US" altLang="ko-KR" sz="2000" b="0" i="1" kern="0" smtClean="0">
                              <a:solidFill>
                                <a:srgbClr val="000000"/>
                              </a:solidFill>
                              <a:latin typeface="Cambria Math"/>
                              <a:ea typeface="굴림"/>
                              <a:cs typeface="Tahoma" panose="020B0604030504040204" pitchFamily="34" charset="0"/>
                            </a:rPr>
                            <m:t>𝐵𝑎𝑛𝑑𝑤𝑖𝑑𝑡h</m:t>
                          </m:r>
                        </m:den>
                      </m:f>
                    </m:oMath>
                  </m:oMathPara>
                </a14:m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MDP</a:t>
                </a: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State:			Quantized Load</a:t>
                </a:r>
                <a:endParaRPr lang="en-US" altLang="ko-KR" sz="2000" b="1" kern="0" dirty="0" smtClean="0">
                  <a:solidFill>
                    <a:srgbClr val="FF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Action:			AP Change</a:t>
                </a: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Reward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		Jain Fairness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Index</a:t>
                </a:r>
                <a:endParaRPr lang="en-US" altLang="ko-KR" sz="2000" b="1" kern="0" dirty="0" smtClean="0">
                  <a:solidFill>
                    <a:srgbClr val="FF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32600" lvl="8" fontAlgn="t">
                  <a:spcBef>
                    <a:spcPct val="20000"/>
                  </a:spcBef>
                  <a:buClr>
                    <a:srgbClr val="A20000"/>
                  </a:buClr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ea typeface="굴림"/>
                    <a:cs typeface="Tahom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R</m:t>
                    </m:r>
                    <m:r>
                      <a:rPr lang="en-US" altLang="ko-KR" sz="1800" b="0" i="0" kern="0" smtClea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80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굴림"/>
                                        <a:cs typeface="Tahoma" panose="020B0604030504040204" pitchFamily="34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18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굴림"/>
                                        <a:cs typeface="Tahoma" panose="020B0604030504040204" pitchFamily="34" charset="0"/>
                                      </a:rPr>
                                      <m:t>𝐿</m:t>
                                    </m:r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18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8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𝑛</m:t>
                        </m:r>
                        <m:r>
                          <a:rPr lang="en-US" altLang="ko-KR" sz="18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∙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ko-KR" sz="18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1800" b="0" i="1" kern="0" smtClea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 (</m:t>
                    </m:r>
                    <m:f>
                      <m:fPr>
                        <m:ctrlPr>
                          <a:rPr lang="en-US" altLang="ko-KR" sz="18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18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𝑛</m:t>
                        </m:r>
                      </m:den>
                    </m:f>
                    <m:r>
                      <a:rPr lang="en-US" altLang="ko-KR" sz="1800" b="0" i="1" kern="0" smtClea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r>
                      <a:rPr lang="en-US" altLang="ko-KR" sz="1800" b="0" i="1" kern="0" smtClea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𝑅</m:t>
                    </m:r>
                    <m:r>
                      <a:rPr lang="en-US" altLang="ko-KR" sz="1800" b="0" i="1" kern="0" smtClea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≤1)</m:t>
                    </m:r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Q-Learning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Goal:			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Find action which can maximize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long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	-term reward</a:t>
                </a: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353177" cy="5087931"/>
              </a:xfrm>
              <a:prstGeom prst="rect">
                <a:avLst/>
              </a:prstGeom>
              <a:blipFill rotWithShape="1">
                <a:blip r:embed="rId3"/>
                <a:stretch>
                  <a:fillRect l="-1022" t="-9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5522168"/>
            <a:ext cx="7991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7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Work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 Adjustment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Formulation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System Architecture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6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Background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Goal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Basic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Idea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Description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5" y="1135063"/>
            <a:ext cx="8353177" cy="3921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Background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Video streaming over wireless networks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is 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compelling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many </a:t>
            </a:r>
            <a:r>
              <a:rPr lang="en-US" altLang="ko-KR" sz="18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applications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ranging from home entertainment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surveillance 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search-and-rescue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operations</a:t>
            </a:r>
            <a:r>
              <a:rPr lang="en-US" altLang="ko-KR" sz="1600" kern="0" baseline="3000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1)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echnical 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challenges arise when the </a:t>
            </a:r>
            <a:r>
              <a:rPr lang="en-US" altLang="ko-KR" sz="1800" b="1" kern="0" dirty="0">
                <a:latin typeface="Arial"/>
                <a:ea typeface="굴림"/>
                <a:cs typeface="Tahoma" panose="020B0604030504040204" pitchFamily="34" charset="0"/>
              </a:rPr>
              <a:t>unpredictable nature </a:t>
            </a:r>
            <a:r>
              <a:rPr lang="en-US" altLang="ko-KR" sz="1800" b="1" kern="0" dirty="0" smtClean="0">
                <a:latin typeface="Arial"/>
                <a:ea typeface="굴림"/>
                <a:cs typeface="Tahoma" panose="020B0604030504040204" pitchFamily="34" charset="0"/>
              </a:rPr>
              <a:t>of the </a:t>
            </a:r>
            <a:r>
              <a:rPr lang="en-US" altLang="ko-KR" sz="1800" b="1" kern="0" dirty="0">
                <a:latin typeface="Arial"/>
                <a:ea typeface="굴림"/>
                <a:cs typeface="Tahoma" panose="020B0604030504040204" pitchFamily="34" charset="0"/>
              </a:rPr>
              <a:t>wireless radio channel</a:t>
            </a:r>
            <a:r>
              <a:rPr lang="en-US" altLang="ko-KR" sz="1600" b="1" kern="0" dirty="0"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meets the requirements of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high data 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rate and low latency for video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transport</a:t>
            </a:r>
            <a:r>
              <a:rPr lang="en-US" altLang="ko-KR" sz="1600" kern="0" baseline="3000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1)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62250" lvl="1" algn="just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There are some methods to treat unpredictable problems like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Load Balancing and MPEG-DASH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.</a:t>
            </a:r>
            <a:endParaRPr lang="en-US" altLang="ko-KR" sz="16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8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Load balancing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is established </a:t>
            </a:r>
            <a:r>
              <a:rPr lang="en-US" altLang="ko-KR" sz="18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based on the local information</a:t>
            </a: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of the network in the conventional network. Hence it is not very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precise</a:t>
            </a:r>
            <a:r>
              <a:rPr lang="en-US" altLang="ko-KR" sz="1600" kern="0" baseline="3000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2)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MPEG-DASH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also use only local information.</a:t>
            </a:r>
            <a:endParaRPr lang="en-US" altLang="ko-KR" sz="16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Background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10" name="포인트가 7개인 별 9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0" y="5805264"/>
            <a:ext cx="91440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1) Video </a:t>
            </a:r>
            <a:r>
              <a:rPr lang="en-US" altLang="ko-KR" sz="1000" dirty="0"/>
              <a:t>Streaming Over Wireless Network, </a:t>
            </a:r>
            <a:r>
              <a:rPr lang="en-US" altLang="ko-KR" sz="1000" dirty="0" smtClean="0"/>
              <a:t>2007 </a:t>
            </a:r>
            <a:r>
              <a:rPr lang="en-US" altLang="ko-KR" sz="1000" dirty="0"/>
              <a:t>15th European Signal Processing </a:t>
            </a:r>
            <a:r>
              <a:rPr lang="en-US" altLang="ko-KR" sz="1000" dirty="0" smtClean="0"/>
              <a:t>Conference</a:t>
            </a:r>
            <a:endParaRPr lang="en-US" altLang="ko-KR" sz="1000" dirty="0"/>
          </a:p>
          <a:p>
            <a:r>
              <a:rPr lang="en-US" altLang="ko-KR" sz="1000" dirty="0" smtClean="0"/>
              <a:t>2) Load </a:t>
            </a:r>
            <a:r>
              <a:rPr lang="en-US" altLang="ko-KR" sz="1000" dirty="0"/>
              <a:t>Balancing Mechanisms in the Software Defined Networks: </a:t>
            </a:r>
            <a:r>
              <a:rPr lang="en-US" altLang="ko-KR" sz="1000" dirty="0" smtClean="0"/>
              <a:t>A </a:t>
            </a:r>
            <a:r>
              <a:rPr lang="en-US" altLang="ko-KR" sz="1000" dirty="0"/>
              <a:t>Systematic and Comprehensive Review of the Literature</a:t>
            </a:r>
            <a:r>
              <a:rPr lang="en-US" altLang="ko-KR" sz="1000" dirty="0" smtClean="0"/>
              <a:t>, </a:t>
            </a:r>
            <a:r>
              <a:rPr lang="en-US" altLang="ko-KR" sz="1000" dirty="0" smtClean="0"/>
              <a:t>2018 </a:t>
            </a:r>
            <a:r>
              <a:rPr lang="en-US" altLang="ko-KR" sz="1000" dirty="0" smtClean="0"/>
              <a:t>IEEE </a:t>
            </a:r>
            <a:r>
              <a:rPr lang="en-US" altLang="ko-KR" sz="1000" dirty="0" smtClean="0"/>
              <a:t>Access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322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Goal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Goal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5" name="Picture 2" descr="sd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14175"/>
            <a:ext cx="3242111" cy="383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851921" y="1614174"/>
            <a:ext cx="5292080" cy="425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Because SDN has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global view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of the network, SDN based load balancing methods are more accurate and has high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performance</a:t>
            </a:r>
            <a:r>
              <a:rPr lang="en-US" altLang="ko-KR" sz="1600" kern="0" baseline="3000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3</a:t>
            </a:r>
            <a:r>
              <a:rPr lang="en-US" altLang="ko-KR" sz="1600" kern="0" baseline="3000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62250" lvl="1" algn="just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SDN, to give satisfactory video </a:t>
            </a: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streaming </a:t>
            </a: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over unpredictable Wi-Fi networks</a:t>
            </a:r>
            <a:endParaRPr lang="en-US" altLang="ko-KR" sz="16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6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algn="just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18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 Load Balancing</a:t>
            </a:r>
            <a:endParaRPr lang="en-US" altLang="ko-KR" sz="14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4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Considering overall AP traffic, balance load</a:t>
            </a:r>
            <a:endParaRPr lang="en-US" altLang="ko-KR" sz="14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algn="just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algn="just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18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Adjusting Bitrate</a:t>
            </a:r>
            <a:endParaRPr lang="en-US" altLang="ko-KR" sz="14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4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Overall other clients traffic, adjust bitrate</a:t>
            </a:r>
            <a:endParaRPr lang="en-US" altLang="ko-KR" sz="14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lvl="0" algn="just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0177" y="5517812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800" kern="0" dirty="0" smtClean="0">
                <a:sym typeface="굴림" pitchFamily="50" charset="-127"/>
                <a:hlinkClick r:id="rId4"/>
              </a:rPr>
              <a:t>&lt; https</a:t>
            </a:r>
            <a:r>
              <a:rPr kumimoji="0" lang="en-US" altLang="ko-KR" sz="800" kern="0" dirty="0">
                <a:sym typeface="굴림" pitchFamily="50" charset="-127"/>
                <a:hlinkClick r:id="rId4"/>
              </a:rPr>
              <a:t>://</a:t>
            </a:r>
            <a:r>
              <a:rPr kumimoji="0" lang="en-US" altLang="ko-KR" sz="800" kern="0" dirty="0" smtClean="0">
                <a:sym typeface="굴림" pitchFamily="50" charset="-127"/>
                <a:hlinkClick r:id="rId4"/>
              </a:rPr>
              <a:t>www.opennetworking.org/wp-content/uploads/2017/06/sdn-architecture-img.jpg</a:t>
            </a:r>
            <a:r>
              <a:rPr kumimoji="0" lang="en-US" altLang="ko-KR" sz="800" kern="0" dirty="0" smtClean="0">
                <a:sym typeface="굴림" pitchFamily="50" charset="-127"/>
              </a:rPr>
              <a:t> &gt;</a:t>
            </a:r>
            <a:endParaRPr kumimoji="0" lang="en-US" altLang="ko-KR" sz="800" kern="0" dirty="0">
              <a:sym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7504" y="5919083"/>
            <a:ext cx="9144000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3)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Load Balancing Mechanisms in the Software Defined Networks: </a:t>
            </a:r>
            <a:r>
              <a:rPr lang="en-US" altLang="ko-KR" sz="1000" dirty="0" smtClean="0"/>
              <a:t>A </a:t>
            </a:r>
            <a:r>
              <a:rPr lang="en-US" altLang="ko-KR" sz="1000" dirty="0"/>
              <a:t>Systematic and Comprehensive Review of the Literature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2018 IEEE </a:t>
            </a:r>
            <a:r>
              <a:rPr lang="en-US" altLang="ko-KR" sz="1000" dirty="0" smtClean="0"/>
              <a:t>Access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402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46758" y="4951710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52" name="오른쪽 화살표 51"/>
          <p:cNvSpPr/>
          <p:nvPr/>
        </p:nvSpPr>
        <p:spPr>
          <a:xfrm rot="18691493">
            <a:off x="2076102" y="4301520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 rot="21069168">
            <a:off x="3452601" y="469828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오른쪽 화살표 53"/>
          <p:cNvSpPr/>
          <p:nvPr/>
        </p:nvSpPr>
        <p:spPr>
          <a:xfrm rot="8977943">
            <a:off x="4403972" y="4304687"/>
            <a:ext cx="720080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오른쪽 화살표 54"/>
          <p:cNvSpPr/>
          <p:nvPr/>
        </p:nvSpPr>
        <p:spPr>
          <a:xfrm rot="15361692">
            <a:off x="4050831" y="533257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-198877" y="3957476"/>
            <a:ext cx="266489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2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List of connectable  </a:t>
            </a:r>
          </a:p>
          <a:p>
            <a:pPr marL="689400" lvl="2" algn="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2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APs</a:t>
            </a:r>
            <a:endParaRPr lang="en-US" altLang="ko-KR" sz="1200" b="1" kern="0" dirty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46758" y="4951710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오른쪽 화살표 27"/>
          <p:cNvSpPr/>
          <p:nvPr/>
        </p:nvSpPr>
        <p:spPr>
          <a:xfrm rot="16200000">
            <a:off x="3671488" y="3537424"/>
            <a:ext cx="1275906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 rot="12856666">
            <a:off x="4606433" y="3027987"/>
            <a:ext cx="1388029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 rot="18925088">
            <a:off x="2707243" y="3042763"/>
            <a:ext cx="11085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44839" y="2690018"/>
            <a:ext cx="266489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2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List of connectable  </a:t>
            </a:r>
          </a:p>
          <a:p>
            <a:pPr marL="689400" lvl="2" algn="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2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APs</a:t>
            </a:r>
            <a:endParaRPr lang="en-US" altLang="ko-KR" sz="1200" b="1" kern="0" dirty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4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46758" y="4951710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오른쪽 화살표 27"/>
          <p:cNvSpPr/>
          <p:nvPr/>
        </p:nvSpPr>
        <p:spPr>
          <a:xfrm rot="16200000">
            <a:off x="3671488" y="3537424"/>
            <a:ext cx="1275906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 rot="12856666">
            <a:off x="4606433" y="3027987"/>
            <a:ext cx="1388029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 rot="18925088">
            <a:off x="2707243" y="3042763"/>
            <a:ext cx="11085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오른쪽 화살표 31"/>
          <p:cNvSpPr/>
          <p:nvPr/>
        </p:nvSpPr>
        <p:spPr>
          <a:xfrm rot="5400000">
            <a:off x="3490517" y="3516330"/>
            <a:ext cx="12538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오른쪽 화살표 32"/>
          <p:cNvSpPr/>
          <p:nvPr/>
        </p:nvSpPr>
        <p:spPr>
          <a:xfrm rot="2148628">
            <a:off x="4689850" y="2821733"/>
            <a:ext cx="1388029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오른쪽 화살표 34"/>
          <p:cNvSpPr/>
          <p:nvPr/>
        </p:nvSpPr>
        <p:spPr>
          <a:xfrm rot="8082756">
            <a:off x="2711375" y="3403509"/>
            <a:ext cx="12538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4839" y="2828517"/>
            <a:ext cx="26648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2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Traffic Monitoring</a:t>
            </a:r>
            <a:endParaRPr lang="en-US" altLang="ko-KR" sz="1200" b="1" kern="0" dirty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52454" y="2310980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Media Server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직사각형 37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4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46758" y="4951710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오른쪽 화살표 27"/>
          <p:cNvSpPr/>
          <p:nvPr/>
        </p:nvSpPr>
        <p:spPr>
          <a:xfrm rot="16200000">
            <a:off x="3671488" y="3537424"/>
            <a:ext cx="1275906" cy="194962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0031" y="3105080"/>
            <a:ext cx="26648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2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Request load balancing</a:t>
            </a:r>
            <a:endParaRPr lang="en-US" altLang="ko-KR" sz="1200" b="1" kern="0" dirty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57684" y="4645913"/>
            <a:ext cx="3328058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8000" lvl="2" indent="-228600" algn="just" fontAlgn="t">
              <a:spcBef>
                <a:spcPct val="20000"/>
              </a:spcBef>
              <a:buClr>
                <a:srgbClr val="A20000"/>
              </a:buClr>
              <a:buAutoNum type="arabicPeriod"/>
            </a:pPr>
            <a:r>
              <a:rPr lang="en-US" altLang="ko-KR" sz="1200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C</a:t>
            </a:r>
            <a:r>
              <a:rPr lang="en-US" altLang="ko-KR" sz="12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lient is added</a:t>
            </a:r>
          </a:p>
          <a:p>
            <a:pPr marL="918000" lvl="2" indent="-228600" algn="just" fontAlgn="t">
              <a:spcBef>
                <a:spcPct val="20000"/>
              </a:spcBef>
              <a:buClr>
                <a:srgbClr val="A20000"/>
              </a:buClr>
              <a:buAutoNum type="arabicPeriod"/>
            </a:pPr>
            <a:r>
              <a:rPr lang="en-US" altLang="ko-KR" sz="12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Client is disconnected</a:t>
            </a:r>
            <a:endParaRPr lang="en-US" altLang="ko-KR" sz="1200" b="1" kern="0" dirty="0" smtClean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algn="just" fontAlgn="t">
              <a:spcBef>
                <a:spcPct val="20000"/>
              </a:spcBef>
              <a:buClr>
                <a:srgbClr val="A20000"/>
              </a:buClr>
              <a:buAutoNum type="arabicPeriod"/>
            </a:pPr>
            <a:r>
              <a:rPr lang="en-US" altLang="ko-KR" sz="12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Load is over the threshold</a:t>
            </a:r>
            <a:endParaRPr lang="en-US" altLang="ko-KR" sz="1200" b="1" kern="0" dirty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9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46758" y="4951710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오른쪽 화살표 30"/>
          <p:cNvSpPr/>
          <p:nvPr/>
        </p:nvSpPr>
        <p:spPr>
          <a:xfrm rot="18240409">
            <a:off x="5492889" y="3904048"/>
            <a:ext cx="4320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오른쪽 화살표 31"/>
          <p:cNvSpPr/>
          <p:nvPr/>
        </p:nvSpPr>
        <p:spPr>
          <a:xfrm rot="5400000">
            <a:off x="3490517" y="3516330"/>
            <a:ext cx="12538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오른쪽 화살표 32"/>
          <p:cNvSpPr/>
          <p:nvPr/>
        </p:nvSpPr>
        <p:spPr>
          <a:xfrm rot="2148628">
            <a:off x="4689850" y="2821733"/>
            <a:ext cx="1388029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 rot="19849984">
            <a:off x="4399473" y="4534480"/>
            <a:ext cx="783703" cy="205000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02381" y="3084463"/>
            <a:ext cx="2664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2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Make hand over decision</a:t>
            </a:r>
            <a:endParaRPr lang="en-US" altLang="ko-KR" sz="1200" b="1" kern="0" dirty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65320</TotalTime>
  <Words>549</Words>
  <Application>Microsoft Office PowerPoint</Application>
  <PresentationFormat>화면 슬라이드 쇼(4:3)</PresentationFormat>
  <Paragraphs>161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pres</vt:lpstr>
      <vt:lpstr>Research #1   Jae Jun Ha  Multimedia Computing and Networking Lab POSTECH  2018-07-06</vt:lpstr>
      <vt:lpstr>Contents</vt:lpstr>
      <vt:lpstr>Background</vt:lpstr>
      <vt:lpstr>Goal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Traffic</vt:lpstr>
      <vt:lpstr>Traffic</vt:lpstr>
      <vt:lpstr>Problem Description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2479</cp:revision>
  <cp:lastPrinted>2018-05-17T20:14:53Z</cp:lastPrinted>
  <dcterms:created xsi:type="dcterms:W3CDTF">2010-07-29T14:05:23Z</dcterms:created>
  <dcterms:modified xsi:type="dcterms:W3CDTF">2018-07-05T23:23:31Z</dcterms:modified>
</cp:coreProperties>
</file>