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37" r:id="rId2"/>
    <p:sldId id="340" r:id="rId3"/>
    <p:sldId id="335" r:id="rId4"/>
    <p:sldId id="336" r:id="rId5"/>
  </p:sldIdLst>
  <p:sldSz cx="12192000" cy="6858000"/>
  <p:notesSz cx="6797675" cy="9928225"/>
  <p:embeddedFontLst>
    <p:embeddedFont>
      <p:font typeface="Cambria Math" panose="02040503050406030204" pitchFamily="18" charset="0"/>
      <p:regular r:id="rId7"/>
    </p:embeddedFont>
    <p:embeddedFont>
      <p:font typeface="Tahoma" panose="020B0604030504040204" pitchFamily="34" charset="0"/>
      <p:regular r:id="rId8"/>
      <p:bold r:id="rId9"/>
    </p:embeddedFont>
    <p:embeddedFont>
      <p:font typeface="나눔바른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7BC00C9-DF9C-489D-B293-D6CEADDE4B86}">
          <p14:sldIdLst/>
        </p14:section>
        <p14:section name="제목 없는 구역" id="{3FE2E41B-4986-46B8-B1A6-D11F9BEA6AF1}">
          <p14:sldIdLst>
            <p14:sldId id="337"/>
            <p14:sldId id="340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1F4E79"/>
    <a:srgbClr val="548235"/>
    <a:srgbClr val="FA6500"/>
    <a:srgbClr val="7030A0"/>
    <a:srgbClr val="FFFFFF"/>
    <a:srgbClr val="D0ECEF"/>
    <a:srgbClr val="222A35"/>
    <a:srgbClr val="A59C91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6729" autoAdjust="0"/>
  </p:normalViewPr>
  <p:slideViewPr>
    <p:cSldViewPr snapToGrid="0">
      <p:cViewPr varScale="1">
        <p:scale>
          <a:sx n="66" d="100"/>
          <a:sy n="66" d="100"/>
        </p:scale>
        <p:origin x="4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5201-455A-4498-98B2-0D9811AEAC04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E7202-C549-4581-A995-37939A606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1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5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7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6889A-3710-4D9C-9B84-4DD3102F142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5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4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93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3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7553-6FAC-4779-AA10-A67DFD78ABEA}" type="datetimeFigureOut">
              <a:rPr lang="ko-KR" altLang="en-US" smtClean="0"/>
              <a:t>2018-09-14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624B-C5E3-41DA-BDB5-9268BDCD6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solutions/collateral/service-provider/visual-networking-index-vni/complete-white-paper-c11-48136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 소개서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5689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MCN Lab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5759" y="1508867"/>
            <a:ext cx="922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Media Computing &amp; Networking Laboratory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송황준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교수님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463" y="223279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전공 학업 내역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7533" y="2691778"/>
            <a:ext cx="4435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컴퓨터보안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컴퓨터공학세미나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박사논문연구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689" y="3720513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수행프로젝트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758" y="4208522"/>
            <a:ext cx="7928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유무선 통합 네트워크에서 접속 방식에 독립적인 차세대 네트워킹 기술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년도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689" y="475169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5759" y="5239707"/>
            <a:ext cx="8320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무선 네트워크에서의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고려한 스트리밍 서비스 시스템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5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4" y="0"/>
            <a:ext cx="10985595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</a:t>
            </a:r>
            <a:r>
              <a:rPr lang="en-US" altLang="ko-KR" sz="4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Introduction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36132"/>
            <a:ext cx="11733893" cy="17729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09602" y="4654811"/>
            <a:ext cx="9486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  <a:hlinkClick r:id="rId3"/>
              </a:rPr>
              <a:t>https://www.cisco.com/c/en/us/solutions/collateral/service-provider/visual-networking-index-vni/complete-white-paper-c11-481360.html</a:t>
            </a:r>
            <a:endParaRPr lang="en-US" altLang="ko-KR" sz="1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3" name="_x137956104" descr="DRW000027a83e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98" y="1414451"/>
            <a:ext cx="3645056" cy="26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2308306" y="418842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&lt; Global IP traffic &gt;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55" name="_x139489616" descr="DRW000027a8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63" y="1414451"/>
            <a:ext cx="3645056" cy="26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6052722" y="4188428"/>
            <a:ext cx="31683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ctr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600" kern="0" dirty="0" smtClean="0">
                <a:latin typeface="Arial"/>
                <a:ea typeface="굴림"/>
                <a:cs typeface="Tahoma" panose="020B0604030504040204" pitchFamily="34" charset="0"/>
              </a:rPr>
              <a:t>&lt; Elements of traffic &gt;</a:t>
            </a:r>
            <a:endParaRPr lang="en-US" altLang="ko-KR" sz="16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9900" y="5090549"/>
            <a:ext cx="7493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증가하는  비디오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트래픽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클라이언트 관점에서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통하여 전체적인 관점에서 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 및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23716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</a:t>
            </a:r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Architecture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 flipV="1">
            <a:off x="6725557" y="901787"/>
            <a:ext cx="523784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739408" y="253686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Agent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300206" y="2967109"/>
            <a:ext cx="4348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Raspberry PI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hostapd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OVS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 Flow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 통신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기능 수행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RSSI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송신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39408" y="1020858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9478" y="1508867"/>
            <a:ext cx="443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Proxy Server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부터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Streaming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조절에 필요한 정보들  수집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전체적인 관점에서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ono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907" y="2238049"/>
            <a:ext cx="1097381" cy="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45695" y="1099381"/>
            <a:ext cx="1959555" cy="198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2020364" y="1205510"/>
            <a:ext cx="1809532" cy="433138"/>
            <a:chOff x="1666875" y="3552825"/>
            <a:chExt cx="2924175" cy="6556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04428" y="3667147"/>
              <a:ext cx="2474376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Application</a:t>
              </a:r>
              <a:endParaRPr lang="ko-KR" altLang="en-US" sz="1400" dirty="0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126992" y="4562903"/>
            <a:ext cx="678265" cy="905582"/>
            <a:chOff x="1090105" y="3592107"/>
            <a:chExt cx="945594" cy="1322793"/>
          </a:xfrm>
        </p:grpSpPr>
        <p:pic>
          <p:nvPicPr>
            <p:cNvPr id="89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/>
          <p:cNvGrpSpPr/>
          <p:nvPr/>
        </p:nvGrpSpPr>
        <p:grpSpPr>
          <a:xfrm>
            <a:off x="2020364" y="1718475"/>
            <a:ext cx="1809532" cy="433138"/>
            <a:chOff x="1666875" y="3552825"/>
            <a:chExt cx="2924175" cy="655651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1666875" y="3552825"/>
              <a:ext cx="2924175" cy="65565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95873" y="3667147"/>
              <a:ext cx="2291493" cy="465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SDN Controller</a:t>
              </a:r>
              <a:endParaRPr lang="ko-KR" altLang="en-US" sz="1400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850" y="5884811"/>
            <a:ext cx="747953" cy="596551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800" y="6121919"/>
            <a:ext cx="747953" cy="59655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653" y="5799048"/>
            <a:ext cx="747953" cy="59655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65225" y="5831294"/>
            <a:ext cx="349939" cy="11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636" y="2109031"/>
            <a:ext cx="689004" cy="86475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739408" y="5186357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Client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00206" y="5616602"/>
            <a:ext cx="4348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초마다 주기적으로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조절을 위한 정보들 송신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(RSSI, Throughput)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SDN Application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의한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Hand over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구름 4"/>
          <p:cNvSpPr/>
          <p:nvPr/>
        </p:nvSpPr>
        <p:spPr>
          <a:xfrm>
            <a:off x="1706781" y="3511570"/>
            <a:ext cx="2397076" cy="1242201"/>
          </a:xfrm>
          <a:prstGeom prst="cloud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927" y="4263664"/>
            <a:ext cx="444826" cy="441316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2589033" y="4798137"/>
            <a:ext cx="678265" cy="905582"/>
            <a:chOff x="1090105" y="3592107"/>
            <a:chExt cx="945594" cy="1322793"/>
          </a:xfrm>
        </p:grpSpPr>
        <p:pic>
          <p:nvPicPr>
            <p:cNvPr id="45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1095176" y="4597897"/>
            <a:ext cx="678265" cy="905582"/>
            <a:chOff x="1090105" y="3592107"/>
            <a:chExt cx="945594" cy="1322793"/>
          </a:xfrm>
        </p:grpSpPr>
        <p:pic>
          <p:nvPicPr>
            <p:cNvPr id="48" name="Picture 4" descr="Raspberry Pi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05" y="3984197"/>
              <a:ext cx="945594" cy="9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ttps://www.konyvtar.elte.hu/sites/default/files/styles/szolgaltataskep_300x500/public/wifi.png?itok=Pi1VuKJ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126" y="3592107"/>
              <a:ext cx="751094" cy="50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1328" y="3789367"/>
            <a:ext cx="444826" cy="441316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0719" y="3796138"/>
            <a:ext cx="444826" cy="441316"/>
          </a:xfrm>
          <a:prstGeom prst="rect">
            <a:avLst/>
          </a:prstGeom>
        </p:spPr>
      </p:pic>
      <p:cxnSp>
        <p:nvCxnSpPr>
          <p:cNvPr id="10" name="직선 연결선 9"/>
          <p:cNvCxnSpPr>
            <a:stCxn id="51" idx="3"/>
            <a:endCxn id="50" idx="1"/>
          </p:cNvCxnSpPr>
          <p:nvPr/>
        </p:nvCxnSpPr>
        <p:spPr>
          <a:xfrm flipV="1">
            <a:off x="2465545" y="4010025"/>
            <a:ext cx="955783" cy="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" idx="2"/>
            <a:endCxn id="8" idx="1"/>
          </p:cNvCxnSpPr>
          <p:nvPr/>
        </p:nvCxnSpPr>
        <p:spPr>
          <a:xfrm>
            <a:off x="2243132" y="4237454"/>
            <a:ext cx="474795" cy="24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50" idx="2"/>
          </p:cNvCxnSpPr>
          <p:nvPr/>
        </p:nvCxnSpPr>
        <p:spPr>
          <a:xfrm flipV="1">
            <a:off x="3162753" y="4230683"/>
            <a:ext cx="480988" cy="253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2"/>
            <a:endCxn id="46" idx="0"/>
          </p:cNvCxnSpPr>
          <p:nvPr/>
        </p:nvCxnSpPr>
        <p:spPr>
          <a:xfrm flipH="1">
            <a:off x="2940195" y="4704980"/>
            <a:ext cx="145" cy="93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1" idx="1"/>
            <a:endCxn id="49" idx="0"/>
          </p:cNvCxnSpPr>
          <p:nvPr/>
        </p:nvCxnSpPr>
        <p:spPr>
          <a:xfrm flipH="1">
            <a:off x="1446338" y="4016796"/>
            <a:ext cx="574381" cy="5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0" idx="3"/>
            <a:endCxn id="93" idx="0"/>
          </p:cNvCxnSpPr>
          <p:nvPr/>
        </p:nvCxnSpPr>
        <p:spPr>
          <a:xfrm>
            <a:off x="3866154" y="4010025"/>
            <a:ext cx="612000" cy="55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227283">
            <a:off x="3287853" y="5691232"/>
            <a:ext cx="349939" cy="11467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372717" flipH="1">
            <a:off x="2154564" y="5680433"/>
            <a:ext cx="349939" cy="114679"/>
          </a:xfrm>
          <a:prstGeom prst="rect">
            <a:avLst/>
          </a:prstGeom>
        </p:spPr>
      </p:pic>
      <p:sp>
        <p:nvSpPr>
          <p:cNvPr id="28" name="위쪽 화살표 27"/>
          <p:cNvSpPr/>
          <p:nvPr/>
        </p:nvSpPr>
        <p:spPr>
          <a:xfrm>
            <a:off x="2551438" y="3153606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위쪽 화살표 76"/>
          <p:cNvSpPr/>
          <p:nvPr/>
        </p:nvSpPr>
        <p:spPr>
          <a:xfrm flipV="1">
            <a:off x="3074429" y="3172483"/>
            <a:ext cx="238762" cy="266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5" idx="3"/>
          </p:cNvCxnSpPr>
          <p:nvPr/>
        </p:nvCxnSpPr>
        <p:spPr>
          <a:xfrm flipH="1" flipV="1">
            <a:off x="3267298" y="5385140"/>
            <a:ext cx="598856" cy="35263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5" idx="3"/>
          </p:cNvCxnSpPr>
          <p:nvPr/>
        </p:nvCxnSpPr>
        <p:spPr>
          <a:xfrm flipV="1">
            <a:off x="3267298" y="4597897"/>
            <a:ext cx="0" cy="787243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267298" y="2541408"/>
            <a:ext cx="1480232" cy="205649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992880" y="1588812"/>
            <a:ext cx="754650" cy="95259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103857" y="1422079"/>
            <a:ext cx="884703" cy="1119329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505653" y="2541408"/>
            <a:ext cx="1482907" cy="216357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505653" y="4704980"/>
            <a:ext cx="0" cy="59666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505653" y="5301642"/>
            <a:ext cx="501761" cy="271882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3191" y="6417361"/>
            <a:ext cx="14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DASH Client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747530" y="50665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 Agent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2448" y="3059314"/>
            <a:ext cx="15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Media Server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92800" y="3680852"/>
            <a:ext cx="2146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Bitrate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Hand over</a:t>
            </a:r>
            <a:r>
              <a:rPr lang="ko-KR" altLang="en-US" sz="1200" dirty="0" smtClean="0"/>
              <a:t>를 통한</a:t>
            </a:r>
            <a:endParaRPr lang="en-US" altLang="ko-KR" sz="1200" dirty="0" smtClean="0"/>
          </a:p>
          <a:p>
            <a:r>
              <a:rPr lang="ko-KR" altLang="en-US" sz="1200" dirty="0" smtClean="0"/>
              <a:t>최적화 과정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8448" y="3165362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Open Flow </a:t>
            </a:r>
            <a:r>
              <a:rPr lang="ko-KR" altLang="en-US" sz="1200" dirty="0" smtClean="0"/>
              <a:t>프로토콜을 이용하여</a:t>
            </a:r>
            <a:endParaRPr lang="en-US" altLang="ko-KR" sz="1200" dirty="0" smtClean="0"/>
          </a:p>
          <a:p>
            <a:r>
              <a:rPr lang="ko-KR" altLang="en-US" sz="1200" dirty="0" smtClean="0"/>
              <a:t>정기적으로 </a:t>
            </a:r>
            <a:r>
              <a:rPr lang="en-US" altLang="ko-KR" sz="1200" dirty="0" smtClean="0"/>
              <a:t>Traffic </a:t>
            </a:r>
            <a:r>
              <a:rPr lang="ko-KR" altLang="en-US" sz="1200" dirty="0" smtClean="0"/>
              <a:t>정보 수집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6749568" y="4253904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Media Server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10366" y="4684149"/>
            <a:ext cx="434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DASH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스트리밍을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MPD,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 파일 저장</a:t>
            </a:r>
          </a:p>
        </p:txBody>
      </p:sp>
    </p:spTree>
    <p:extLst>
      <p:ext uri="{BB962C8B-B14F-4D97-AF65-F5344CB8AC3E}">
        <p14:creationId xmlns:p14="http://schemas.microsoft.com/office/powerpoint/2010/main" val="5462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2568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</a:t>
            </a:r>
            <a:r>
              <a:rPr lang="en-US" altLang="ko-KR" sz="4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 </a:t>
            </a:r>
            <a:r>
              <a:rPr lang="en-US" altLang="ko-KR" sz="4000" dirty="0" smtClean="0">
                <a:solidFill>
                  <a:srgbClr val="434B5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Formulation</a:t>
            </a:r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 flipV="1">
            <a:off x="229507" y="942975"/>
            <a:ext cx="5866493" cy="10886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438900" y="352425"/>
            <a:ext cx="1" cy="6210300"/>
          </a:xfrm>
          <a:prstGeom prst="line">
            <a:avLst/>
          </a:prstGeom>
          <a:ln>
            <a:solidFill>
              <a:schemeClr val="tx2">
                <a:lumMod val="50000"/>
                <a:alpha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제목 1"/>
          <p:cNvSpPr txBox="1">
            <a:spLocks/>
          </p:cNvSpPr>
          <p:nvPr/>
        </p:nvSpPr>
        <p:spPr>
          <a:xfrm>
            <a:off x="6678835" y="0"/>
            <a:ext cx="5202016" cy="93613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solidFill>
                <a:srgbClr val="434B5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0359" y="1047202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Determine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6429" y="1535211"/>
                <a:ext cx="6111571" cy="12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  <a:cs typeface="Tahoma" panose="020B0604030504040204" pitchFamily="34" charset="0"/>
                              </a:rPr>
                              <m:t>𝑨𝑷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  <a:cs typeface="Tahoma" panose="020B0604030504040204" pitchFamily="34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latin typeface="Cambria Math"/>
                                  </a:rPr>
                                  <m:t>𝑴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𝑁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ko-KR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…,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  <m:r>
                          <a:rPr lang="en-US" altLang="ko-KR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𝑠𝑢𝑝</m:t>
                            </m:r>
                          </m:sup>
                        </m:sSubSup>
                      </m:e>
                    </m:d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o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minimize</m:t>
                    </m:r>
                    <m:r>
                      <a:rPr lang="en-US" altLang="ko-K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𝒊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𝑵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𝒎𝒂𝒙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{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𝒓𝒆𝒒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𝒔𝒖𝒑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𝟎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9" y="1535211"/>
                <a:ext cx="6111571" cy="1258999"/>
              </a:xfrm>
              <a:prstGeom prst="rect">
                <a:avLst/>
              </a:prstGeom>
              <a:blipFill rotWithShape="1">
                <a:blip r:embed="rId3"/>
                <a:stretch>
                  <a:fillRect l="-598" b="-49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3672195" y="321278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8000" lvl="1">
              <a:buClr>
                <a:srgbClr val="A20000"/>
              </a:buClr>
              <a:buSzPct val="100000"/>
            </a:pPr>
            <a:endParaRPr lang="en-US" altLang="ko-KR" i="1" dirty="0">
              <a:latin typeface="Cambria Math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359" y="2852833"/>
            <a:ext cx="535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114" y="3324547"/>
                <a:ext cx="6111571" cy="138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/>
                        <a:cs typeface="Tahoma" panose="020B0604030504040204" pitchFamily="34" charset="0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𝑝𝑙𝑎𝑦</m:t>
                            </m:r>
                          </m:sup>
                        </m:sSubSup>
                      </m:e>
                    </m:d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𝜃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𝑠𝑢𝑝</m:t>
                        </m:r>
                      </m:sup>
                    </m:sSubSup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𝑟𝑒𝑞</m:t>
                        </m:r>
                      </m:sup>
                    </m:sSubSup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  <a:cs typeface="Tahoma" panose="020B0604030504040204" pitchFamily="34" charset="0"/>
                              </a:rPr>
                              <m:t>𝑏𝑢𝑓</m:t>
                            </m:r>
                          </m:sup>
                        </m:sSubSup>
                      </m:e>
                    </m:d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𝑓𝑜𝑟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</a:rPr>
                      <m:t> ∀ 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𝑠𝑢𝑝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/>
                        <a:cs typeface="Tahoma" panose="020B0604030504040204" pitchFamily="34" charset="0"/>
                      </a:rPr>
                      <m:t>≤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bSup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i="1" dirty="0" smtClean="0">
                  <a:solidFill>
                    <a:srgbClr val="000000"/>
                  </a:solidFill>
                  <a:latin typeface="Cambria Math"/>
                  <a:cs typeface="Tahoma" panose="020B0604030504040204" pitchFamily="34" charset="0"/>
                </a:endParaRPr>
              </a:p>
              <a:p>
                <a:pPr marL="2857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cs typeface="Tahoma" panose="020B0604030504040204" pitchFamily="34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𝑠𝑢𝑝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/>
                                  </a:rPr>
                                  <m:t>𝑟𝑒𝑞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𝑒𝑠𝑡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𝑓𝑜𝑟</m:t>
                    </m:r>
                    <m:r>
                      <a:rPr lang="en-US" altLang="ko-KR" i="1">
                        <a:latin typeface="Cambria Math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/>
                      </a:rPr>
                      <m:t>𝑀</m:t>
                    </m:r>
                  </m:oMath>
                </a14:m>
                <a:endParaRPr lang="en-US" altLang="ko-KR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14" y="3324547"/>
                <a:ext cx="6111571" cy="1384610"/>
              </a:xfrm>
              <a:prstGeom prst="rect">
                <a:avLst/>
              </a:prstGeom>
              <a:blipFill rotWithShape="1">
                <a:blip r:embed="rId4"/>
                <a:stretch>
                  <a:fillRect l="-699" t="-5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표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76960"/>
                  </p:ext>
                </p:extLst>
              </p:nvPr>
            </p:nvGraphicFramePr>
            <p:xfrm>
              <a:off x="6751084" y="375566"/>
              <a:ext cx="5217396" cy="59586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8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72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AP</a:t>
                          </a:r>
                          <a:r>
                            <a:rPr lang="ko-KR" altLang="en-US" sz="1500" dirty="0" smtClean="0"/>
                            <a:t>의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UE</a:t>
                          </a:r>
                          <a:r>
                            <a:rPr lang="ko-KR" altLang="en-US" sz="1500" dirty="0" smtClean="0"/>
                            <a:t>의 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054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연결되지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않은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경우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1: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𝑈𝐸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500" b="0" i="0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𝐴𝑃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5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Tahom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가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연결된</m:t>
                                          </m:r>
                                          <m:r>
                                            <a:rPr lang="en-US" altLang="ko-KR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ko-KR" altLang="en-US" sz="15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ahoma" panose="020B0604030504040204" pitchFamily="34" charset="0"/>
                                            </a:rPr>
                                            <m:t>경우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870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𝑠𝑢𝑝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500" b="0" i="0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DN</m:t>
                              </m:r>
                              <m:r>
                                <a:rPr lang="ko-KR" altLang="en-US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에</m:t>
                              </m:r>
                              <m:r>
                                <a:rPr lang="en-US" altLang="ko-KR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r>
                                <a:rPr lang="ko-KR" altLang="en-US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조절된</m:t>
                              </m:r>
                              <m:r>
                                <a:rPr lang="en-US" altLang="ko-KR" sz="1500" b="0" i="1" kern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ahoma" panose="020B060403050404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𝐴𝑃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에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연결된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i="0" baseline="0" dirty="0" smtClean="0">
                              <a:solidFill>
                                <a:schemeClr val="tx1"/>
                              </a:solidFill>
                            </a:rPr>
                            <a:t>의</a:t>
                          </a:r>
                          <a:r>
                            <a:rPr lang="en-US" altLang="ko-KR" sz="1500" b="0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500" b="0" i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50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가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요청하는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500" b="0" i="0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Bitrate</m:t>
                                </m:r>
                              </m:oMath>
                            </m:oMathPara>
                          </a14:m>
                          <a:endParaRPr lang="ko-KR" altLang="en-US" sz="15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ahoma" panose="020B060403050404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=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ahoma" panose="020B0604030504040204" pitchFamily="34" charset="0"/>
                                  </a:rPr>
                                  <m:t>𝐴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altLang="ko-KR" sz="1500" b="0" i="1" kern="0" dirty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  <a:cs typeface="Tahoma" panose="020B0604030504040204" pitchFamily="34" charset="0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SSIM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을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통해 모델화한 함수 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311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  <m:r>
                                  <a:rPr lang="en-US" altLang="ko-KR" sz="15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인덱스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까지의 </a:t>
                          </a:r>
                          <a:r>
                            <a:rPr lang="ko-KR" altLang="en-US" sz="1500" b="0" smtClean="0">
                              <a:solidFill>
                                <a:schemeClr val="tx1"/>
                              </a:solidFill>
                            </a:rPr>
                            <a:t>세그먼트 크기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8483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𝑝𝑙𝑎𝑦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현재까지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재생하고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있던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인덱스들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625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5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𝑏𝑢𝑓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버퍼에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저장한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인덱스들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500" b="0" i="1" kern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Underflow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막기 위한 임계 값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240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𝑟𝑒𝑞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𝑈𝐸</m:t>
                                    </m:r>
                                  </m:e>
                                  <m:sub>
                                    <m:r>
                                      <a:rPr lang="en-US" altLang="ko-KR" sz="15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가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요청하는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세그먼트의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시간적</m:t>
                                </m:r>
                                <m:r>
                                  <a:rPr lang="en-US" altLang="ko-KR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ko-KR" altLang="en-US" sz="1500" b="0" i="1" baseline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길이</m:t>
                                </m:r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31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500" b="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Tahoma" panose="020B0604030504040204" pitchFamily="34" charset="0"/>
                                      </a:rPr>
                                      <m:t>𝑒𝑠𝑡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𝐴𝑃</m:t>
                                      </m:r>
                                    </m:e>
                                    <m:sub>
                                      <m:r>
                                        <a:rPr lang="en-US" altLang="ko-KR" sz="1500" b="0" i="1" kern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Tahoma" panose="020B060403050404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에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ko-KR" altLang="en-US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연결된</m:t>
                                  </m:r>
                                  <m:r>
                                    <a:rPr lang="en-US" altLang="ko-KR" sz="1500" b="0" i="1" kern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Tahoma" panose="020B060403050404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𝑈𝐸</m:t>
                                  </m:r>
                                </m:e>
                                <m:sub>
                                  <m:r>
                                    <a:rPr lang="en-US" altLang="ko-KR" sz="15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의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bandwidth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  <a:cs typeface="Tahoma" panose="020B0604030504040204" pitchFamily="34" charset="0"/>
                                      </a:rPr>
                                      <m:t>𝑠𝑙𝑜𝑡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smtClean="0"/>
                            <a:t>자원을 시간적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관점에서 조절하기 위한 </a:t>
                          </a:r>
                          <a:r>
                            <a:rPr lang="en-US" altLang="ko-KR" sz="1500" dirty="0" smtClean="0"/>
                            <a:t>Time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표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76960"/>
                  </p:ext>
                </p:extLst>
              </p:nvPr>
            </p:nvGraphicFramePr>
            <p:xfrm>
              <a:off x="6751084" y="375566"/>
              <a:ext cx="5217396" cy="5579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48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3725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Parameter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Description</a:t>
                          </a:r>
                          <a:endParaRPr lang="ko-KR" altLang="en-US" sz="1500" dirty="0"/>
                        </a:p>
                      </a:txBody>
                      <a:tcP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AP</a:t>
                          </a:r>
                          <a:r>
                            <a:rPr lang="ko-KR" altLang="en-US" sz="1500" dirty="0" smtClean="0"/>
                            <a:t>의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ko-KR" altLang="en-US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 smtClean="0"/>
                            <a:t>UE</a:t>
                          </a:r>
                          <a:r>
                            <a:rPr lang="ko-KR" altLang="en-US" sz="1500" dirty="0" smtClean="0"/>
                            <a:t>의 수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6297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57282" r="-182838" b="-642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57282" r="-181" b="-642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71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281915" r="-182838" b="-6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281915" r="-181" b="-6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550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618966" r="-182838" b="-8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618966" r="-181" b="-8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786792" r="-182838" b="-86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SSIM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을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Bitrate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통해 모델화한 함수 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9"/>
                      </a:ext>
                    </a:extLst>
                  </a:tr>
                  <a:tr h="3531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810345" r="-182838" b="-6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인덱스 </a:t>
                          </a:r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까지의 </a:t>
                          </a:r>
                          <a:r>
                            <a:rPr lang="ko-KR" altLang="en-US" sz="1500" b="0" smtClean="0">
                              <a:solidFill>
                                <a:schemeClr val="tx1"/>
                              </a:solidFill>
                            </a:rPr>
                            <a:t>세그먼트 크기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  <a:tr h="38483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838095" r="-182838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838095" r="-181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862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23438" r="-182838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923438" r="-181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1"/>
                      </a:ext>
                    </a:extLst>
                  </a:tr>
                  <a:tr h="32493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35849" r="-182838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dirty="0" smtClean="0">
                              <a:solidFill>
                                <a:schemeClr val="tx1"/>
                              </a:solidFill>
                            </a:rPr>
                            <a:t>Underflow</a:t>
                          </a:r>
                          <a:r>
                            <a:rPr lang="ko-KR" altLang="en-US" sz="1500" b="0" dirty="0" smtClean="0">
                              <a:solidFill>
                                <a:schemeClr val="tx1"/>
                              </a:solidFill>
                            </a:rPr>
                            <a:t>를 막기 위한 임계 값</a:t>
                          </a:r>
                          <a:endParaRPr lang="ko-KR" altLang="en-US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2"/>
                      </a:ext>
                    </a:extLst>
                  </a:tr>
                  <a:tr h="3524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20690" r="-182838" b="-27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220690" r="-181" b="-27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3731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1255738" r="-182838" b="-1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54792" t="-1255738" r="-181" b="-1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t="-918889" r="-1828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 smtClean="0"/>
                            <a:t>자원을 시간적</a:t>
                          </a:r>
                          <a:r>
                            <a:rPr lang="en-US" altLang="ko-KR" sz="1500" dirty="0" smtClean="0"/>
                            <a:t> </a:t>
                          </a:r>
                          <a:r>
                            <a:rPr lang="ko-KR" altLang="en-US" sz="1500" dirty="0" smtClean="0"/>
                            <a:t>관점에서 조절하기 위한 </a:t>
                          </a:r>
                          <a:r>
                            <a:rPr lang="en-US" altLang="ko-KR" sz="1500" dirty="0" smtClean="0"/>
                            <a:t>Time slot</a:t>
                          </a:r>
                          <a:endParaRPr lang="ko-KR" altLang="en-US" sz="15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13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51717</TotalTime>
  <Words>267</Words>
  <Application>Microsoft Office PowerPoint</Application>
  <PresentationFormat>와이드스크린</PresentationFormat>
  <Paragraphs>84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Cambria Math</vt:lpstr>
      <vt:lpstr>굴림</vt:lpstr>
      <vt:lpstr>Tahoma</vt:lpstr>
      <vt:lpstr>나눔바른고딕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OpenWinnet++</dc:title>
  <dc:creator>AN</dc:creator>
  <cp:lastModifiedBy>Windows 사용자</cp:lastModifiedBy>
  <cp:revision>438</cp:revision>
  <cp:lastPrinted>2017-10-13T01:06:58Z</cp:lastPrinted>
  <dcterms:created xsi:type="dcterms:W3CDTF">2016-01-28T05:54:29Z</dcterms:created>
  <dcterms:modified xsi:type="dcterms:W3CDTF">2018-09-13T21:05:29Z</dcterms:modified>
</cp:coreProperties>
</file>